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3.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4.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7"/>
  </p:notesMasterIdLst>
  <p:sldIdLst>
    <p:sldId id="257" r:id="rId2"/>
    <p:sldId id="1106" r:id="rId3"/>
    <p:sldId id="1105" r:id="rId4"/>
    <p:sldId id="1097" r:id="rId5"/>
    <p:sldId id="1103" r:id="rId6"/>
    <p:sldId id="491" r:id="rId7"/>
    <p:sldId id="526" r:id="rId8"/>
    <p:sldId id="525" r:id="rId9"/>
    <p:sldId id="493" r:id="rId10"/>
    <p:sldId id="258" r:id="rId11"/>
    <p:sldId id="260" r:id="rId12"/>
    <p:sldId id="500" r:id="rId13"/>
    <p:sldId id="502" r:id="rId14"/>
    <p:sldId id="504" r:id="rId15"/>
    <p:sldId id="505" r:id="rId16"/>
    <p:sldId id="506" r:id="rId17"/>
    <p:sldId id="265" r:id="rId18"/>
    <p:sldId id="507" r:id="rId19"/>
    <p:sldId id="508" r:id="rId20"/>
    <p:sldId id="509" r:id="rId21"/>
    <p:sldId id="510" r:id="rId22"/>
    <p:sldId id="511" r:id="rId23"/>
    <p:sldId id="515" r:id="rId24"/>
    <p:sldId id="514" r:id="rId25"/>
    <p:sldId id="516" r:id="rId26"/>
    <p:sldId id="517" r:id="rId27"/>
    <p:sldId id="512" r:id="rId28"/>
    <p:sldId id="518" r:id="rId29"/>
    <p:sldId id="519" r:id="rId30"/>
    <p:sldId id="494" r:id="rId31"/>
    <p:sldId id="495" r:id="rId32"/>
    <p:sldId id="496" r:id="rId33"/>
    <p:sldId id="497" r:id="rId34"/>
    <p:sldId id="521" r:id="rId35"/>
    <p:sldId id="522" r:id="rId36"/>
    <p:sldId id="523" r:id="rId37"/>
    <p:sldId id="498" r:id="rId38"/>
    <p:sldId id="261" r:id="rId39"/>
    <p:sldId id="262" r:id="rId40"/>
    <p:sldId id="263" r:id="rId41"/>
    <p:sldId id="26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520" r:id="rId56"/>
    <p:sldId id="328" r:id="rId57"/>
    <p:sldId id="329" r:id="rId58"/>
    <p:sldId id="330" r:id="rId59"/>
    <p:sldId id="331" r:id="rId60"/>
    <p:sldId id="1095" r:id="rId61"/>
    <p:sldId id="1096" r:id="rId62"/>
    <p:sldId id="377" r:id="rId63"/>
    <p:sldId id="379" r:id="rId64"/>
    <p:sldId id="450" r:id="rId65"/>
    <p:sldId id="462" r:id="rId66"/>
    <p:sldId id="335" r:id="rId67"/>
    <p:sldId id="336" r:id="rId68"/>
    <p:sldId id="337" r:id="rId69"/>
    <p:sldId id="489" r:id="rId70"/>
    <p:sldId id="1099" r:id="rId71"/>
    <p:sldId id="341" r:id="rId72"/>
    <p:sldId id="342" r:id="rId73"/>
    <p:sldId id="343" r:id="rId74"/>
    <p:sldId id="344" r:id="rId75"/>
    <p:sldId id="345" r:id="rId76"/>
    <p:sldId id="346" r:id="rId77"/>
    <p:sldId id="347" r:id="rId78"/>
    <p:sldId id="348" r:id="rId79"/>
    <p:sldId id="349" r:id="rId80"/>
    <p:sldId id="350" r:id="rId81"/>
    <p:sldId id="351" r:id="rId82"/>
    <p:sldId id="1108" r:id="rId83"/>
    <p:sldId id="352" r:id="rId84"/>
    <p:sldId id="353" r:id="rId85"/>
    <p:sldId id="1107" r:id="rId86"/>
    <p:sldId id="354" r:id="rId87"/>
    <p:sldId id="1104" r:id="rId88"/>
    <p:sldId id="355" r:id="rId89"/>
    <p:sldId id="356" r:id="rId90"/>
    <p:sldId id="357" r:id="rId91"/>
    <p:sldId id="358" r:id="rId92"/>
    <p:sldId id="370" r:id="rId93"/>
    <p:sldId id="371" r:id="rId94"/>
    <p:sldId id="372" r:id="rId95"/>
    <p:sldId id="373" r:id="rId96"/>
    <p:sldId id="1094" r:id="rId97"/>
    <p:sldId id="374" r:id="rId98"/>
    <p:sldId id="1102" r:id="rId99"/>
    <p:sldId id="270" r:id="rId100"/>
    <p:sldId id="271" r:id="rId101"/>
    <p:sldId id="272" r:id="rId102"/>
    <p:sldId id="273" r:id="rId103"/>
    <p:sldId id="274" r:id="rId104"/>
    <p:sldId id="275" r:id="rId105"/>
    <p:sldId id="276" r:id="rId106"/>
    <p:sldId id="277" r:id="rId107"/>
    <p:sldId id="278" r:id="rId108"/>
    <p:sldId id="279" r:id="rId109"/>
    <p:sldId id="280" r:id="rId110"/>
    <p:sldId id="281" r:id="rId111"/>
    <p:sldId id="282" r:id="rId112"/>
    <p:sldId id="283" r:id="rId113"/>
    <p:sldId id="284" r:id="rId114"/>
    <p:sldId id="285" r:id="rId115"/>
    <p:sldId id="286" r:id="rId116"/>
    <p:sldId id="287" r:id="rId117"/>
    <p:sldId id="288" r:id="rId118"/>
    <p:sldId id="289" r:id="rId119"/>
    <p:sldId id="290" r:id="rId120"/>
    <p:sldId id="291" r:id="rId121"/>
    <p:sldId id="292" r:id="rId122"/>
    <p:sldId id="293" r:id="rId123"/>
    <p:sldId id="294" r:id="rId124"/>
    <p:sldId id="295" r:id="rId125"/>
    <p:sldId id="296" r:id="rId126"/>
    <p:sldId id="297" r:id="rId127"/>
    <p:sldId id="298" r:id="rId128"/>
    <p:sldId id="299" r:id="rId129"/>
    <p:sldId id="300" r:id="rId130"/>
    <p:sldId id="301" r:id="rId131"/>
    <p:sldId id="302" r:id="rId132"/>
    <p:sldId id="303" r:id="rId133"/>
    <p:sldId id="304" r:id="rId134"/>
    <p:sldId id="305" r:id="rId135"/>
    <p:sldId id="306" r:id="rId136"/>
    <p:sldId id="307" r:id="rId137"/>
    <p:sldId id="308" r:id="rId138"/>
    <p:sldId id="309" r:id="rId139"/>
    <p:sldId id="310" r:id="rId140"/>
    <p:sldId id="311" r:id="rId141"/>
    <p:sldId id="312" r:id="rId142"/>
    <p:sldId id="313" r:id="rId143"/>
    <p:sldId id="375" r:id="rId144"/>
    <p:sldId id="1101" r:id="rId145"/>
    <p:sldId id="376" r:id="rId146"/>
  </p:sldIdLst>
  <p:sldSz cx="12192000" cy="6858000"/>
  <p:notesSz cx="6858000" cy="9144000"/>
  <p:custDataLst>
    <p:tags r:id="rId1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64364" autoAdjust="0"/>
  </p:normalViewPr>
  <p:slideViewPr>
    <p:cSldViewPr snapToGrid="0">
      <p:cViewPr varScale="1">
        <p:scale>
          <a:sx n="70" d="100"/>
          <a:sy n="70" d="100"/>
        </p:scale>
        <p:origin x="2142" y="78"/>
      </p:cViewPr>
      <p:guideLst>
        <p:guide orient="horz" pos="123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529935B-051A-43F3-B56E-558A9188EED4}"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zh-CN" altLang="en-US"/>
        </a:p>
      </dgm:t>
    </dgm:pt>
    <dgm:pt modelId="{0E8904FF-7AAB-4A93-A4D7-862CD2CE7FBE}">
      <dgm:prSet custT="1"/>
      <dgm:spPr/>
      <dgm:t>
        <a:bodyPr/>
        <a:lstStyle/>
        <a:p>
          <a:r>
            <a:rPr lang="zh-CN" altLang="en-US" sz="3200">
              <a:latin typeface="+mj-ea"/>
              <a:ea typeface="+mj-ea"/>
            </a:rPr>
            <a:t>基本概念</a:t>
          </a:r>
        </a:p>
      </dgm:t>
    </dgm:pt>
    <dgm:pt modelId="{4BB7D12B-ABC5-452E-BDA0-131BB77F3011}" type="parTrans" cxnId="{EF350C26-BD33-4286-801D-9440274FF561}">
      <dgm:prSet/>
      <dgm:spPr/>
      <dgm:t>
        <a:bodyPr/>
        <a:lstStyle/>
        <a:p>
          <a:endParaRPr lang="zh-CN" altLang="en-US" sz="1600">
            <a:latin typeface="+mj-ea"/>
            <a:ea typeface="+mj-ea"/>
          </a:endParaRPr>
        </a:p>
      </dgm:t>
    </dgm:pt>
    <dgm:pt modelId="{E105EABE-42AA-4FAD-80CF-8FB11D64E3E7}" type="sibTrans" cxnId="{EF350C26-BD33-4286-801D-9440274FF561}">
      <dgm:prSet/>
      <dgm:spPr/>
      <dgm:t>
        <a:bodyPr/>
        <a:lstStyle/>
        <a:p>
          <a:endParaRPr lang="zh-CN" altLang="en-US" sz="1600">
            <a:latin typeface="+mj-ea"/>
            <a:ea typeface="+mj-ea"/>
          </a:endParaRPr>
        </a:p>
      </dgm:t>
    </dgm:pt>
    <dgm:pt modelId="{D9BF4D66-18AB-4F0D-8F39-4E847B1685EE}">
      <dgm:prSet custT="1"/>
      <dgm:spPr/>
      <dgm:t>
        <a:bodyPr/>
        <a:lstStyle/>
        <a:p>
          <a:r>
            <a:rPr lang="zh-CN" altLang="en-US" sz="3200">
              <a:latin typeface="+mj-ea"/>
              <a:ea typeface="+mj-ea"/>
            </a:rPr>
            <a:t>线性模型</a:t>
          </a:r>
        </a:p>
      </dgm:t>
    </dgm:pt>
    <dgm:pt modelId="{F86A0F9E-3832-465F-B9F0-CA91CE3233BE}" type="parTrans" cxnId="{48661C96-F173-481C-B585-CD8F9AD874CC}">
      <dgm:prSet/>
      <dgm:spPr/>
      <dgm:t>
        <a:bodyPr/>
        <a:lstStyle/>
        <a:p>
          <a:endParaRPr lang="zh-CN" altLang="en-US" sz="1600">
            <a:latin typeface="+mj-ea"/>
            <a:ea typeface="+mj-ea"/>
          </a:endParaRPr>
        </a:p>
      </dgm:t>
    </dgm:pt>
    <dgm:pt modelId="{D72D3567-EC5B-4C36-8850-EFD9908F60B6}" type="sibTrans" cxnId="{48661C96-F173-481C-B585-CD8F9AD874CC}">
      <dgm:prSet/>
      <dgm:spPr/>
      <dgm:t>
        <a:bodyPr/>
        <a:lstStyle/>
        <a:p>
          <a:endParaRPr lang="zh-CN" altLang="en-US" sz="1600">
            <a:latin typeface="+mj-ea"/>
            <a:ea typeface="+mj-ea"/>
          </a:endParaRPr>
        </a:p>
      </dgm:t>
    </dgm:pt>
    <dgm:pt modelId="{5D204426-888D-4975-ACBA-92E2813CA94D}">
      <dgm:prSet custT="1"/>
      <dgm:spPr/>
      <dgm:t>
        <a:bodyPr/>
        <a:lstStyle/>
        <a:p>
          <a:r>
            <a:rPr lang="zh-CN" altLang="en-US" sz="3200">
              <a:latin typeface="+mj-ea"/>
              <a:ea typeface="+mj-ea"/>
            </a:rPr>
            <a:t>感知机</a:t>
          </a:r>
        </a:p>
      </dgm:t>
    </dgm:pt>
    <dgm:pt modelId="{4CCB67F5-B34E-48C4-83D8-FA7156358C0F}" type="parTrans" cxnId="{FC7D30C3-44D2-4212-8525-DEE6E08292C4}">
      <dgm:prSet/>
      <dgm:spPr/>
      <dgm:t>
        <a:bodyPr/>
        <a:lstStyle/>
        <a:p>
          <a:endParaRPr lang="zh-CN" altLang="en-US" sz="1600">
            <a:latin typeface="+mj-ea"/>
            <a:ea typeface="+mj-ea"/>
          </a:endParaRPr>
        </a:p>
      </dgm:t>
    </dgm:pt>
    <dgm:pt modelId="{D7A3C05C-AA47-45F1-B110-CC383A6DAC60}" type="sibTrans" cxnId="{FC7D30C3-44D2-4212-8525-DEE6E08292C4}">
      <dgm:prSet/>
      <dgm:spPr/>
      <dgm:t>
        <a:bodyPr/>
        <a:lstStyle/>
        <a:p>
          <a:endParaRPr lang="zh-CN" altLang="en-US" sz="1600">
            <a:latin typeface="+mj-ea"/>
            <a:ea typeface="+mj-ea"/>
          </a:endParaRPr>
        </a:p>
      </dgm:t>
    </dgm:pt>
    <dgm:pt modelId="{EC348A4E-6ECE-4CAC-B7E7-96BD06CB0A67}">
      <dgm:prSet custT="1"/>
      <dgm:spPr/>
      <dgm:t>
        <a:bodyPr/>
        <a:lstStyle/>
        <a:p>
          <a:r>
            <a:rPr lang="zh-CN" altLang="en-US" sz="3200">
              <a:latin typeface="+mj-ea"/>
              <a:ea typeface="+mj-ea"/>
            </a:rPr>
            <a:t>支持向量机</a:t>
          </a:r>
        </a:p>
      </dgm:t>
    </dgm:pt>
    <dgm:pt modelId="{02280573-8B7B-468C-ADAF-7B2385D6A3EC}" type="parTrans" cxnId="{E68E4BB3-179E-4A91-8E2C-7569F1C02920}">
      <dgm:prSet/>
      <dgm:spPr/>
      <dgm:t>
        <a:bodyPr/>
        <a:lstStyle/>
        <a:p>
          <a:endParaRPr lang="zh-CN" altLang="en-US" sz="1600">
            <a:latin typeface="+mj-ea"/>
            <a:ea typeface="+mj-ea"/>
          </a:endParaRPr>
        </a:p>
      </dgm:t>
    </dgm:pt>
    <dgm:pt modelId="{1971BD64-93AE-4DCE-A05C-0E83C40590E3}" type="sibTrans" cxnId="{E68E4BB3-179E-4A91-8E2C-7569F1C02920}">
      <dgm:prSet/>
      <dgm:spPr/>
      <dgm:t>
        <a:bodyPr/>
        <a:lstStyle/>
        <a:p>
          <a:endParaRPr lang="zh-CN" altLang="en-US" sz="1600">
            <a:latin typeface="+mj-ea"/>
            <a:ea typeface="+mj-ea"/>
          </a:endParaRPr>
        </a:p>
      </dgm:t>
    </dgm:pt>
    <dgm:pt modelId="{DA66430F-7358-4111-8306-C53833B5AFC7}">
      <dgm:prSet custT="1"/>
      <dgm:spPr/>
      <dgm:t>
        <a:bodyPr/>
        <a:lstStyle/>
        <a:p>
          <a:r>
            <a:rPr lang="zh-CN" altLang="en-US" sz="3200">
              <a:latin typeface="+mj-ea"/>
              <a:ea typeface="+mj-ea"/>
            </a:rPr>
            <a:t>贝叶斯分类</a:t>
          </a:r>
        </a:p>
      </dgm:t>
    </dgm:pt>
    <dgm:pt modelId="{6C0B0AB3-5E9F-4B19-8562-983C5BEF58EB}" type="parTrans" cxnId="{A76B0241-BFF8-4A9A-AB51-E54CB5BB8E34}">
      <dgm:prSet/>
      <dgm:spPr/>
      <dgm:t>
        <a:bodyPr/>
        <a:lstStyle/>
        <a:p>
          <a:endParaRPr lang="zh-CN" altLang="en-US" sz="1600">
            <a:latin typeface="+mj-ea"/>
            <a:ea typeface="+mj-ea"/>
          </a:endParaRPr>
        </a:p>
      </dgm:t>
    </dgm:pt>
    <dgm:pt modelId="{15C9056A-F861-4BF6-B595-9A329BE50A20}" type="sibTrans" cxnId="{A76B0241-BFF8-4A9A-AB51-E54CB5BB8E34}">
      <dgm:prSet/>
      <dgm:spPr/>
      <dgm:t>
        <a:bodyPr/>
        <a:lstStyle/>
        <a:p>
          <a:endParaRPr lang="zh-CN" altLang="en-US" sz="1600">
            <a:latin typeface="+mj-ea"/>
            <a:ea typeface="+mj-ea"/>
          </a:endParaRPr>
        </a:p>
      </dgm:t>
    </dgm:pt>
    <dgm:pt modelId="{D81CFFFA-E3E3-40BD-BB8A-98D7D1908654}">
      <dgm:prSet custT="1"/>
      <dgm:spPr/>
      <dgm:t>
        <a:bodyPr/>
        <a:lstStyle/>
        <a:p>
          <a:r>
            <a:rPr lang="zh-CN" altLang="en-US" sz="3200">
              <a:latin typeface="+mj-ea"/>
              <a:ea typeface="+mj-ea"/>
            </a:rPr>
            <a:t>决策树</a:t>
          </a:r>
        </a:p>
      </dgm:t>
    </dgm:pt>
    <dgm:pt modelId="{C1F8B91C-F59B-469D-97EE-9D39277BF229}" type="parTrans" cxnId="{4CC905A0-2350-42AF-AB40-DF5847615E6E}">
      <dgm:prSet/>
      <dgm:spPr/>
      <dgm:t>
        <a:bodyPr/>
        <a:lstStyle/>
        <a:p>
          <a:endParaRPr lang="zh-CN" altLang="en-US" sz="1600">
            <a:latin typeface="+mj-ea"/>
            <a:ea typeface="+mj-ea"/>
          </a:endParaRPr>
        </a:p>
      </dgm:t>
    </dgm:pt>
    <dgm:pt modelId="{CBB0E9B7-6BA3-4C65-AE0C-DDEA10104AFC}" type="sibTrans" cxnId="{4CC905A0-2350-42AF-AB40-DF5847615E6E}">
      <dgm:prSet/>
      <dgm:spPr/>
      <dgm:t>
        <a:bodyPr/>
        <a:lstStyle/>
        <a:p>
          <a:endParaRPr lang="zh-CN" altLang="en-US" sz="1600">
            <a:latin typeface="+mj-ea"/>
            <a:ea typeface="+mj-ea"/>
          </a:endParaRPr>
        </a:p>
      </dgm:t>
    </dgm:pt>
    <dgm:pt modelId="{B6AE848D-CE45-4A1D-8D06-61324292ED05}">
      <dgm:prSet custT="1"/>
      <dgm:spPr/>
      <dgm:t>
        <a:bodyPr/>
        <a:lstStyle/>
        <a:p>
          <a:r>
            <a:rPr lang="zh-CN" altLang="en-US" sz="3200">
              <a:latin typeface="+mj-ea"/>
              <a:ea typeface="+mj-ea"/>
            </a:rPr>
            <a:t>集成学习</a:t>
          </a:r>
        </a:p>
      </dgm:t>
    </dgm:pt>
    <dgm:pt modelId="{49D5B667-8846-4CD6-9132-45B0D39B86C5}" type="parTrans" cxnId="{D480BC33-BCF7-46BB-A7F8-0AF0DD5BA3FB}">
      <dgm:prSet/>
      <dgm:spPr/>
      <dgm:t>
        <a:bodyPr/>
        <a:lstStyle/>
        <a:p>
          <a:endParaRPr lang="zh-CN" altLang="en-US" sz="1600">
            <a:latin typeface="+mj-ea"/>
            <a:ea typeface="+mj-ea"/>
          </a:endParaRPr>
        </a:p>
      </dgm:t>
    </dgm:pt>
    <dgm:pt modelId="{D49568DC-8C41-48A4-941E-AC9968568FE2}" type="sibTrans" cxnId="{D480BC33-BCF7-46BB-A7F8-0AF0DD5BA3FB}">
      <dgm:prSet/>
      <dgm:spPr/>
      <dgm:t>
        <a:bodyPr/>
        <a:lstStyle/>
        <a:p>
          <a:endParaRPr lang="zh-CN" altLang="en-US" sz="1600">
            <a:latin typeface="+mj-ea"/>
            <a:ea typeface="+mj-ea"/>
          </a:endParaRPr>
        </a:p>
      </dgm:t>
    </dgm:pt>
    <dgm:pt modelId="{FF690457-2245-4855-BA85-49812C188776}">
      <dgm:prSet custT="1"/>
      <dgm:spPr/>
      <dgm:t>
        <a:bodyPr/>
        <a:lstStyle/>
        <a:p>
          <a:r>
            <a:rPr lang="zh-CN" altLang="en-US" sz="3200">
              <a:latin typeface="+mj-ea"/>
              <a:ea typeface="+mj-ea"/>
            </a:rPr>
            <a:t>聚类</a:t>
          </a:r>
        </a:p>
      </dgm:t>
    </dgm:pt>
    <dgm:pt modelId="{9534E6C2-B1FF-4D9E-8DA0-55737CA33225}" type="parTrans" cxnId="{C62BFE3F-CE54-42ED-B490-96A5EFEA3770}">
      <dgm:prSet/>
      <dgm:spPr/>
      <dgm:t>
        <a:bodyPr/>
        <a:lstStyle/>
        <a:p>
          <a:endParaRPr lang="zh-CN" altLang="en-US" sz="1600">
            <a:latin typeface="+mj-ea"/>
            <a:ea typeface="+mj-ea"/>
          </a:endParaRPr>
        </a:p>
      </dgm:t>
    </dgm:pt>
    <dgm:pt modelId="{5D32E5FB-5293-48BB-AFAC-E1318565F797}" type="sibTrans" cxnId="{C62BFE3F-CE54-42ED-B490-96A5EFEA3770}">
      <dgm:prSet/>
      <dgm:spPr/>
      <dgm:t>
        <a:bodyPr/>
        <a:lstStyle/>
        <a:p>
          <a:endParaRPr lang="zh-CN" altLang="en-US" sz="1600">
            <a:latin typeface="+mj-ea"/>
            <a:ea typeface="+mj-ea"/>
          </a:endParaRPr>
        </a:p>
      </dgm:t>
    </dgm:pt>
    <dgm:pt modelId="{E3211FDB-585D-421E-A3A6-030289AD58F4}">
      <dgm:prSet custT="1"/>
      <dgm:spPr/>
      <dgm:t>
        <a:bodyPr/>
        <a:lstStyle/>
        <a:p>
          <a:r>
            <a:rPr lang="zh-CN" altLang="en-US" sz="3200">
              <a:latin typeface="+mj-ea"/>
              <a:ea typeface="+mj-ea"/>
            </a:rPr>
            <a:t>降维</a:t>
          </a:r>
        </a:p>
      </dgm:t>
    </dgm:pt>
    <dgm:pt modelId="{BEE1F3BF-5CC0-4B2A-975F-7A7301C01B1E}" type="parTrans" cxnId="{558E8D24-7B1E-423D-A984-46841B5FDD95}">
      <dgm:prSet/>
      <dgm:spPr/>
      <dgm:t>
        <a:bodyPr/>
        <a:lstStyle/>
        <a:p>
          <a:endParaRPr lang="zh-CN" altLang="en-US" sz="1600">
            <a:latin typeface="+mj-ea"/>
            <a:ea typeface="+mj-ea"/>
          </a:endParaRPr>
        </a:p>
      </dgm:t>
    </dgm:pt>
    <dgm:pt modelId="{933313AE-467D-482D-9DE2-FEC55D209238}" type="sibTrans" cxnId="{558E8D24-7B1E-423D-A984-46841B5FDD95}">
      <dgm:prSet/>
      <dgm:spPr/>
      <dgm:t>
        <a:bodyPr/>
        <a:lstStyle/>
        <a:p>
          <a:endParaRPr lang="zh-CN" altLang="en-US" sz="1600">
            <a:latin typeface="+mj-ea"/>
            <a:ea typeface="+mj-ea"/>
          </a:endParaRPr>
        </a:p>
      </dgm:t>
    </dgm:pt>
    <dgm:pt modelId="{5BECCD9A-9000-4967-869F-68CB9DF28EFE}">
      <dgm:prSet custT="1"/>
      <dgm:spPr/>
      <dgm:t>
        <a:bodyPr/>
        <a:lstStyle/>
        <a:p>
          <a:r>
            <a:rPr lang="zh-CN" altLang="en-US" sz="3200" dirty="0">
              <a:latin typeface="+mj-ea"/>
              <a:ea typeface="+mj-ea"/>
            </a:rPr>
            <a:t>半监督学习</a:t>
          </a:r>
        </a:p>
      </dgm:t>
    </dgm:pt>
    <dgm:pt modelId="{4767D17E-B42E-435A-A902-46BBAB1CB406}" type="parTrans" cxnId="{80B0D2D0-064C-4E15-97FB-C4B499A53D96}">
      <dgm:prSet/>
      <dgm:spPr/>
      <dgm:t>
        <a:bodyPr/>
        <a:lstStyle/>
        <a:p>
          <a:endParaRPr lang="zh-CN" altLang="en-US" sz="1600">
            <a:latin typeface="+mj-ea"/>
            <a:ea typeface="+mj-ea"/>
          </a:endParaRPr>
        </a:p>
      </dgm:t>
    </dgm:pt>
    <dgm:pt modelId="{9FEA6641-04E6-42FB-BEAB-E27934FAA3C3}" type="sibTrans" cxnId="{80B0D2D0-064C-4E15-97FB-C4B499A53D96}">
      <dgm:prSet/>
      <dgm:spPr/>
      <dgm:t>
        <a:bodyPr/>
        <a:lstStyle/>
        <a:p>
          <a:endParaRPr lang="zh-CN" altLang="en-US" sz="1600">
            <a:latin typeface="+mj-ea"/>
            <a:ea typeface="+mj-ea"/>
          </a:endParaRPr>
        </a:p>
      </dgm:t>
    </dgm:pt>
    <dgm:pt modelId="{F3CDC3D0-6E41-46CF-A0CF-ECBD2821CD46}" type="pres">
      <dgm:prSet presAssocID="{9529935B-051A-43F3-B56E-558A9188EED4}" presName="diagram" presStyleCnt="0">
        <dgm:presLayoutVars>
          <dgm:dir/>
          <dgm:resizeHandles val="exact"/>
        </dgm:presLayoutVars>
      </dgm:prSet>
      <dgm:spPr/>
    </dgm:pt>
    <dgm:pt modelId="{663A8F9B-3ED1-4CD4-B143-DFDBB95E6947}" type="pres">
      <dgm:prSet presAssocID="{0E8904FF-7AAB-4A93-A4D7-862CD2CE7FBE}" presName="node" presStyleLbl="node1" presStyleIdx="0" presStyleCnt="10">
        <dgm:presLayoutVars>
          <dgm:bulletEnabled val="1"/>
        </dgm:presLayoutVars>
      </dgm:prSet>
      <dgm:spPr/>
    </dgm:pt>
    <dgm:pt modelId="{AB1619AA-6FAC-49D4-B7D5-8BE6B755DA7D}" type="pres">
      <dgm:prSet presAssocID="{E105EABE-42AA-4FAD-80CF-8FB11D64E3E7}" presName="sibTrans" presStyleCnt="0"/>
      <dgm:spPr/>
    </dgm:pt>
    <dgm:pt modelId="{89375A4F-A57B-4081-8F97-3F80B11ED9C7}" type="pres">
      <dgm:prSet presAssocID="{D9BF4D66-18AB-4F0D-8F39-4E847B1685EE}" presName="node" presStyleLbl="node1" presStyleIdx="1" presStyleCnt="10">
        <dgm:presLayoutVars>
          <dgm:bulletEnabled val="1"/>
        </dgm:presLayoutVars>
      </dgm:prSet>
      <dgm:spPr/>
    </dgm:pt>
    <dgm:pt modelId="{126610A4-E820-4D4B-BA9D-B8BA810E60EA}" type="pres">
      <dgm:prSet presAssocID="{D72D3567-EC5B-4C36-8850-EFD9908F60B6}" presName="sibTrans" presStyleCnt="0"/>
      <dgm:spPr/>
    </dgm:pt>
    <dgm:pt modelId="{0CA9C103-D56C-4043-B091-8151E62F1EBC}" type="pres">
      <dgm:prSet presAssocID="{5D204426-888D-4975-ACBA-92E2813CA94D}" presName="node" presStyleLbl="node1" presStyleIdx="2" presStyleCnt="10">
        <dgm:presLayoutVars>
          <dgm:bulletEnabled val="1"/>
        </dgm:presLayoutVars>
      </dgm:prSet>
      <dgm:spPr/>
    </dgm:pt>
    <dgm:pt modelId="{EE24ED3C-4659-41D1-AA3D-23D75C44DD25}" type="pres">
      <dgm:prSet presAssocID="{D7A3C05C-AA47-45F1-B110-CC383A6DAC60}" presName="sibTrans" presStyleCnt="0"/>
      <dgm:spPr/>
    </dgm:pt>
    <dgm:pt modelId="{5D26EFC0-7A85-40E6-8CEB-5D2B97D5D0A8}" type="pres">
      <dgm:prSet presAssocID="{EC348A4E-6ECE-4CAC-B7E7-96BD06CB0A67}" presName="node" presStyleLbl="node1" presStyleIdx="3" presStyleCnt="10">
        <dgm:presLayoutVars>
          <dgm:bulletEnabled val="1"/>
        </dgm:presLayoutVars>
      </dgm:prSet>
      <dgm:spPr/>
    </dgm:pt>
    <dgm:pt modelId="{9E654267-DB61-403D-96EF-EDDF7A46F2E4}" type="pres">
      <dgm:prSet presAssocID="{1971BD64-93AE-4DCE-A05C-0E83C40590E3}" presName="sibTrans" presStyleCnt="0"/>
      <dgm:spPr/>
    </dgm:pt>
    <dgm:pt modelId="{BD7847F6-DB47-4626-B416-4B51F393DA1D}" type="pres">
      <dgm:prSet presAssocID="{DA66430F-7358-4111-8306-C53833B5AFC7}" presName="node" presStyleLbl="node1" presStyleIdx="4" presStyleCnt="10">
        <dgm:presLayoutVars>
          <dgm:bulletEnabled val="1"/>
        </dgm:presLayoutVars>
      </dgm:prSet>
      <dgm:spPr/>
    </dgm:pt>
    <dgm:pt modelId="{46FF7040-AD32-43B6-9685-B2AC09EA4377}" type="pres">
      <dgm:prSet presAssocID="{15C9056A-F861-4BF6-B595-9A329BE50A20}" presName="sibTrans" presStyleCnt="0"/>
      <dgm:spPr/>
    </dgm:pt>
    <dgm:pt modelId="{3502E7E3-6A71-4894-B844-A539AA0FA8D2}" type="pres">
      <dgm:prSet presAssocID="{D81CFFFA-E3E3-40BD-BB8A-98D7D1908654}" presName="node" presStyleLbl="node1" presStyleIdx="5" presStyleCnt="10">
        <dgm:presLayoutVars>
          <dgm:bulletEnabled val="1"/>
        </dgm:presLayoutVars>
      </dgm:prSet>
      <dgm:spPr/>
    </dgm:pt>
    <dgm:pt modelId="{08A3A122-7103-4854-B60C-9176F031F93A}" type="pres">
      <dgm:prSet presAssocID="{CBB0E9B7-6BA3-4C65-AE0C-DDEA10104AFC}" presName="sibTrans" presStyleCnt="0"/>
      <dgm:spPr/>
    </dgm:pt>
    <dgm:pt modelId="{5CE11E80-1C1F-49FD-8179-984D262082E3}" type="pres">
      <dgm:prSet presAssocID="{B6AE848D-CE45-4A1D-8D06-61324292ED05}" presName="node" presStyleLbl="node1" presStyleIdx="6" presStyleCnt="10">
        <dgm:presLayoutVars>
          <dgm:bulletEnabled val="1"/>
        </dgm:presLayoutVars>
      </dgm:prSet>
      <dgm:spPr/>
    </dgm:pt>
    <dgm:pt modelId="{5BE61E7A-FDA5-4E73-ABE5-BCABC748B602}" type="pres">
      <dgm:prSet presAssocID="{D49568DC-8C41-48A4-941E-AC9968568FE2}" presName="sibTrans" presStyleCnt="0"/>
      <dgm:spPr/>
    </dgm:pt>
    <dgm:pt modelId="{13A922FC-3E33-4AA5-9CD4-3D2AE178AF81}" type="pres">
      <dgm:prSet presAssocID="{FF690457-2245-4855-BA85-49812C188776}" presName="node" presStyleLbl="node1" presStyleIdx="7" presStyleCnt="10">
        <dgm:presLayoutVars>
          <dgm:bulletEnabled val="1"/>
        </dgm:presLayoutVars>
      </dgm:prSet>
      <dgm:spPr/>
    </dgm:pt>
    <dgm:pt modelId="{2BF4829F-2102-4A40-B031-D4BBB5A5F4F9}" type="pres">
      <dgm:prSet presAssocID="{5D32E5FB-5293-48BB-AFAC-E1318565F797}" presName="sibTrans" presStyleCnt="0"/>
      <dgm:spPr/>
    </dgm:pt>
    <dgm:pt modelId="{DE97B6B3-175D-4A6E-BA8A-2DADA3256CCD}" type="pres">
      <dgm:prSet presAssocID="{E3211FDB-585D-421E-A3A6-030289AD58F4}" presName="node" presStyleLbl="node1" presStyleIdx="8" presStyleCnt="10">
        <dgm:presLayoutVars>
          <dgm:bulletEnabled val="1"/>
        </dgm:presLayoutVars>
      </dgm:prSet>
      <dgm:spPr/>
    </dgm:pt>
    <dgm:pt modelId="{8BF9505C-5C92-4DC5-A115-7A17CE68ABBE}" type="pres">
      <dgm:prSet presAssocID="{933313AE-467D-482D-9DE2-FEC55D209238}" presName="sibTrans" presStyleCnt="0"/>
      <dgm:spPr/>
    </dgm:pt>
    <dgm:pt modelId="{0209D7FE-2A44-401B-9EA4-796835F5F452}" type="pres">
      <dgm:prSet presAssocID="{5BECCD9A-9000-4967-869F-68CB9DF28EFE}" presName="node" presStyleLbl="node1" presStyleIdx="9" presStyleCnt="10">
        <dgm:presLayoutVars>
          <dgm:bulletEnabled val="1"/>
        </dgm:presLayoutVars>
      </dgm:prSet>
      <dgm:spPr/>
    </dgm:pt>
  </dgm:ptLst>
  <dgm:cxnLst>
    <dgm:cxn modelId="{D06DE013-242E-41B4-BDF5-937954480B2C}" type="presOf" srcId="{5D204426-888D-4975-ACBA-92E2813CA94D}" destId="{0CA9C103-D56C-4043-B091-8151E62F1EBC}" srcOrd="0" destOrd="0" presId="urn:microsoft.com/office/officeart/2005/8/layout/default"/>
    <dgm:cxn modelId="{3C749F1A-B954-4161-8645-D00F60AA0985}" type="presOf" srcId="{EC348A4E-6ECE-4CAC-B7E7-96BD06CB0A67}" destId="{5D26EFC0-7A85-40E6-8CEB-5D2B97D5D0A8}" srcOrd="0" destOrd="0" presId="urn:microsoft.com/office/officeart/2005/8/layout/default"/>
    <dgm:cxn modelId="{2850C421-2BFC-41D4-8752-78EBB7740CD9}" type="presOf" srcId="{5BECCD9A-9000-4967-869F-68CB9DF28EFE}" destId="{0209D7FE-2A44-401B-9EA4-796835F5F452}" srcOrd="0" destOrd="0" presId="urn:microsoft.com/office/officeart/2005/8/layout/default"/>
    <dgm:cxn modelId="{558E8D24-7B1E-423D-A984-46841B5FDD95}" srcId="{9529935B-051A-43F3-B56E-558A9188EED4}" destId="{E3211FDB-585D-421E-A3A6-030289AD58F4}" srcOrd="8" destOrd="0" parTransId="{BEE1F3BF-5CC0-4B2A-975F-7A7301C01B1E}" sibTransId="{933313AE-467D-482D-9DE2-FEC55D209238}"/>
    <dgm:cxn modelId="{EF350C26-BD33-4286-801D-9440274FF561}" srcId="{9529935B-051A-43F3-B56E-558A9188EED4}" destId="{0E8904FF-7AAB-4A93-A4D7-862CD2CE7FBE}" srcOrd="0" destOrd="0" parTransId="{4BB7D12B-ABC5-452E-BDA0-131BB77F3011}" sibTransId="{E105EABE-42AA-4FAD-80CF-8FB11D64E3E7}"/>
    <dgm:cxn modelId="{D480BC33-BCF7-46BB-A7F8-0AF0DD5BA3FB}" srcId="{9529935B-051A-43F3-B56E-558A9188EED4}" destId="{B6AE848D-CE45-4A1D-8D06-61324292ED05}" srcOrd="6" destOrd="0" parTransId="{49D5B667-8846-4CD6-9132-45B0D39B86C5}" sibTransId="{D49568DC-8C41-48A4-941E-AC9968568FE2}"/>
    <dgm:cxn modelId="{C62BFE3F-CE54-42ED-B490-96A5EFEA3770}" srcId="{9529935B-051A-43F3-B56E-558A9188EED4}" destId="{FF690457-2245-4855-BA85-49812C188776}" srcOrd="7" destOrd="0" parTransId="{9534E6C2-B1FF-4D9E-8DA0-55737CA33225}" sibTransId="{5D32E5FB-5293-48BB-AFAC-E1318565F797}"/>
    <dgm:cxn modelId="{35003F5D-9F98-4AF6-A84F-74FD7097940F}" type="presOf" srcId="{DA66430F-7358-4111-8306-C53833B5AFC7}" destId="{BD7847F6-DB47-4626-B416-4B51F393DA1D}" srcOrd="0" destOrd="0" presId="urn:microsoft.com/office/officeart/2005/8/layout/default"/>
    <dgm:cxn modelId="{A76B0241-BFF8-4A9A-AB51-E54CB5BB8E34}" srcId="{9529935B-051A-43F3-B56E-558A9188EED4}" destId="{DA66430F-7358-4111-8306-C53833B5AFC7}" srcOrd="4" destOrd="0" parTransId="{6C0B0AB3-5E9F-4B19-8562-983C5BEF58EB}" sibTransId="{15C9056A-F861-4BF6-B595-9A329BE50A20}"/>
    <dgm:cxn modelId="{C720AE44-36BF-4151-9809-C8363001D525}" type="presOf" srcId="{E3211FDB-585D-421E-A3A6-030289AD58F4}" destId="{DE97B6B3-175D-4A6E-BA8A-2DADA3256CCD}" srcOrd="0" destOrd="0" presId="urn:microsoft.com/office/officeart/2005/8/layout/default"/>
    <dgm:cxn modelId="{20D0B873-30B5-47BB-AE48-938F783F5E11}" type="presOf" srcId="{0E8904FF-7AAB-4A93-A4D7-862CD2CE7FBE}" destId="{663A8F9B-3ED1-4CD4-B143-DFDBB95E6947}" srcOrd="0" destOrd="0" presId="urn:microsoft.com/office/officeart/2005/8/layout/default"/>
    <dgm:cxn modelId="{48661C96-F173-481C-B585-CD8F9AD874CC}" srcId="{9529935B-051A-43F3-B56E-558A9188EED4}" destId="{D9BF4D66-18AB-4F0D-8F39-4E847B1685EE}" srcOrd="1" destOrd="0" parTransId="{F86A0F9E-3832-465F-B9F0-CA91CE3233BE}" sibTransId="{D72D3567-EC5B-4C36-8850-EFD9908F60B6}"/>
    <dgm:cxn modelId="{4CC905A0-2350-42AF-AB40-DF5847615E6E}" srcId="{9529935B-051A-43F3-B56E-558A9188EED4}" destId="{D81CFFFA-E3E3-40BD-BB8A-98D7D1908654}" srcOrd="5" destOrd="0" parTransId="{C1F8B91C-F59B-469D-97EE-9D39277BF229}" sibTransId="{CBB0E9B7-6BA3-4C65-AE0C-DDEA10104AFC}"/>
    <dgm:cxn modelId="{8755ADB2-32A5-4244-B057-FE252E4EC7C9}" type="presOf" srcId="{D9BF4D66-18AB-4F0D-8F39-4E847B1685EE}" destId="{89375A4F-A57B-4081-8F97-3F80B11ED9C7}" srcOrd="0" destOrd="0" presId="urn:microsoft.com/office/officeart/2005/8/layout/default"/>
    <dgm:cxn modelId="{E68E4BB3-179E-4A91-8E2C-7569F1C02920}" srcId="{9529935B-051A-43F3-B56E-558A9188EED4}" destId="{EC348A4E-6ECE-4CAC-B7E7-96BD06CB0A67}" srcOrd="3" destOrd="0" parTransId="{02280573-8B7B-468C-ADAF-7B2385D6A3EC}" sibTransId="{1971BD64-93AE-4DCE-A05C-0E83C40590E3}"/>
    <dgm:cxn modelId="{002933B9-E575-4129-A098-705D0CDA523E}" type="presOf" srcId="{9529935B-051A-43F3-B56E-558A9188EED4}" destId="{F3CDC3D0-6E41-46CF-A0CF-ECBD2821CD46}" srcOrd="0" destOrd="0" presId="urn:microsoft.com/office/officeart/2005/8/layout/default"/>
    <dgm:cxn modelId="{FC7D30C3-44D2-4212-8525-DEE6E08292C4}" srcId="{9529935B-051A-43F3-B56E-558A9188EED4}" destId="{5D204426-888D-4975-ACBA-92E2813CA94D}" srcOrd="2" destOrd="0" parTransId="{4CCB67F5-B34E-48C4-83D8-FA7156358C0F}" sibTransId="{D7A3C05C-AA47-45F1-B110-CC383A6DAC60}"/>
    <dgm:cxn modelId="{10327BCC-928A-4E57-B4B4-75C10366660F}" type="presOf" srcId="{B6AE848D-CE45-4A1D-8D06-61324292ED05}" destId="{5CE11E80-1C1F-49FD-8179-984D262082E3}" srcOrd="0" destOrd="0" presId="urn:microsoft.com/office/officeart/2005/8/layout/default"/>
    <dgm:cxn modelId="{80B0D2D0-064C-4E15-97FB-C4B499A53D96}" srcId="{9529935B-051A-43F3-B56E-558A9188EED4}" destId="{5BECCD9A-9000-4967-869F-68CB9DF28EFE}" srcOrd="9" destOrd="0" parTransId="{4767D17E-B42E-435A-A902-46BBAB1CB406}" sibTransId="{9FEA6641-04E6-42FB-BEAB-E27934FAA3C3}"/>
    <dgm:cxn modelId="{7860D3D5-30BC-416B-B498-0567D2D1A29E}" type="presOf" srcId="{FF690457-2245-4855-BA85-49812C188776}" destId="{13A922FC-3E33-4AA5-9CD4-3D2AE178AF81}" srcOrd="0" destOrd="0" presId="urn:microsoft.com/office/officeart/2005/8/layout/default"/>
    <dgm:cxn modelId="{5E391BDB-BF28-4D92-B72C-6F5160E89D92}" type="presOf" srcId="{D81CFFFA-E3E3-40BD-BB8A-98D7D1908654}" destId="{3502E7E3-6A71-4894-B844-A539AA0FA8D2}" srcOrd="0" destOrd="0" presId="urn:microsoft.com/office/officeart/2005/8/layout/default"/>
    <dgm:cxn modelId="{388B1077-8045-4119-96F3-FAE8A11DA712}" type="presParOf" srcId="{F3CDC3D0-6E41-46CF-A0CF-ECBD2821CD46}" destId="{663A8F9B-3ED1-4CD4-B143-DFDBB95E6947}" srcOrd="0" destOrd="0" presId="urn:microsoft.com/office/officeart/2005/8/layout/default"/>
    <dgm:cxn modelId="{97693271-C0BB-4B2C-8BF9-C8A85631D2BE}" type="presParOf" srcId="{F3CDC3D0-6E41-46CF-A0CF-ECBD2821CD46}" destId="{AB1619AA-6FAC-49D4-B7D5-8BE6B755DA7D}" srcOrd="1" destOrd="0" presId="urn:microsoft.com/office/officeart/2005/8/layout/default"/>
    <dgm:cxn modelId="{5F0182D5-7ED9-4740-B423-B1A528690705}" type="presParOf" srcId="{F3CDC3D0-6E41-46CF-A0CF-ECBD2821CD46}" destId="{89375A4F-A57B-4081-8F97-3F80B11ED9C7}" srcOrd="2" destOrd="0" presId="urn:microsoft.com/office/officeart/2005/8/layout/default"/>
    <dgm:cxn modelId="{EBA9C0DB-AFFE-4670-8E17-EB1326C60159}" type="presParOf" srcId="{F3CDC3D0-6E41-46CF-A0CF-ECBD2821CD46}" destId="{126610A4-E820-4D4B-BA9D-B8BA810E60EA}" srcOrd="3" destOrd="0" presId="urn:microsoft.com/office/officeart/2005/8/layout/default"/>
    <dgm:cxn modelId="{63C38A35-A2B4-4679-B740-7E878E4B057C}" type="presParOf" srcId="{F3CDC3D0-6E41-46CF-A0CF-ECBD2821CD46}" destId="{0CA9C103-D56C-4043-B091-8151E62F1EBC}" srcOrd="4" destOrd="0" presId="urn:microsoft.com/office/officeart/2005/8/layout/default"/>
    <dgm:cxn modelId="{10B495DB-14C0-41F6-807A-04899913114F}" type="presParOf" srcId="{F3CDC3D0-6E41-46CF-A0CF-ECBD2821CD46}" destId="{EE24ED3C-4659-41D1-AA3D-23D75C44DD25}" srcOrd="5" destOrd="0" presId="urn:microsoft.com/office/officeart/2005/8/layout/default"/>
    <dgm:cxn modelId="{5B39DB69-5CEA-44AB-B51F-D0E2548DC7C4}" type="presParOf" srcId="{F3CDC3D0-6E41-46CF-A0CF-ECBD2821CD46}" destId="{5D26EFC0-7A85-40E6-8CEB-5D2B97D5D0A8}" srcOrd="6" destOrd="0" presId="urn:microsoft.com/office/officeart/2005/8/layout/default"/>
    <dgm:cxn modelId="{3FE1AC42-DCC1-4683-8C7C-CF324AF82DBC}" type="presParOf" srcId="{F3CDC3D0-6E41-46CF-A0CF-ECBD2821CD46}" destId="{9E654267-DB61-403D-96EF-EDDF7A46F2E4}" srcOrd="7" destOrd="0" presId="urn:microsoft.com/office/officeart/2005/8/layout/default"/>
    <dgm:cxn modelId="{C47F8CF4-9A59-4B82-842E-09919C77B573}" type="presParOf" srcId="{F3CDC3D0-6E41-46CF-A0CF-ECBD2821CD46}" destId="{BD7847F6-DB47-4626-B416-4B51F393DA1D}" srcOrd="8" destOrd="0" presId="urn:microsoft.com/office/officeart/2005/8/layout/default"/>
    <dgm:cxn modelId="{6D9D086F-B5A5-44AA-9715-6C800E8A2289}" type="presParOf" srcId="{F3CDC3D0-6E41-46CF-A0CF-ECBD2821CD46}" destId="{46FF7040-AD32-43B6-9685-B2AC09EA4377}" srcOrd="9" destOrd="0" presId="urn:microsoft.com/office/officeart/2005/8/layout/default"/>
    <dgm:cxn modelId="{5973398C-481F-4EF2-BD0F-2BEF18C20BFB}" type="presParOf" srcId="{F3CDC3D0-6E41-46CF-A0CF-ECBD2821CD46}" destId="{3502E7E3-6A71-4894-B844-A539AA0FA8D2}" srcOrd="10" destOrd="0" presId="urn:microsoft.com/office/officeart/2005/8/layout/default"/>
    <dgm:cxn modelId="{930189A4-A0AE-45DC-AD6A-A1A7AA7557D5}" type="presParOf" srcId="{F3CDC3D0-6E41-46CF-A0CF-ECBD2821CD46}" destId="{08A3A122-7103-4854-B60C-9176F031F93A}" srcOrd="11" destOrd="0" presId="urn:microsoft.com/office/officeart/2005/8/layout/default"/>
    <dgm:cxn modelId="{50CB5CB8-3ACD-42F8-A571-2573C8BAE874}" type="presParOf" srcId="{F3CDC3D0-6E41-46CF-A0CF-ECBD2821CD46}" destId="{5CE11E80-1C1F-49FD-8179-984D262082E3}" srcOrd="12" destOrd="0" presId="urn:microsoft.com/office/officeart/2005/8/layout/default"/>
    <dgm:cxn modelId="{E3654416-A956-4D11-8A41-F971276C813C}" type="presParOf" srcId="{F3CDC3D0-6E41-46CF-A0CF-ECBD2821CD46}" destId="{5BE61E7A-FDA5-4E73-ABE5-BCABC748B602}" srcOrd="13" destOrd="0" presId="urn:microsoft.com/office/officeart/2005/8/layout/default"/>
    <dgm:cxn modelId="{FE68EF97-7332-4102-971D-1D15B91508F9}" type="presParOf" srcId="{F3CDC3D0-6E41-46CF-A0CF-ECBD2821CD46}" destId="{13A922FC-3E33-4AA5-9CD4-3D2AE178AF81}" srcOrd="14" destOrd="0" presId="urn:microsoft.com/office/officeart/2005/8/layout/default"/>
    <dgm:cxn modelId="{BD055769-5609-48AA-A77C-4D496516402B}" type="presParOf" srcId="{F3CDC3D0-6E41-46CF-A0CF-ECBD2821CD46}" destId="{2BF4829F-2102-4A40-B031-D4BBB5A5F4F9}" srcOrd="15" destOrd="0" presId="urn:microsoft.com/office/officeart/2005/8/layout/default"/>
    <dgm:cxn modelId="{50798A2B-A14E-45B5-90CF-42647FEDB414}" type="presParOf" srcId="{F3CDC3D0-6E41-46CF-A0CF-ECBD2821CD46}" destId="{DE97B6B3-175D-4A6E-BA8A-2DADA3256CCD}" srcOrd="16" destOrd="0" presId="urn:microsoft.com/office/officeart/2005/8/layout/default"/>
    <dgm:cxn modelId="{2BDD0D21-4735-4845-9E42-90B6C87B7823}" type="presParOf" srcId="{F3CDC3D0-6E41-46CF-A0CF-ECBD2821CD46}" destId="{8BF9505C-5C92-4DC5-A115-7A17CE68ABBE}" srcOrd="17" destOrd="0" presId="urn:microsoft.com/office/officeart/2005/8/layout/default"/>
    <dgm:cxn modelId="{5BE8A5EB-8831-4465-A19D-F03317CE50FE}" type="presParOf" srcId="{F3CDC3D0-6E41-46CF-A0CF-ECBD2821CD46}" destId="{0209D7FE-2A44-401B-9EA4-796835F5F45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2471F2-08FA-4A76-9333-D936B89CD955}"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zh-CN" altLang="en-US"/>
        </a:p>
      </dgm:t>
    </dgm:pt>
    <dgm:pt modelId="{D408C1DE-7263-49DF-8F26-CCA31DCA0A9F}">
      <dgm:prSet custT="1"/>
      <dgm:spPr/>
      <dgm:t>
        <a:bodyPr/>
        <a:lstStyle/>
        <a:p>
          <a:r>
            <a:rPr lang="zh-CN" altLang="en-US" sz="3200">
              <a:latin typeface="+mj-ea"/>
              <a:ea typeface="+mj-ea"/>
            </a:rPr>
            <a:t>微积分</a:t>
          </a:r>
        </a:p>
      </dgm:t>
    </dgm:pt>
    <dgm:pt modelId="{CEA7E867-13CE-4AB4-94E8-CE5DFD6C8F24}" type="parTrans" cxnId="{EA91BD7C-2BDB-4ECC-BA03-D2A6E7A1A8BA}">
      <dgm:prSet/>
      <dgm:spPr/>
      <dgm:t>
        <a:bodyPr/>
        <a:lstStyle/>
        <a:p>
          <a:endParaRPr lang="zh-CN" altLang="en-US" sz="3200">
            <a:latin typeface="+mj-ea"/>
            <a:ea typeface="+mj-ea"/>
          </a:endParaRPr>
        </a:p>
      </dgm:t>
    </dgm:pt>
    <dgm:pt modelId="{49F4D06E-6A9F-41F3-B6D4-E89522BCF6CE}" type="sibTrans" cxnId="{EA91BD7C-2BDB-4ECC-BA03-D2A6E7A1A8BA}">
      <dgm:prSet/>
      <dgm:spPr/>
      <dgm:t>
        <a:bodyPr/>
        <a:lstStyle/>
        <a:p>
          <a:endParaRPr lang="zh-CN" altLang="en-US" sz="3200">
            <a:latin typeface="+mj-ea"/>
            <a:ea typeface="+mj-ea"/>
          </a:endParaRPr>
        </a:p>
      </dgm:t>
    </dgm:pt>
    <dgm:pt modelId="{4CA68401-D1EF-45AC-BB7A-877F11243EBA}">
      <dgm:prSet custT="1"/>
      <dgm:spPr/>
      <dgm:t>
        <a:bodyPr/>
        <a:lstStyle/>
        <a:p>
          <a:r>
            <a:rPr lang="zh-CN" altLang="en-US" sz="3200">
              <a:latin typeface="+mj-ea"/>
              <a:ea typeface="+mj-ea"/>
            </a:rPr>
            <a:t>线性代数</a:t>
          </a:r>
        </a:p>
      </dgm:t>
    </dgm:pt>
    <dgm:pt modelId="{8E20FD4C-E94F-42D6-A046-20BCBB61E501}" type="parTrans" cxnId="{20ED6753-68F8-4340-B85F-800FD384AA75}">
      <dgm:prSet/>
      <dgm:spPr/>
      <dgm:t>
        <a:bodyPr/>
        <a:lstStyle/>
        <a:p>
          <a:endParaRPr lang="zh-CN" altLang="en-US" sz="3200">
            <a:latin typeface="+mj-ea"/>
            <a:ea typeface="+mj-ea"/>
          </a:endParaRPr>
        </a:p>
      </dgm:t>
    </dgm:pt>
    <dgm:pt modelId="{D5842E04-5753-4435-88B3-167463CA1210}" type="sibTrans" cxnId="{20ED6753-68F8-4340-B85F-800FD384AA75}">
      <dgm:prSet/>
      <dgm:spPr/>
      <dgm:t>
        <a:bodyPr/>
        <a:lstStyle/>
        <a:p>
          <a:endParaRPr lang="zh-CN" altLang="en-US" sz="3200">
            <a:latin typeface="+mj-ea"/>
            <a:ea typeface="+mj-ea"/>
          </a:endParaRPr>
        </a:p>
      </dgm:t>
    </dgm:pt>
    <dgm:pt modelId="{48ED67C2-2285-45E6-A350-C45C09721EC3}">
      <dgm:prSet custT="1"/>
      <dgm:spPr/>
      <dgm:t>
        <a:bodyPr/>
        <a:lstStyle/>
        <a:p>
          <a:r>
            <a:rPr lang="zh-CN" altLang="en-US" sz="3200">
              <a:latin typeface="+mj-ea"/>
              <a:ea typeface="+mj-ea"/>
            </a:rPr>
            <a:t>概率与统计</a:t>
          </a:r>
        </a:p>
      </dgm:t>
    </dgm:pt>
    <dgm:pt modelId="{D74F7D12-9EB9-4783-8A2E-14353B398AB9}" type="parTrans" cxnId="{9970C103-9390-4D01-94CD-BA0EC9E4A26D}">
      <dgm:prSet/>
      <dgm:spPr/>
      <dgm:t>
        <a:bodyPr/>
        <a:lstStyle/>
        <a:p>
          <a:endParaRPr lang="zh-CN" altLang="en-US" sz="3200">
            <a:latin typeface="+mj-ea"/>
            <a:ea typeface="+mj-ea"/>
          </a:endParaRPr>
        </a:p>
      </dgm:t>
    </dgm:pt>
    <dgm:pt modelId="{FC951ECA-D117-42DE-8C18-DB670E9F8E26}" type="sibTrans" cxnId="{9970C103-9390-4D01-94CD-BA0EC9E4A26D}">
      <dgm:prSet/>
      <dgm:spPr/>
      <dgm:t>
        <a:bodyPr/>
        <a:lstStyle/>
        <a:p>
          <a:endParaRPr lang="zh-CN" altLang="en-US" sz="3200">
            <a:latin typeface="+mj-ea"/>
            <a:ea typeface="+mj-ea"/>
          </a:endParaRPr>
        </a:p>
      </dgm:t>
    </dgm:pt>
    <dgm:pt modelId="{04E47937-89A5-4AA3-A2FE-73CED749AD80}">
      <dgm:prSet custT="1"/>
      <dgm:spPr/>
      <dgm:t>
        <a:bodyPr/>
        <a:lstStyle/>
        <a:p>
          <a:r>
            <a:rPr lang="zh-CN" altLang="en-US" sz="3200">
              <a:latin typeface="+mj-ea"/>
              <a:ea typeface="+mj-ea"/>
            </a:rPr>
            <a:t>编程技术</a:t>
          </a:r>
        </a:p>
      </dgm:t>
    </dgm:pt>
    <dgm:pt modelId="{E97831EF-012B-4A43-B732-CF0D3C810A36}" type="parTrans" cxnId="{71241D4C-F60B-4DEF-81D2-05B3B180F84B}">
      <dgm:prSet/>
      <dgm:spPr/>
      <dgm:t>
        <a:bodyPr/>
        <a:lstStyle/>
        <a:p>
          <a:endParaRPr lang="zh-CN" altLang="en-US" sz="3200">
            <a:latin typeface="+mj-ea"/>
            <a:ea typeface="+mj-ea"/>
          </a:endParaRPr>
        </a:p>
      </dgm:t>
    </dgm:pt>
    <dgm:pt modelId="{9F5218D6-08BA-4C18-ACD5-4F6BABFEEF4F}" type="sibTrans" cxnId="{71241D4C-F60B-4DEF-81D2-05B3B180F84B}">
      <dgm:prSet/>
      <dgm:spPr/>
      <dgm:t>
        <a:bodyPr/>
        <a:lstStyle/>
        <a:p>
          <a:endParaRPr lang="zh-CN" altLang="en-US" sz="3200">
            <a:latin typeface="+mj-ea"/>
            <a:ea typeface="+mj-ea"/>
          </a:endParaRPr>
        </a:p>
      </dgm:t>
    </dgm:pt>
    <dgm:pt modelId="{C26CEFE1-8855-43B6-B388-0725672360EE}" type="pres">
      <dgm:prSet presAssocID="{E82471F2-08FA-4A76-9333-D936B89CD955}" presName="matrix" presStyleCnt="0">
        <dgm:presLayoutVars>
          <dgm:chMax val="1"/>
          <dgm:dir/>
          <dgm:resizeHandles val="exact"/>
        </dgm:presLayoutVars>
      </dgm:prSet>
      <dgm:spPr/>
    </dgm:pt>
    <dgm:pt modelId="{68BB1B4C-33AD-4116-B71B-0F76856B95D4}" type="pres">
      <dgm:prSet presAssocID="{E82471F2-08FA-4A76-9333-D936B89CD955}" presName="diamond" presStyleLbl="bgShp" presStyleIdx="0" presStyleCnt="1"/>
      <dgm:spPr/>
    </dgm:pt>
    <dgm:pt modelId="{65059EBB-42A8-4962-AD0B-CDB824189CB7}" type="pres">
      <dgm:prSet presAssocID="{E82471F2-08FA-4A76-9333-D936B89CD955}" presName="quad1" presStyleLbl="node1" presStyleIdx="0" presStyleCnt="4">
        <dgm:presLayoutVars>
          <dgm:chMax val="0"/>
          <dgm:chPref val="0"/>
          <dgm:bulletEnabled val="1"/>
        </dgm:presLayoutVars>
      </dgm:prSet>
      <dgm:spPr/>
    </dgm:pt>
    <dgm:pt modelId="{C069A9CC-C5BF-4CEA-9F0C-1FDC98855D6B}" type="pres">
      <dgm:prSet presAssocID="{E82471F2-08FA-4A76-9333-D936B89CD955}" presName="quad2" presStyleLbl="node1" presStyleIdx="1" presStyleCnt="4">
        <dgm:presLayoutVars>
          <dgm:chMax val="0"/>
          <dgm:chPref val="0"/>
          <dgm:bulletEnabled val="1"/>
        </dgm:presLayoutVars>
      </dgm:prSet>
      <dgm:spPr/>
    </dgm:pt>
    <dgm:pt modelId="{0658BEBC-A811-4357-9AC4-F59FF8D10FB2}" type="pres">
      <dgm:prSet presAssocID="{E82471F2-08FA-4A76-9333-D936B89CD955}" presName="quad3" presStyleLbl="node1" presStyleIdx="2" presStyleCnt="4">
        <dgm:presLayoutVars>
          <dgm:chMax val="0"/>
          <dgm:chPref val="0"/>
          <dgm:bulletEnabled val="1"/>
        </dgm:presLayoutVars>
      </dgm:prSet>
      <dgm:spPr/>
    </dgm:pt>
    <dgm:pt modelId="{913956A3-CBEA-48E4-9124-7FB736143286}" type="pres">
      <dgm:prSet presAssocID="{E82471F2-08FA-4A76-9333-D936B89CD955}" presName="quad4" presStyleLbl="node1" presStyleIdx="3" presStyleCnt="4">
        <dgm:presLayoutVars>
          <dgm:chMax val="0"/>
          <dgm:chPref val="0"/>
          <dgm:bulletEnabled val="1"/>
        </dgm:presLayoutVars>
      </dgm:prSet>
      <dgm:spPr/>
    </dgm:pt>
  </dgm:ptLst>
  <dgm:cxnLst>
    <dgm:cxn modelId="{9970C103-9390-4D01-94CD-BA0EC9E4A26D}" srcId="{E82471F2-08FA-4A76-9333-D936B89CD955}" destId="{48ED67C2-2285-45E6-A350-C45C09721EC3}" srcOrd="2" destOrd="0" parTransId="{D74F7D12-9EB9-4783-8A2E-14353B398AB9}" sibTransId="{FC951ECA-D117-42DE-8C18-DB670E9F8E26}"/>
    <dgm:cxn modelId="{AB714A2B-F650-416C-BD07-F033B52E11A3}" type="presOf" srcId="{48ED67C2-2285-45E6-A350-C45C09721EC3}" destId="{0658BEBC-A811-4357-9AC4-F59FF8D10FB2}" srcOrd="0" destOrd="0" presId="urn:microsoft.com/office/officeart/2005/8/layout/matrix3"/>
    <dgm:cxn modelId="{B45DCE5D-FF12-48D1-B6F8-88C100F76038}" type="presOf" srcId="{04E47937-89A5-4AA3-A2FE-73CED749AD80}" destId="{913956A3-CBEA-48E4-9124-7FB736143286}" srcOrd="0" destOrd="0" presId="urn:microsoft.com/office/officeart/2005/8/layout/matrix3"/>
    <dgm:cxn modelId="{313AA165-E252-4733-ABAA-F15095369EA2}" type="presOf" srcId="{4CA68401-D1EF-45AC-BB7A-877F11243EBA}" destId="{C069A9CC-C5BF-4CEA-9F0C-1FDC98855D6B}" srcOrd="0" destOrd="0" presId="urn:microsoft.com/office/officeart/2005/8/layout/matrix3"/>
    <dgm:cxn modelId="{71241D4C-F60B-4DEF-81D2-05B3B180F84B}" srcId="{E82471F2-08FA-4A76-9333-D936B89CD955}" destId="{04E47937-89A5-4AA3-A2FE-73CED749AD80}" srcOrd="3" destOrd="0" parTransId="{E97831EF-012B-4A43-B732-CF0D3C810A36}" sibTransId="{9F5218D6-08BA-4C18-ACD5-4F6BABFEEF4F}"/>
    <dgm:cxn modelId="{66D9F76F-A4E1-4AEB-9F57-F196D974AE59}" type="presOf" srcId="{D408C1DE-7263-49DF-8F26-CCA31DCA0A9F}" destId="{65059EBB-42A8-4962-AD0B-CDB824189CB7}" srcOrd="0" destOrd="0" presId="urn:microsoft.com/office/officeart/2005/8/layout/matrix3"/>
    <dgm:cxn modelId="{20ED6753-68F8-4340-B85F-800FD384AA75}" srcId="{E82471F2-08FA-4A76-9333-D936B89CD955}" destId="{4CA68401-D1EF-45AC-BB7A-877F11243EBA}" srcOrd="1" destOrd="0" parTransId="{8E20FD4C-E94F-42D6-A046-20BCBB61E501}" sibTransId="{D5842E04-5753-4435-88B3-167463CA1210}"/>
    <dgm:cxn modelId="{EA91BD7C-2BDB-4ECC-BA03-D2A6E7A1A8BA}" srcId="{E82471F2-08FA-4A76-9333-D936B89CD955}" destId="{D408C1DE-7263-49DF-8F26-CCA31DCA0A9F}" srcOrd="0" destOrd="0" parTransId="{CEA7E867-13CE-4AB4-94E8-CE5DFD6C8F24}" sibTransId="{49F4D06E-6A9F-41F3-B6D4-E89522BCF6CE}"/>
    <dgm:cxn modelId="{906A1FDF-0C34-4A1B-BE11-16ECA60199B7}" type="presOf" srcId="{E82471F2-08FA-4A76-9333-D936B89CD955}" destId="{C26CEFE1-8855-43B6-B388-0725672360EE}" srcOrd="0" destOrd="0" presId="urn:microsoft.com/office/officeart/2005/8/layout/matrix3"/>
    <dgm:cxn modelId="{B2B5076C-8802-4F47-867B-E5A19A41D3DC}" type="presParOf" srcId="{C26CEFE1-8855-43B6-B388-0725672360EE}" destId="{68BB1B4C-33AD-4116-B71B-0F76856B95D4}" srcOrd="0" destOrd="0" presId="urn:microsoft.com/office/officeart/2005/8/layout/matrix3"/>
    <dgm:cxn modelId="{49C8E73F-8232-47A1-9BED-18679A1501A0}" type="presParOf" srcId="{C26CEFE1-8855-43B6-B388-0725672360EE}" destId="{65059EBB-42A8-4962-AD0B-CDB824189CB7}" srcOrd="1" destOrd="0" presId="urn:microsoft.com/office/officeart/2005/8/layout/matrix3"/>
    <dgm:cxn modelId="{B753F1DB-9C15-4F5B-85E4-0D2D95BC387D}" type="presParOf" srcId="{C26CEFE1-8855-43B6-B388-0725672360EE}" destId="{C069A9CC-C5BF-4CEA-9F0C-1FDC98855D6B}" srcOrd="2" destOrd="0" presId="urn:microsoft.com/office/officeart/2005/8/layout/matrix3"/>
    <dgm:cxn modelId="{9FA8D336-A791-4C05-AFFF-6AAD99991AFE}" type="presParOf" srcId="{C26CEFE1-8855-43B6-B388-0725672360EE}" destId="{0658BEBC-A811-4357-9AC4-F59FF8D10FB2}" srcOrd="3" destOrd="0" presId="urn:microsoft.com/office/officeart/2005/8/layout/matrix3"/>
    <dgm:cxn modelId="{9E221497-3BD2-4297-BCF1-F92EE70E0EB9}" type="presParOf" srcId="{C26CEFE1-8855-43B6-B388-0725672360EE}" destId="{913956A3-CBEA-48E4-9124-7FB736143286}"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CBAC6B-C455-49B7-93C7-7A13CF0AC16D}" type="doc">
      <dgm:prSet loTypeId="urn:microsoft.com/office/officeart/2005/8/layout/hProcess9" loCatId="process" qsTypeId="urn:microsoft.com/office/officeart/2005/8/quickstyle/simple4" qsCatId="simple" csTypeId="urn:microsoft.com/office/officeart/2005/8/colors/colorful2" csCatId="colorful"/>
      <dgm:spPr/>
      <dgm:t>
        <a:bodyPr/>
        <a:lstStyle/>
        <a:p>
          <a:endParaRPr lang="zh-CN" altLang="en-US"/>
        </a:p>
      </dgm:t>
    </dgm:pt>
    <dgm:pt modelId="{8EF51E3D-01F8-44B7-85A9-2D14212654AA}">
      <dgm:prSet custT="1"/>
      <dgm:spPr/>
      <dgm:t>
        <a:bodyPr/>
        <a:lstStyle/>
        <a:p>
          <a:r>
            <a:rPr lang="zh-CN" altLang="en-US" sz="3600">
              <a:latin typeface="+mj-ea"/>
              <a:ea typeface="+mj-ea"/>
            </a:rPr>
            <a:t>课堂讲授</a:t>
          </a:r>
        </a:p>
      </dgm:t>
    </dgm:pt>
    <dgm:pt modelId="{6E1AD94D-F9FB-48A8-8E73-F480B51C68E7}" type="parTrans" cxnId="{FC9304F4-5446-4CEB-8617-8AAF4AF22F19}">
      <dgm:prSet/>
      <dgm:spPr/>
      <dgm:t>
        <a:bodyPr/>
        <a:lstStyle/>
        <a:p>
          <a:endParaRPr lang="zh-CN" altLang="en-US" sz="1400">
            <a:latin typeface="+mj-ea"/>
            <a:ea typeface="+mj-ea"/>
          </a:endParaRPr>
        </a:p>
      </dgm:t>
    </dgm:pt>
    <dgm:pt modelId="{282D5E7B-195B-4F44-BDD3-0AD9D82728C3}" type="sibTrans" cxnId="{FC9304F4-5446-4CEB-8617-8AAF4AF22F19}">
      <dgm:prSet/>
      <dgm:spPr/>
      <dgm:t>
        <a:bodyPr/>
        <a:lstStyle/>
        <a:p>
          <a:endParaRPr lang="zh-CN" altLang="en-US" sz="1400">
            <a:latin typeface="+mj-ea"/>
            <a:ea typeface="+mj-ea"/>
          </a:endParaRPr>
        </a:p>
      </dgm:t>
    </dgm:pt>
    <dgm:pt modelId="{FDFBBAC4-726C-442A-999E-B8FCFD7D0634}">
      <dgm:prSet custT="1"/>
      <dgm:spPr/>
      <dgm:t>
        <a:bodyPr/>
        <a:lstStyle/>
        <a:p>
          <a:r>
            <a:rPr lang="zh-CN" altLang="en-US" sz="3600">
              <a:latin typeface="+mj-ea"/>
              <a:ea typeface="+mj-ea"/>
            </a:rPr>
            <a:t>讨论与练习</a:t>
          </a:r>
        </a:p>
      </dgm:t>
    </dgm:pt>
    <dgm:pt modelId="{CDDBE6F4-EE01-4FBB-ACB7-D0E7F722478F}" type="parTrans" cxnId="{58E310F5-9BFA-49E6-BBC1-4948FDD72197}">
      <dgm:prSet/>
      <dgm:spPr/>
      <dgm:t>
        <a:bodyPr/>
        <a:lstStyle/>
        <a:p>
          <a:endParaRPr lang="zh-CN" altLang="en-US" sz="1400">
            <a:latin typeface="+mj-ea"/>
            <a:ea typeface="+mj-ea"/>
          </a:endParaRPr>
        </a:p>
      </dgm:t>
    </dgm:pt>
    <dgm:pt modelId="{EC30BBA0-25AF-41A9-999F-A349F4401CC6}" type="sibTrans" cxnId="{58E310F5-9BFA-49E6-BBC1-4948FDD72197}">
      <dgm:prSet/>
      <dgm:spPr/>
      <dgm:t>
        <a:bodyPr/>
        <a:lstStyle/>
        <a:p>
          <a:endParaRPr lang="zh-CN" altLang="en-US" sz="1400">
            <a:latin typeface="+mj-ea"/>
            <a:ea typeface="+mj-ea"/>
          </a:endParaRPr>
        </a:p>
      </dgm:t>
    </dgm:pt>
    <dgm:pt modelId="{B1461977-B5E3-4F48-A65A-087D9EB373EA}">
      <dgm:prSet custT="1"/>
      <dgm:spPr/>
      <dgm:t>
        <a:bodyPr/>
        <a:lstStyle/>
        <a:p>
          <a:r>
            <a:rPr lang="zh-CN" altLang="en-US" sz="3600">
              <a:latin typeface="+mj-ea"/>
              <a:ea typeface="+mj-ea"/>
            </a:rPr>
            <a:t>实验</a:t>
          </a:r>
        </a:p>
      </dgm:t>
    </dgm:pt>
    <dgm:pt modelId="{FD595E6D-044D-4314-B926-81BF5D2EF4BC}" type="parTrans" cxnId="{F0ED3738-F165-414B-987C-0B49740B6C06}">
      <dgm:prSet/>
      <dgm:spPr/>
      <dgm:t>
        <a:bodyPr/>
        <a:lstStyle/>
        <a:p>
          <a:endParaRPr lang="zh-CN" altLang="en-US" sz="1400">
            <a:latin typeface="+mj-ea"/>
            <a:ea typeface="+mj-ea"/>
          </a:endParaRPr>
        </a:p>
      </dgm:t>
    </dgm:pt>
    <dgm:pt modelId="{6C8ABFDC-A297-42C3-868A-C782FDC6CAD9}" type="sibTrans" cxnId="{F0ED3738-F165-414B-987C-0B49740B6C06}">
      <dgm:prSet/>
      <dgm:spPr/>
      <dgm:t>
        <a:bodyPr/>
        <a:lstStyle/>
        <a:p>
          <a:endParaRPr lang="zh-CN" altLang="en-US" sz="1400">
            <a:latin typeface="+mj-ea"/>
            <a:ea typeface="+mj-ea"/>
          </a:endParaRPr>
        </a:p>
      </dgm:t>
    </dgm:pt>
    <dgm:pt modelId="{B7515DF6-7BBF-4848-816A-61782AFF2FE8}" type="pres">
      <dgm:prSet presAssocID="{E1CBAC6B-C455-49B7-93C7-7A13CF0AC16D}" presName="CompostProcess" presStyleCnt="0">
        <dgm:presLayoutVars>
          <dgm:dir/>
          <dgm:resizeHandles val="exact"/>
        </dgm:presLayoutVars>
      </dgm:prSet>
      <dgm:spPr/>
    </dgm:pt>
    <dgm:pt modelId="{21BB4BA3-1D74-4F54-B760-F2F8D8113440}" type="pres">
      <dgm:prSet presAssocID="{E1CBAC6B-C455-49B7-93C7-7A13CF0AC16D}" presName="arrow" presStyleLbl="bgShp" presStyleIdx="0" presStyleCnt="1"/>
      <dgm:spPr/>
    </dgm:pt>
    <dgm:pt modelId="{EA0F0BD0-C0FA-478C-B816-555A0B461070}" type="pres">
      <dgm:prSet presAssocID="{E1CBAC6B-C455-49B7-93C7-7A13CF0AC16D}" presName="linearProcess" presStyleCnt="0"/>
      <dgm:spPr/>
    </dgm:pt>
    <dgm:pt modelId="{47A406DA-837B-43CE-9FF7-35410DA8C278}" type="pres">
      <dgm:prSet presAssocID="{8EF51E3D-01F8-44B7-85A9-2D14212654AA}" presName="textNode" presStyleLbl="node1" presStyleIdx="0" presStyleCnt="3">
        <dgm:presLayoutVars>
          <dgm:bulletEnabled val="1"/>
        </dgm:presLayoutVars>
      </dgm:prSet>
      <dgm:spPr/>
    </dgm:pt>
    <dgm:pt modelId="{A4B7F404-9259-47B5-B021-F46B5F09830B}" type="pres">
      <dgm:prSet presAssocID="{282D5E7B-195B-4F44-BDD3-0AD9D82728C3}" presName="sibTrans" presStyleCnt="0"/>
      <dgm:spPr/>
    </dgm:pt>
    <dgm:pt modelId="{65F0259C-B7A3-4D68-9EC2-BB252878510A}" type="pres">
      <dgm:prSet presAssocID="{FDFBBAC4-726C-442A-999E-B8FCFD7D0634}" presName="textNode" presStyleLbl="node1" presStyleIdx="1" presStyleCnt="3">
        <dgm:presLayoutVars>
          <dgm:bulletEnabled val="1"/>
        </dgm:presLayoutVars>
      </dgm:prSet>
      <dgm:spPr/>
    </dgm:pt>
    <dgm:pt modelId="{1F9557DC-6967-456F-AFB2-C3669F6B468F}" type="pres">
      <dgm:prSet presAssocID="{EC30BBA0-25AF-41A9-999F-A349F4401CC6}" presName="sibTrans" presStyleCnt="0"/>
      <dgm:spPr/>
    </dgm:pt>
    <dgm:pt modelId="{A147FAB9-E1FD-4CDC-A65B-F1940309385C}" type="pres">
      <dgm:prSet presAssocID="{B1461977-B5E3-4F48-A65A-087D9EB373EA}" presName="textNode" presStyleLbl="node1" presStyleIdx="2" presStyleCnt="3">
        <dgm:presLayoutVars>
          <dgm:bulletEnabled val="1"/>
        </dgm:presLayoutVars>
      </dgm:prSet>
      <dgm:spPr/>
    </dgm:pt>
  </dgm:ptLst>
  <dgm:cxnLst>
    <dgm:cxn modelId="{82905702-218E-4312-99BD-F821DAA4EE61}" type="presOf" srcId="{FDFBBAC4-726C-442A-999E-B8FCFD7D0634}" destId="{65F0259C-B7A3-4D68-9EC2-BB252878510A}" srcOrd="0" destOrd="0" presId="urn:microsoft.com/office/officeart/2005/8/layout/hProcess9"/>
    <dgm:cxn modelId="{F0ED3738-F165-414B-987C-0B49740B6C06}" srcId="{E1CBAC6B-C455-49B7-93C7-7A13CF0AC16D}" destId="{B1461977-B5E3-4F48-A65A-087D9EB373EA}" srcOrd="2" destOrd="0" parTransId="{FD595E6D-044D-4314-B926-81BF5D2EF4BC}" sibTransId="{6C8ABFDC-A297-42C3-868A-C782FDC6CAD9}"/>
    <dgm:cxn modelId="{9ED6B34F-26BE-4CC0-B151-F72848C6265E}" type="presOf" srcId="{8EF51E3D-01F8-44B7-85A9-2D14212654AA}" destId="{47A406DA-837B-43CE-9FF7-35410DA8C278}" srcOrd="0" destOrd="0" presId="urn:microsoft.com/office/officeart/2005/8/layout/hProcess9"/>
    <dgm:cxn modelId="{77F43AAA-4C76-484C-9A24-7ED21BC15477}" type="presOf" srcId="{E1CBAC6B-C455-49B7-93C7-7A13CF0AC16D}" destId="{B7515DF6-7BBF-4848-816A-61782AFF2FE8}" srcOrd="0" destOrd="0" presId="urn:microsoft.com/office/officeart/2005/8/layout/hProcess9"/>
    <dgm:cxn modelId="{5379E5B2-9D09-49B5-87F5-1183E94A5F75}" type="presOf" srcId="{B1461977-B5E3-4F48-A65A-087D9EB373EA}" destId="{A147FAB9-E1FD-4CDC-A65B-F1940309385C}" srcOrd="0" destOrd="0" presId="urn:microsoft.com/office/officeart/2005/8/layout/hProcess9"/>
    <dgm:cxn modelId="{FC9304F4-5446-4CEB-8617-8AAF4AF22F19}" srcId="{E1CBAC6B-C455-49B7-93C7-7A13CF0AC16D}" destId="{8EF51E3D-01F8-44B7-85A9-2D14212654AA}" srcOrd="0" destOrd="0" parTransId="{6E1AD94D-F9FB-48A8-8E73-F480B51C68E7}" sibTransId="{282D5E7B-195B-4F44-BDD3-0AD9D82728C3}"/>
    <dgm:cxn modelId="{58E310F5-9BFA-49E6-BBC1-4948FDD72197}" srcId="{E1CBAC6B-C455-49B7-93C7-7A13CF0AC16D}" destId="{FDFBBAC4-726C-442A-999E-B8FCFD7D0634}" srcOrd="1" destOrd="0" parTransId="{CDDBE6F4-EE01-4FBB-ACB7-D0E7F722478F}" sibTransId="{EC30BBA0-25AF-41A9-999F-A349F4401CC6}"/>
    <dgm:cxn modelId="{EC112BB6-6184-4141-8A14-81F334D667B1}" type="presParOf" srcId="{B7515DF6-7BBF-4848-816A-61782AFF2FE8}" destId="{21BB4BA3-1D74-4F54-B760-F2F8D8113440}" srcOrd="0" destOrd="0" presId="urn:microsoft.com/office/officeart/2005/8/layout/hProcess9"/>
    <dgm:cxn modelId="{08A5FC04-C96F-4A41-9661-F3C3EB1546B0}" type="presParOf" srcId="{B7515DF6-7BBF-4848-816A-61782AFF2FE8}" destId="{EA0F0BD0-C0FA-478C-B816-555A0B461070}" srcOrd="1" destOrd="0" presId="urn:microsoft.com/office/officeart/2005/8/layout/hProcess9"/>
    <dgm:cxn modelId="{BC93BC0B-F453-4E4E-B6F9-079DEEDC22CF}" type="presParOf" srcId="{EA0F0BD0-C0FA-478C-B816-555A0B461070}" destId="{47A406DA-837B-43CE-9FF7-35410DA8C278}" srcOrd="0" destOrd="0" presId="urn:microsoft.com/office/officeart/2005/8/layout/hProcess9"/>
    <dgm:cxn modelId="{BE114E4E-51BC-49F7-B841-2A196306D843}" type="presParOf" srcId="{EA0F0BD0-C0FA-478C-B816-555A0B461070}" destId="{A4B7F404-9259-47B5-B021-F46B5F09830B}" srcOrd="1" destOrd="0" presId="urn:microsoft.com/office/officeart/2005/8/layout/hProcess9"/>
    <dgm:cxn modelId="{AC97421D-7A11-4393-AE5B-9F2343C5F66D}" type="presParOf" srcId="{EA0F0BD0-C0FA-478C-B816-555A0B461070}" destId="{65F0259C-B7A3-4D68-9EC2-BB252878510A}" srcOrd="2" destOrd="0" presId="urn:microsoft.com/office/officeart/2005/8/layout/hProcess9"/>
    <dgm:cxn modelId="{2EBDEC1B-C6EF-45B6-90CB-3294B1616B4A}" type="presParOf" srcId="{EA0F0BD0-C0FA-478C-B816-555A0B461070}" destId="{1F9557DC-6967-456F-AFB2-C3669F6B468F}" srcOrd="3" destOrd="0" presId="urn:microsoft.com/office/officeart/2005/8/layout/hProcess9"/>
    <dgm:cxn modelId="{0D497FDE-977C-4CA9-B4B3-0AA3343EAEB9}" type="presParOf" srcId="{EA0F0BD0-C0FA-478C-B816-555A0B461070}" destId="{A147FAB9-E1FD-4CDC-A65B-F1940309385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E3F487-1C7D-4E37-8B92-44009192D10D}" type="doc">
      <dgm:prSet loTypeId="urn:microsoft.com/office/officeart/2005/8/layout/hierarchy3" loCatId="list" qsTypeId="urn:microsoft.com/office/officeart/2005/8/quickstyle/simple1" qsCatId="simple" csTypeId="urn:microsoft.com/office/officeart/2005/8/colors/colorful2" csCatId="colorful" phldr="1"/>
      <dgm:spPr/>
      <dgm:t>
        <a:bodyPr/>
        <a:lstStyle/>
        <a:p>
          <a:endParaRPr lang="zh-CN" altLang="en-US"/>
        </a:p>
      </dgm:t>
    </dgm:pt>
    <dgm:pt modelId="{B01B822A-8683-488E-B0A9-CD7B044A410D}">
      <dgm:prSet custT="1"/>
      <dgm:spPr/>
      <dgm:t>
        <a:bodyPr/>
        <a:lstStyle/>
        <a:p>
          <a:r>
            <a:rPr lang="zh-CN" altLang="en-US" sz="2400" b="1" dirty="0">
              <a:solidFill>
                <a:srgbClr val="FF0000"/>
              </a:solidFill>
              <a:latin typeface="+mj-ea"/>
              <a:ea typeface="+mj-ea"/>
            </a:rPr>
            <a:t>考勤</a:t>
          </a:r>
        </a:p>
      </dgm:t>
    </dgm:pt>
    <dgm:pt modelId="{743A0C66-DB25-48A2-8B00-BBFBC77E534A}" type="parTrans" cxnId="{6219D764-4235-4F8C-A04F-6BAF7EEEA87E}">
      <dgm:prSet/>
      <dgm:spPr/>
      <dgm:t>
        <a:bodyPr/>
        <a:lstStyle/>
        <a:p>
          <a:endParaRPr lang="zh-CN" altLang="en-US" b="1">
            <a:latin typeface="+mj-ea"/>
            <a:ea typeface="+mj-ea"/>
          </a:endParaRPr>
        </a:p>
      </dgm:t>
    </dgm:pt>
    <dgm:pt modelId="{F8A9E875-C7D3-4390-BCAD-7F47CB4F8CDD}" type="sibTrans" cxnId="{6219D764-4235-4F8C-A04F-6BAF7EEEA87E}">
      <dgm:prSet/>
      <dgm:spPr/>
      <dgm:t>
        <a:bodyPr/>
        <a:lstStyle/>
        <a:p>
          <a:endParaRPr lang="zh-CN" altLang="en-US" b="1">
            <a:latin typeface="+mj-ea"/>
            <a:ea typeface="+mj-ea"/>
          </a:endParaRPr>
        </a:p>
      </dgm:t>
    </dgm:pt>
    <dgm:pt modelId="{DC6E9BE4-AF78-4EDA-8301-45512760CBF1}">
      <dgm:prSet/>
      <dgm:spPr/>
      <dgm:t>
        <a:bodyPr/>
        <a:lstStyle/>
        <a:p>
          <a:r>
            <a:rPr lang="en-US" b="1" dirty="0">
              <a:solidFill>
                <a:srgbClr val="FF0000"/>
              </a:solidFill>
              <a:latin typeface="+mj-ea"/>
              <a:ea typeface="+mj-ea"/>
            </a:rPr>
            <a:t>3</a:t>
          </a:r>
          <a:r>
            <a:rPr lang="zh-CN" b="1" dirty="0">
              <a:solidFill>
                <a:srgbClr val="FF0000"/>
              </a:solidFill>
              <a:latin typeface="+mj-ea"/>
              <a:ea typeface="+mj-ea"/>
            </a:rPr>
            <a:t>次考勤未到，取消考试资格</a:t>
          </a:r>
        </a:p>
      </dgm:t>
    </dgm:pt>
    <dgm:pt modelId="{7588E6F0-34B8-4F44-A64B-FD8102C3306B}" type="parTrans" cxnId="{73626506-4810-48D6-B801-6FCF1053BA6F}">
      <dgm:prSet/>
      <dgm:spPr/>
      <dgm:t>
        <a:bodyPr/>
        <a:lstStyle/>
        <a:p>
          <a:endParaRPr lang="zh-CN" altLang="en-US" b="1">
            <a:latin typeface="+mj-ea"/>
            <a:ea typeface="+mj-ea"/>
          </a:endParaRPr>
        </a:p>
      </dgm:t>
    </dgm:pt>
    <dgm:pt modelId="{BD53A014-0B8A-4F3B-BF5F-9F14730C8E32}" type="sibTrans" cxnId="{73626506-4810-48D6-B801-6FCF1053BA6F}">
      <dgm:prSet/>
      <dgm:spPr/>
      <dgm:t>
        <a:bodyPr/>
        <a:lstStyle/>
        <a:p>
          <a:endParaRPr lang="zh-CN" altLang="en-US" b="1">
            <a:latin typeface="+mj-ea"/>
            <a:ea typeface="+mj-ea"/>
          </a:endParaRPr>
        </a:p>
      </dgm:t>
    </dgm:pt>
    <dgm:pt modelId="{F79F1377-CF44-4F49-A8F2-2C96658A007B}">
      <dgm:prSet custT="1"/>
      <dgm:spPr/>
      <dgm:t>
        <a:bodyPr/>
        <a:lstStyle/>
        <a:p>
          <a:r>
            <a:rPr lang="zh-CN" altLang="en-US" sz="2400" b="1">
              <a:latin typeface="+mj-ea"/>
              <a:ea typeface="+mj-ea"/>
            </a:rPr>
            <a:t>作业</a:t>
          </a:r>
        </a:p>
      </dgm:t>
    </dgm:pt>
    <dgm:pt modelId="{4C9C90C4-FD40-4ACE-8C9E-B26E9CC2977B}" type="parTrans" cxnId="{588E463E-9548-4216-9007-B7811152880D}">
      <dgm:prSet/>
      <dgm:spPr/>
      <dgm:t>
        <a:bodyPr/>
        <a:lstStyle/>
        <a:p>
          <a:endParaRPr lang="zh-CN" altLang="en-US" b="1">
            <a:latin typeface="+mj-ea"/>
            <a:ea typeface="+mj-ea"/>
          </a:endParaRPr>
        </a:p>
      </dgm:t>
    </dgm:pt>
    <dgm:pt modelId="{24BFC957-135E-465D-A7F9-7509BAB7DE2A}" type="sibTrans" cxnId="{588E463E-9548-4216-9007-B7811152880D}">
      <dgm:prSet/>
      <dgm:spPr/>
      <dgm:t>
        <a:bodyPr/>
        <a:lstStyle/>
        <a:p>
          <a:endParaRPr lang="zh-CN" altLang="en-US" b="1">
            <a:latin typeface="+mj-ea"/>
            <a:ea typeface="+mj-ea"/>
          </a:endParaRPr>
        </a:p>
      </dgm:t>
    </dgm:pt>
    <dgm:pt modelId="{09769208-0C93-4F0E-8783-9092CD37D570}">
      <dgm:prSet custT="1"/>
      <dgm:spPr/>
      <dgm:t>
        <a:bodyPr/>
        <a:lstStyle/>
        <a:p>
          <a:r>
            <a:rPr lang="en-US" sz="2400" b="1">
              <a:latin typeface="+mj-ea"/>
              <a:ea typeface="+mj-ea"/>
            </a:rPr>
            <a:t>20%</a:t>
          </a:r>
          <a:endParaRPr lang="zh-CN" sz="2400" b="1">
            <a:latin typeface="+mj-ea"/>
            <a:ea typeface="+mj-ea"/>
          </a:endParaRPr>
        </a:p>
      </dgm:t>
    </dgm:pt>
    <dgm:pt modelId="{DBBA3F56-A5F1-46EE-BE8D-BD59563ED62D}" type="parTrans" cxnId="{E701968F-C110-43A7-A8CF-B083AD2511C3}">
      <dgm:prSet/>
      <dgm:spPr/>
      <dgm:t>
        <a:bodyPr/>
        <a:lstStyle/>
        <a:p>
          <a:endParaRPr lang="zh-CN" altLang="en-US" b="1">
            <a:latin typeface="+mj-ea"/>
            <a:ea typeface="+mj-ea"/>
          </a:endParaRPr>
        </a:p>
      </dgm:t>
    </dgm:pt>
    <dgm:pt modelId="{DC914BBD-D51B-4D9E-B221-A97C3A19BE67}" type="sibTrans" cxnId="{E701968F-C110-43A7-A8CF-B083AD2511C3}">
      <dgm:prSet/>
      <dgm:spPr/>
      <dgm:t>
        <a:bodyPr/>
        <a:lstStyle/>
        <a:p>
          <a:endParaRPr lang="zh-CN" altLang="en-US" b="1">
            <a:latin typeface="+mj-ea"/>
            <a:ea typeface="+mj-ea"/>
          </a:endParaRPr>
        </a:p>
      </dgm:t>
    </dgm:pt>
    <dgm:pt modelId="{1C9FDB9D-97CF-4425-B4A8-9BF20B93778E}">
      <dgm:prSet custT="1"/>
      <dgm:spPr/>
      <dgm:t>
        <a:bodyPr/>
        <a:lstStyle/>
        <a:p>
          <a:r>
            <a:rPr lang="zh-CN" altLang="en-US" sz="2400" b="1">
              <a:latin typeface="+mj-ea"/>
              <a:ea typeface="+mj-ea"/>
            </a:rPr>
            <a:t>实验</a:t>
          </a:r>
        </a:p>
      </dgm:t>
    </dgm:pt>
    <dgm:pt modelId="{5C8866EC-B080-4B7A-B2C5-2079484C7D5A}" type="parTrans" cxnId="{2904CFDC-7679-47CF-B4CA-AC2DC42C537C}">
      <dgm:prSet/>
      <dgm:spPr/>
      <dgm:t>
        <a:bodyPr/>
        <a:lstStyle/>
        <a:p>
          <a:endParaRPr lang="zh-CN" altLang="en-US" b="1">
            <a:latin typeface="+mj-ea"/>
            <a:ea typeface="+mj-ea"/>
          </a:endParaRPr>
        </a:p>
      </dgm:t>
    </dgm:pt>
    <dgm:pt modelId="{C0C70744-7E7E-428F-A194-EEF67368A557}" type="sibTrans" cxnId="{2904CFDC-7679-47CF-B4CA-AC2DC42C537C}">
      <dgm:prSet/>
      <dgm:spPr/>
      <dgm:t>
        <a:bodyPr/>
        <a:lstStyle/>
        <a:p>
          <a:endParaRPr lang="zh-CN" altLang="en-US" b="1">
            <a:latin typeface="+mj-ea"/>
            <a:ea typeface="+mj-ea"/>
          </a:endParaRPr>
        </a:p>
      </dgm:t>
    </dgm:pt>
    <dgm:pt modelId="{29E6733B-61CF-4364-85E5-6967CA256BF9}">
      <dgm:prSet custT="1"/>
      <dgm:spPr/>
      <dgm:t>
        <a:bodyPr/>
        <a:lstStyle/>
        <a:p>
          <a:r>
            <a:rPr lang="en-US" sz="2400" b="1">
              <a:latin typeface="+mj-ea"/>
              <a:ea typeface="+mj-ea"/>
            </a:rPr>
            <a:t>30%</a:t>
          </a:r>
          <a:endParaRPr lang="zh-CN" sz="2400" b="1">
            <a:latin typeface="+mj-ea"/>
            <a:ea typeface="+mj-ea"/>
          </a:endParaRPr>
        </a:p>
      </dgm:t>
    </dgm:pt>
    <dgm:pt modelId="{83325C2B-F324-4FA2-ACD9-CEF00865A433}" type="parTrans" cxnId="{8AC2107B-C6BE-4AEC-8684-A108D0B4741A}">
      <dgm:prSet/>
      <dgm:spPr/>
      <dgm:t>
        <a:bodyPr/>
        <a:lstStyle/>
        <a:p>
          <a:endParaRPr lang="zh-CN" altLang="en-US" b="1">
            <a:latin typeface="+mj-ea"/>
            <a:ea typeface="+mj-ea"/>
          </a:endParaRPr>
        </a:p>
      </dgm:t>
    </dgm:pt>
    <dgm:pt modelId="{9F880E8C-23A0-41F9-BB1D-536D9C961BA8}" type="sibTrans" cxnId="{8AC2107B-C6BE-4AEC-8684-A108D0B4741A}">
      <dgm:prSet/>
      <dgm:spPr/>
      <dgm:t>
        <a:bodyPr/>
        <a:lstStyle/>
        <a:p>
          <a:endParaRPr lang="zh-CN" altLang="en-US" b="1">
            <a:latin typeface="+mj-ea"/>
            <a:ea typeface="+mj-ea"/>
          </a:endParaRPr>
        </a:p>
      </dgm:t>
    </dgm:pt>
    <dgm:pt modelId="{CEF108BD-B08E-400E-BC9E-CC85C5519B3C}">
      <dgm:prSet custT="1"/>
      <dgm:spPr/>
      <dgm:t>
        <a:bodyPr/>
        <a:lstStyle/>
        <a:p>
          <a:pPr>
            <a:spcAft>
              <a:spcPts val="0"/>
            </a:spcAft>
          </a:pPr>
          <a:r>
            <a:rPr lang="zh-CN" sz="2400" b="1" dirty="0">
              <a:latin typeface="+mj-ea"/>
              <a:ea typeface="+mj-ea"/>
            </a:rPr>
            <a:t>考试</a:t>
          </a:r>
          <a:endParaRPr lang="en-US" altLang="zh-CN" sz="2400" b="1" dirty="0">
            <a:latin typeface="+mj-ea"/>
            <a:ea typeface="+mj-ea"/>
          </a:endParaRPr>
        </a:p>
        <a:p>
          <a:pPr>
            <a:spcAft>
              <a:spcPts val="0"/>
            </a:spcAft>
          </a:pPr>
          <a:r>
            <a:rPr lang="zh-CN" sz="2400" b="1" dirty="0">
              <a:latin typeface="+mj-ea"/>
              <a:ea typeface="+mj-ea"/>
            </a:rPr>
            <a:t>（半开卷）</a:t>
          </a:r>
        </a:p>
      </dgm:t>
    </dgm:pt>
    <dgm:pt modelId="{5B79C11D-18B0-4525-BB5D-57B1F162FF9B}" type="parTrans" cxnId="{5DF27CCF-77B6-44D1-8FAB-62A68BBB6043}">
      <dgm:prSet/>
      <dgm:spPr/>
      <dgm:t>
        <a:bodyPr/>
        <a:lstStyle/>
        <a:p>
          <a:endParaRPr lang="zh-CN" altLang="en-US" b="1">
            <a:latin typeface="+mj-ea"/>
            <a:ea typeface="+mj-ea"/>
          </a:endParaRPr>
        </a:p>
      </dgm:t>
    </dgm:pt>
    <dgm:pt modelId="{6289422E-6556-4CAA-8D30-30805DF6EBE4}" type="sibTrans" cxnId="{5DF27CCF-77B6-44D1-8FAB-62A68BBB6043}">
      <dgm:prSet/>
      <dgm:spPr/>
      <dgm:t>
        <a:bodyPr/>
        <a:lstStyle/>
        <a:p>
          <a:endParaRPr lang="zh-CN" altLang="en-US" b="1">
            <a:latin typeface="+mj-ea"/>
            <a:ea typeface="+mj-ea"/>
          </a:endParaRPr>
        </a:p>
      </dgm:t>
    </dgm:pt>
    <dgm:pt modelId="{4FEF8278-2104-4D99-8E1B-4DD7B882BD65}">
      <dgm:prSet custT="1"/>
      <dgm:spPr/>
      <dgm:t>
        <a:bodyPr/>
        <a:lstStyle/>
        <a:p>
          <a:r>
            <a:rPr lang="en-US" sz="2400" b="1">
              <a:latin typeface="+mj-ea"/>
              <a:ea typeface="+mj-ea"/>
            </a:rPr>
            <a:t>50%</a:t>
          </a:r>
          <a:endParaRPr lang="zh-CN" sz="2400" b="1">
            <a:latin typeface="+mj-ea"/>
            <a:ea typeface="+mj-ea"/>
          </a:endParaRPr>
        </a:p>
      </dgm:t>
    </dgm:pt>
    <dgm:pt modelId="{302EDB0F-807E-4469-865B-8B63ED79CC32}" type="parTrans" cxnId="{26D9207A-3926-4680-9D5C-9BD6376940B2}">
      <dgm:prSet/>
      <dgm:spPr/>
      <dgm:t>
        <a:bodyPr/>
        <a:lstStyle/>
        <a:p>
          <a:endParaRPr lang="zh-CN" altLang="en-US" b="1">
            <a:latin typeface="+mj-ea"/>
            <a:ea typeface="+mj-ea"/>
          </a:endParaRPr>
        </a:p>
      </dgm:t>
    </dgm:pt>
    <dgm:pt modelId="{05A6CDE7-EDB9-498E-A95E-E28B1D62E847}" type="sibTrans" cxnId="{26D9207A-3926-4680-9D5C-9BD6376940B2}">
      <dgm:prSet/>
      <dgm:spPr/>
      <dgm:t>
        <a:bodyPr/>
        <a:lstStyle/>
        <a:p>
          <a:endParaRPr lang="zh-CN" altLang="en-US" b="1">
            <a:latin typeface="+mj-ea"/>
            <a:ea typeface="+mj-ea"/>
          </a:endParaRPr>
        </a:p>
      </dgm:t>
    </dgm:pt>
    <dgm:pt modelId="{3E052777-26F9-4538-B9B8-F10E5023D1B7}" type="pres">
      <dgm:prSet presAssocID="{B7E3F487-1C7D-4E37-8B92-44009192D10D}" presName="diagram" presStyleCnt="0">
        <dgm:presLayoutVars>
          <dgm:chPref val="1"/>
          <dgm:dir/>
          <dgm:animOne val="branch"/>
          <dgm:animLvl val="lvl"/>
          <dgm:resizeHandles/>
        </dgm:presLayoutVars>
      </dgm:prSet>
      <dgm:spPr/>
    </dgm:pt>
    <dgm:pt modelId="{7CE6A70B-BC2A-4009-95AE-D3B481A4ECEB}" type="pres">
      <dgm:prSet presAssocID="{B01B822A-8683-488E-B0A9-CD7B044A410D}" presName="root" presStyleCnt="0"/>
      <dgm:spPr/>
    </dgm:pt>
    <dgm:pt modelId="{1684CA9E-F361-4CDF-9A89-C3A11C8EE3C6}" type="pres">
      <dgm:prSet presAssocID="{B01B822A-8683-488E-B0A9-CD7B044A410D}" presName="rootComposite" presStyleCnt="0"/>
      <dgm:spPr/>
    </dgm:pt>
    <dgm:pt modelId="{A23DBE39-9463-48B6-80C4-CB71F9C9145F}" type="pres">
      <dgm:prSet presAssocID="{B01B822A-8683-488E-B0A9-CD7B044A410D}" presName="rootText" presStyleLbl="node1" presStyleIdx="0" presStyleCnt="4"/>
      <dgm:spPr/>
    </dgm:pt>
    <dgm:pt modelId="{C9B0265A-C912-48A4-AD66-72E3F247ACA6}" type="pres">
      <dgm:prSet presAssocID="{B01B822A-8683-488E-B0A9-CD7B044A410D}" presName="rootConnector" presStyleLbl="node1" presStyleIdx="0" presStyleCnt="4"/>
      <dgm:spPr/>
    </dgm:pt>
    <dgm:pt modelId="{51EFE970-1F47-4C00-9E59-DCEE7AE06F95}" type="pres">
      <dgm:prSet presAssocID="{B01B822A-8683-488E-B0A9-CD7B044A410D}" presName="childShape" presStyleCnt="0"/>
      <dgm:spPr/>
    </dgm:pt>
    <dgm:pt modelId="{09F15724-327D-486B-B979-4B89DC1DC31A}" type="pres">
      <dgm:prSet presAssocID="{7588E6F0-34B8-4F44-A64B-FD8102C3306B}" presName="Name13" presStyleLbl="parChTrans1D2" presStyleIdx="0" presStyleCnt="4"/>
      <dgm:spPr/>
    </dgm:pt>
    <dgm:pt modelId="{33A2D311-B821-4D85-A293-3B68E2AD2801}" type="pres">
      <dgm:prSet presAssocID="{DC6E9BE4-AF78-4EDA-8301-45512760CBF1}" presName="childText" presStyleLbl="bgAcc1" presStyleIdx="0" presStyleCnt="4">
        <dgm:presLayoutVars>
          <dgm:bulletEnabled val="1"/>
        </dgm:presLayoutVars>
      </dgm:prSet>
      <dgm:spPr/>
    </dgm:pt>
    <dgm:pt modelId="{AC1C1B36-94C0-4AA1-A005-B41A2E336B17}" type="pres">
      <dgm:prSet presAssocID="{F79F1377-CF44-4F49-A8F2-2C96658A007B}" presName="root" presStyleCnt="0"/>
      <dgm:spPr/>
    </dgm:pt>
    <dgm:pt modelId="{467CC561-1669-4439-996F-277E24455C35}" type="pres">
      <dgm:prSet presAssocID="{F79F1377-CF44-4F49-A8F2-2C96658A007B}" presName="rootComposite" presStyleCnt="0"/>
      <dgm:spPr/>
    </dgm:pt>
    <dgm:pt modelId="{A45254C9-18CF-4213-B50F-9B49A39C39A1}" type="pres">
      <dgm:prSet presAssocID="{F79F1377-CF44-4F49-A8F2-2C96658A007B}" presName="rootText" presStyleLbl="node1" presStyleIdx="1" presStyleCnt="4"/>
      <dgm:spPr/>
    </dgm:pt>
    <dgm:pt modelId="{EFED59D6-3139-4308-8A14-21D5AF1B20DE}" type="pres">
      <dgm:prSet presAssocID="{F79F1377-CF44-4F49-A8F2-2C96658A007B}" presName="rootConnector" presStyleLbl="node1" presStyleIdx="1" presStyleCnt="4"/>
      <dgm:spPr/>
    </dgm:pt>
    <dgm:pt modelId="{451721C9-7FC1-4D93-A407-E684C1375C2B}" type="pres">
      <dgm:prSet presAssocID="{F79F1377-CF44-4F49-A8F2-2C96658A007B}" presName="childShape" presStyleCnt="0"/>
      <dgm:spPr/>
    </dgm:pt>
    <dgm:pt modelId="{BE90B4AB-4031-4EF0-8FE1-A70A7E0C6231}" type="pres">
      <dgm:prSet presAssocID="{DBBA3F56-A5F1-46EE-BE8D-BD59563ED62D}" presName="Name13" presStyleLbl="parChTrans1D2" presStyleIdx="1" presStyleCnt="4"/>
      <dgm:spPr/>
    </dgm:pt>
    <dgm:pt modelId="{2AB250C6-16AB-4A92-9133-66336A72703A}" type="pres">
      <dgm:prSet presAssocID="{09769208-0C93-4F0E-8783-9092CD37D570}" presName="childText" presStyleLbl="bgAcc1" presStyleIdx="1" presStyleCnt="4">
        <dgm:presLayoutVars>
          <dgm:bulletEnabled val="1"/>
        </dgm:presLayoutVars>
      </dgm:prSet>
      <dgm:spPr/>
    </dgm:pt>
    <dgm:pt modelId="{725B61D2-E44D-4B96-A29B-DA7DAD3FE0A8}" type="pres">
      <dgm:prSet presAssocID="{1C9FDB9D-97CF-4425-B4A8-9BF20B93778E}" presName="root" presStyleCnt="0"/>
      <dgm:spPr/>
    </dgm:pt>
    <dgm:pt modelId="{64F470BB-2E94-42A4-9D4D-F21C47E6C6E4}" type="pres">
      <dgm:prSet presAssocID="{1C9FDB9D-97CF-4425-B4A8-9BF20B93778E}" presName="rootComposite" presStyleCnt="0"/>
      <dgm:spPr/>
    </dgm:pt>
    <dgm:pt modelId="{971D3D58-BA12-4D8B-8791-88CF6D7CA353}" type="pres">
      <dgm:prSet presAssocID="{1C9FDB9D-97CF-4425-B4A8-9BF20B93778E}" presName="rootText" presStyleLbl="node1" presStyleIdx="2" presStyleCnt="4"/>
      <dgm:spPr/>
    </dgm:pt>
    <dgm:pt modelId="{18CBBCEF-4C7D-483B-AA8F-0D4DBD74002F}" type="pres">
      <dgm:prSet presAssocID="{1C9FDB9D-97CF-4425-B4A8-9BF20B93778E}" presName="rootConnector" presStyleLbl="node1" presStyleIdx="2" presStyleCnt="4"/>
      <dgm:spPr/>
    </dgm:pt>
    <dgm:pt modelId="{04CF1287-4BB0-411C-BFB7-A45045B22F1F}" type="pres">
      <dgm:prSet presAssocID="{1C9FDB9D-97CF-4425-B4A8-9BF20B93778E}" presName="childShape" presStyleCnt="0"/>
      <dgm:spPr/>
    </dgm:pt>
    <dgm:pt modelId="{4245F950-D336-43F9-82F2-AB1CC24CE675}" type="pres">
      <dgm:prSet presAssocID="{83325C2B-F324-4FA2-ACD9-CEF00865A433}" presName="Name13" presStyleLbl="parChTrans1D2" presStyleIdx="2" presStyleCnt="4"/>
      <dgm:spPr/>
    </dgm:pt>
    <dgm:pt modelId="{E6D3F83B-410C-48CC-B990-ED67AF572F94}" type="pres">
      <dgm:prSet presAssocID="{29E6733B-61CF-4364-85E5-6967CA256BF9}" presName="childText" presStyleLbl="bgAcc1" presStyleIdx="2" presStyleCnt="4">
        <dgm:presLayoutVars>
          <dgm:bulletEnabled val="1"/>
        </dgm:presLayoutVars>
      </dgm:prSet>
      <dgm:spPr/>
    </dgm:pt>
    <dgm:pt modelId="{D1AF1756-71B4-4E6A-A97F-30EBE7C6798C}" type="pres">
      <dgm:prSet presAssocID="{CEF108BD-B08E-400E-BC9E-CC85C5519B3C}" presName="root" presStyleCnt="0"/>
      <dgm:spPr/>
    </dgm:pt>
    <dgm:pt modelId="{7A3EE519-854D-470F-9B30-743AE29113BC}" type="pres">
      <dgm:prSet presAssocID="{CEF108BD-B08E-400E-BC9E-CC85C5519B3C}" presName="rootComposite" presStyleCnt="0"/>
      <dgm:spPr/>
    </dgm:pt>
    <dgm:pt modelId="{131E173F-8BFE-49C7-B023-DC3A0B0FC6F9}" type="pres">
      <dgm:prSet presAssocID="{CEF108BD-B08E-400E-BC9E-CC85C5519B3C}" presName="rootText" presStyleLbl="node1" presStyleIdx="3" presStyleCnt="4"/>
      <dgm:spPr/>
    </dgm:pt>
    <dgm:pt modelId="{20A51564-472B-4224-8AD2-F440C50EA3C2}" type="pres">
      <dgm:prSet presAssocID="{CEF108BD-B08E-400E-BC9E-CC85C5519B3C}" presName="rootConnector" presStyleLbl="node1" presStyleIdx="3" presStyleCnt="4"/>
      <dgm:spPr/>
    </dgm:pt>
    <dgm:pt modelId="{87AB3EBE-B327-45C7-9E34-179EFAE07CC6}" type="pres">
      <dgm:prSet presAssocID="{CEF108BD-B08E-400E-BC9E-CC85C5519B3C}" presName="childShape" presStyleCnt="0"/>
      <dgm:spPr/>
    </dgm:pt>
    <dgm:pt modelId="{EF1B855B-FD10-498A-9864-1EF978EBDAFF}" type="pres">
      <dgm:prSet presAssocID="{302EDB0F-807E-4469-865B-8B63ED79CC32}" presName="Name13" presStyleLbl="parChTrans1D2" presStyleIdx="3" presStyleCnt="4"/>
      <dgm:spPr/>
    </dgm:pt>
    <dgm:pt modelId="{3493F0A9-93C4-4505-8332-2DABA247C49F}" type="pres">
      <dgm:prSet presAssocID="{4FEF8278-2104-4D99-8E1B-4DD7B882BD65}" presName="childText" presStyleLbl="bgAcc1" presStyleIdx="3" presStyleCnt="4">
        <dgm:presLayoutVars>
          <dgm:bulletEnabled val="1"/>
        </dgm:presLayoutVars>
      </dgm:prSet>
      <dgm:spPr/>
    </dgm:pt>
  </dgm:ptLst>
  <dgm:cxnLst>
    <dgm:cxn modelId="{73626506-4810-48D6-B801-6FCF1053BA6F}" srcId="{B01B822A-8683-488E-B0A9-CD7B044A410D}" destId="{DC6E9BE4-AF78-4EDA-8301-45512760CBF1}" srcOrd="0" destOrd="0" parTransId="{7588E6F0-34B8-4F44-A64B-FD8102C3306B}" sibTransId="{BD53A014-0B8A-4F3B-BF5F-9F14730C8E32}"/>
    <dgm:cxn modelId="{608F6D14-47FF-4E05-A81F-28085F1A815E}" type="presOf" srcId="{1C9FDB9D-97CF-4425-B4A8-9BF20B93778E}" destId="{971D3D58-BA12-4D8B-8791-88CF6D7CA353}" srcOrd="0" destOrd="0" presId="urn:microsoft.com/office/officeart/2005/8/layout/hierarchy3"/>
    <dgm:cxn modelId="{3A44EA20-3AEB-42A8-A1B7-928584591710}" type="presOf" srcId="{B01B822A-8683-488E-B0A9-CD7B044A410D}" destId="{A23DBE39-9463-48B6-80C4-CB71F9C9145F}" srcOrd="0" destOrd="0" presId="urn:microsoft.com/office/officeart/2005/8/layout/hierarchy3"/>
    <dgm:cxn modelId="{265C2330-8176-483B-BB3D-78B42F3B68A1}" type="presOf" srcId="{B01B822A-8683-488E-B0A9-CD7B044A410D}" destId="{C9B0265A-C912-48A4-AD66-72E3F247ACA6}" srcOrd="1" destOrd="0" presId="urn:microsoft.com/office/officeart/2005/8/layout/hierarchy3"/>
    <dgm:cxn modelId="{BEE59F31-A5DF-47FE-9EB0-200E37FCA846}" type="presOf" srcId="{CEF108BD-B08E-400E-BC9E-CC85C5519B3C}" destId="{20A51564-472B-4224-8AD2-F440C50EA3C2}" srcOrd="1" destOrd="0" presId="urn:microsoft.com/office/officeart/2005/8/layout/hierarchy3"/>
    <dgm:cxn modelId="{A994E235-DC2E-4055-97B4-37B21B6BDD9E}" type="presOf" srcId="{B7E3F487-1C7D-4E37-8B92-44009192D10D}" destId="{3E052777-26F9-4538-B9B8-F10E5023D1B7}" srcOrd="0" destOrd="0" presId="urn:microsoft.com/office/officeart/2005/8/layout/hierarchy3"/>
    <dgm:cxn modelId="{588E463E-9548-4216-9007-B7811152880D}" srcId="{B7E3F487-1C7D-4E37-8B92-44009192D10D}" destId="{F79F1377-CF44-4F49-A8F2-2C96658A007B}" srcOrd="1" destOrd="0" parTransId="{4C9C90C4-FD40-4ACE-8C9E-B26E9CC2977B}" sibTransId="{24BFC957-135E-465D-A7F9-7509BAB7DE2A}"/>
    <dgm:cxn modelId="{6219D764-4235-4F8C-A04F-6BAF7EEEA87E}" srcId="{B7E3F487-1C7D-4E37-8B92-44009192D10D}" destId="{B01B822A-8683-488E-B0A9-CD7B044A410D}" srcOrd="0" destOrd="0" parTransId="{743A0C66-DB25-48A2-8B00-BBFBC77E534A}" sibTransId="{F8A9E875-C7D3-4390-BCAD-7F47CB4F8CDD}"/>
    <dgm:cxn modelId="{CEE77546-FCDF-41C4-816C-7969B0469264}" type="presOf" srcId="{1C9FDB9D-97CF-4425-B4A8-9BF20B93778E}" destId="{18CBBCEF-4C7D-483B-AA8F-0D4DBD74002F}" srcOrd="1" destOrd="0" presId="urn:microsoft.com/office/officeart/2005/8/layout/hierarchy3"/>
    <dgm:cxn modelId="{1A9B5872-8CB8-4401-86AE-AADE15424D00}" type="presOf" srcId="{09769208-0C93-4F0E-8783-9092CD37D570}" destId="{2AB250C6-16AB-4A92-9133-66336A72703A}" srcOrd="0" destOrd="0" presId="urn:microsoft.com/office/officeart/2005/8/layout/hierarchy3"/>
    <dgm:cxn modelId="{D1092359-9C2F-4355-A2A2-AFDDD3B6C44B}" type="presOf" srcId="{302EDB0F-807E-4469-865B-8B63ED79CC32}" destId="{EF1B855B-FD10-498A-9864-1EF978EBDAFF}" srcOrd="0" destOrd="0" presId="urn:microsoft.com/office/officeart/2005/8/layout/hierarchy3"/>
    <dgm:cxn modelId="{26D9207A-3926-4680-9D5C-9BD6376940B2}" srcId="{CEF108BD-B08E-400E-BC9E-CC85C5519B3C}" destId="{4FEF8278-2104-4D99-8E1B-4DD7B882BD65}" srcOrd="0" destOrd="0" parTransId="{302EDB0F-807E-4469-865B-8B63ED79CC32}" sibTransId="{05A6CDE7-EDB9-498E-A95E-E28B1D62E847}"/>
    <dgm:cxn modelId="{8AC2107B-C6BE-4AEC-8684-A108D0B4741A}" srcId="{1C9FDB9D-97CF-4425-B4A8-9BF20B93778E}" destId="{29E6733B-61CF-4364-85E5-6967CA256BF9}" srcOrd="0" destOrd="0" parTransId="{83325C2B-F324-4FA2-ACD9-CEF00865A433}" sibTransId="{9F880E8C-23A0-41F9-BB1D-536D9C961BA8}"/>
    <dgm:cxn modelId="{A9F9D18E-C2C3-4CD8-931D-14FBF25FFD33}" type="presOf" srcId="{29E6733B-61CF-4364-85E5-6967CA256BF9}" destId="{E6D3F83B-410C-48CC-B990-ED67AF572F94}" srcOrd="0" destOrd="0" presId="urn:microsoft.com/office/officeart/2005/8/layout/hierarchy3"/>
    <dgm:cxn modelId="{81F7398F-9B3B-44DE-8649-6E79D817EEE1}" type="presOf" srcId="{4FEF8278-2104-4D99-8E1B-4DD7B882BD65}" destId="{3493F0A9-93C4-4505-8332-2DABA247C49F}" srcOrd="0" destOrd="0" presId="urn:microsoft.com/office/officeart/2005/8/layout/hierarchy3"/>
    <dgm:cxn modelId="{E701968F-C110-43A7-A8CF-B083AD2511C3}" srcId="{F79F1377-CF44-4F49-A8F2-2C96658A007B}" destId="{09769208-0C93-4F0E-8783-9092CD37D570}" srcOrd="0" destOrd="0" parTransId="{DBBA3F56-A5F1-46EE-BE8D-BD59563ED62D}" sibTransId="{DC914BBD-D51B-4D9E-B221-A97C3A19BE67}"/>
    <dgm:cxn modelId="{88CD9797-19B6-4AAF-A917-D6894D7BDC6C}" type="presOf" srcId="{F79F1377-CF44-4F49-A8F2-2C96658A007B}" destId="{A45254C9-18CF-4213-B50F-9B49A39C39A1}" srcOrd="0" destOrd="0" presId="urn:microsoft.com/office/officeart/2005/8/layout/hierarchy3"/>
    <dgm:cxn modelId="{5227979D-81F0-4BD2-ADDC-E5B3039492F3}" type="presOf" srcId="{DC6E9BE4-AF78-4EDA-8301-45512760CBF1}" destId="{33A2D311-B821-4D85-A293-3B68E2AD2801}" srcOrd="0" destOrd="0" presId="urn:microsoft.com/office/officeart/2005/8/layout/hierarchy3"/>
    <dgm:cxn modelId="{2CAABFA8-1925-445E-A3F6-6D2621F42BE0}" type="presOf" srcId="{CEF108BD-B08E-400E-BC9E-CC85C5519B3C}" destId="{131E173F-8BFE-49C7-B023-DC3A0B0FC6F9}" srcOrd="0" destOrd="0" presId="urn:microsoft.com/office/officeart/2005/8/layout/hierarchy3"/>
    <dgm:cxn modelId="{7ED210AC-85E8-445B-A981-AB3FFB7220FC}" type="presOf" srcId="{DBBA3F56-A5F1-46EE-BE8D-BD59563ED62D}" destId="{BE90B4AB-4031-4EF0-8FE1-A70A7E0C6231}" srcOrd="0" destOrd="0" presId="urn:microsoft.com/office/officeart/2005/8/layout/hierarchy3"/>
    <dgm:cxn modelId="{F1EABDC4-4158-4216-8914-B24EA87EB5A1}" type="presOf" srcId="{7588E6F0-34B8-4F44-A64B-FD8102C3306B}" destId="{09F15724-327D-486B-B979-4B89DC1DC31A}" srcOrd="0" destOrd="0" presId="urn:microsoft.com/office/officeart/2005/8/layout/hierarchy3"/>
    <dgm:cxn modelId="{718A16CA-751D-4AE8-8220-CE24FABAD70A}" type="presOf" srcId="{F79F1377-CF44-4F49-A8F2-2C96658A007B}" destId="{EFED59D6-3139-4308-8A14-21D5AF1B20DE}" srcOrd="1" destOrd="0" presId="urn:microsoft.com/office/officeart/2005/8/layout/hierarchy3"/>
    <dgm:cxn modelId="{5DF27CCF-77B6-44D1-8FAB-62A68BBB6043}" srcId="{B7E3F487-1C7D-4E37-8B92-44009192D10D}" destId="{CEF108BD-B08E-400E-BC9E-CC85C5519B3C}" srcOrd="3" destOrd="0" parTransId="{5B79C11D-18B0-4525-BB5D-57B1F162FF9B}" sibTransId="{6289422E-6556-4CAA-8D30-30805DF6EBE4}"/>
    <dgm:cxn modelId="{2904CFDC-7679-47CF-B4CA-AC2DC42C537C}" srcId="{B7E3F487-1C7D-4E37-8B92-44009192D10D}" destId="{1C9FDB9D-97CF-4425-B4A8-9BF20B93778E}" srcOrd="2" destOrd="0" parTransId="{5C8866EC-B080-4B7A-B2C5-2079484C7D5A}" sibTransId="{C0C70744-7E7E-428F-A194-EEF67368A557}"/>
    <dgm:cxn modelId="{8AEDE2FE-88EE-40AA-9984-2DA36999821D}" type="presOf" srcId="{83325C2B-F324-4FA2-ACD9-CEF00865A433}" destId="{4245F950-D336-43F9-82F2-AB1CC24CE675}" srcOrd="0" destOrd="0" presId="urn:microsoft.com/office/officeart/2005/8/layout/hierarchy3"/>
    <dgm:cxn modelId="{7827E88A-A4BC-4AE4-B1CE-D356701B1DAC}" type="presParOf" srcId="{3E052777-26F9-4538-B9B8-F10E5023D1B7}" destId="{7CE6A70B-BC2A-4009-95AE-D3B481A4ECEB}" srcOrd="0" destOrd="0" presId="urn:microsoft.com/office/officeart/2005/8/layout/hierarchy3"/>
    <dgm:cxn modelId="{660A804B-5628-441C-BD29-BE642721923F}" type="presParOf" srcId="{7CE6A70B-BC2A-4009-95AE-D3B481A4ECEB}" destId="{1684CA9E-F361-4CDF-9A89-C3A11C8EE3C6}" srcOrd="0" destOrd="0" presId="urn:microsoft.com/office/officeart/2005/8/layout/hierarchy3"/>
    <dgm:cxn modelId="{A0844DCF-8CB6-49D9-998E-ACFA31672A5B}" type="presParOf" srcId="{1684CA9E-F361-4CDF-9A89-C3A11C8EE3C6}" destId="{A23DBE39-9463-48B6-80C4-CB71F9C9145F}" srcOrd="0" destOrd="0" presId="urn:microsoft.com/office/officeart/2005/8/layout/hierarchy3"/>
    <dgm:cxn modelId="{49B1923D-A2F5-469A-82BD-36BC7F89ED2D}" type="presParOf" srcId="{1684CA9E-F361-4CDF-9A89-C3A11C8EE3C6}" destId="{C9B0265A-C912-48A4-AD66-72E3F247ACA6}" srcOrd="1" destOrd="0" presId="urn:microsoft.com/office/officeart/2005/8/layout/hierarchy3"/>
    <dgm:cxn modelId="{8B2F6A63-D665-43F6-9858-E680C1337E59}" type="presParOf" srcId="{7CE6A70B-BC2A-4009-95AE-D3B481A4ECEB}" destId="{51EFE970-1F47-4C00-9E59-DCEE7AE06F95}" srcOrd="1" destOrd="0" presId="urn:microsoft.com/office/officeart/2005/8/layout/hierarchy3"/>
    <dgm:cxn modelId="{FE2E5F5B-3F0F-45BB-8647-FB16DB663E4A}" type="presParOf" srcId="{51EFE970-1F47-4C00-9E59-DCEE7AE06F95}" destId="{09F15724-327D-486B-B979-4B89DC1DC31A}" srcOrd="0" destOrd="0" presId="urn:microsoft.com/office/officeart/2005/8/layout/hierarchy3"/>
    <dgm:cxn modelId="{37ACA978-AF02-4A16-9890-70E4DF7EE59C}" type="presParOf" srcId="{51EFE970-1F47-4C00-9E59-DCEE7AE06F95}" destId="{33A2D311-B821-4D85-A293-3B68E2AD2801}" srcOrd="1" destOrd="0" presId="urn:microsoft.com/office/officeart/2005/8/layout/hierarchy3"/>
    <dgm:cxn modelId="{3DD90105-0975-4575-BE28-9A441ABA8626}" type="presParOf" srcId="{3E052777-26F9-4538-B9B8-F10E5023D1B7}" destId="{AC1C1B36-94C0-4AA1-A005-B41A2E336B17}" srcOrd="1" destOrd="0" presId="urn:microsoft.com/office/officeart/2005/8/layout/hierarchy3"/>
    <dgm:cxn modelId="{55A1F8BD-A027-4AE1-AB14-7BCEC12C0B90}" type="presParOf" srcId="{AC1C1B36-94C0-4AA1-A005-B41A2E336B17}" destId="{467CC561-1669-4439-996F-277E24455C35}" srcOrd="0" destOrd="0" presId="urn:microsoft.com/office/officeart/2005/8/layout/hierarchy3"/>
    <dgm:cxn modelId="{BCB9C7D3-6FAD-42ED-99A1-F884866A0FA1}" type="presParOf" srcId="{467CC561-1669-4439-996F-277E24455C35}" destId="{A45254C9-18CF-4213-B50F-9B49A39C39A1}" srcOrd="0" destOrd="0" presId="urn:microsoft.com/office/officeart/2005/8/layout/hierarchy3"/>
    <dgm:cxn modelId="{59E3D66F-E332-4963-9781-6FB90A6EEAA4}" type="presParOf" srcId="{467CC561-1669-4439-996F-277E24455C35}" destId="{EFED59D6-3139-4308-8A14-21D5AF1B20DE}" srcOrd="1" destOrd="0" presId="urn:microsoft.com/office/officeart/2005/8/layout/hierarchy3"/>
    <dgm:cxn modelId="{76EFDCA7-5B27-48E9-83F9-E437452E3513}" type="presParOf" srcId="{AC1C1B36-94C0-4AA1-A005-B41A2E336B17}" destId="{451721C9-7FC1-4D93-A407-E684C1375C2B}" srcOrd="1" destOrd="0" presId="urn:microsoft.com/office/officeart/2005/8/layout/hierarchy3"/>
    <dgm:cxn modelId="{F029D81D-BC95-4923-BCA4-36F0337D53D7}" type="presParOf" srcId="{451721C9-7FC1-4D93-A407-E684C1375C2B}" destId="{BE90B4AB-4031-4EF0-8FE1-A70A7E0C6231}" srcOrd="0" destOrd="0" presId="urn:microsoft.com/office/officeart/2005/8/layout/hierarchy3"/>
    <dgm:cxn modelId="{CF98919F-9453-4FAC-8893-0DB1D1DAF6F2}" type="presParOf" srcId="{451721C9-7FC1-4D93-A407-E684C1375C2B}" destId="{2AB250C6-16AB-4A92-9133-66336A72703A}" srcOrd="1" destOrd="0" presId="urn:microsoft.com/office/officeart/2005/8/layout/hierarchy3"/>
    <dgm:cxn modelId="{C4773819-F7ED-4F53-95E2-8B125747995B}" type="presParOf" srcId="{3E052777-26F9-4538-B9B8-F10E5023D1B7}" destId="{725B61D2-E44D-4B96-A29B-DA7DAD3FE0A8}" srcOrd="2" destOrd="0" presId="urn:microsoft.com/office/officeart/2005/8/layout/hierarchy3"/>
    <dgm:cxn modelId="{63993A37-D96C-44EE-80A9-79C3CC1998A7}" type="presParOf" srcId="{725B61D2-E44D-4B96-A29B-DA7DAD3FE0A8}" destId="{64F470BB-2E94-42A4-9D4D-F21C47E6C6E4}" srcOrd="0" destOrd="0" presId="urn:microsoft.com/office/officeart/2005/8/layout/hierarchy3"/>
    <dgm:cxn modelId="{CAC2A3C2-F7C4-4BD5-8580-C65EFF7144B4}" type="presParOf" srcId="{64F470BB-2E94-42A4-9D4D-F21C47E6C6E4}" destId="{971D3D58-BA12-4D8B-8791-88CF6D7CA353}" srcOrd="0" destOrd="0" presId="urn:microsoft.com/office/officeart/2005/8/layout/hierarchy3"/>
    <dgm:cxn modelId="{9DD860F5-3501-4DDB-80F4-DF81A19D9002}" type="presParOf" srcId="{64F470BB-2E94-42A4-9D4D-F21C47E6C6E4}" destId="{18CBBCEF-4C7D-483B-AA8F-0D4DBD74002F}" srcOrd="1" destOrd="0" presId="urn:microsoft.com/office/officeart/2005/8/layout/hierarchy3"/>
    <dgm:cxn modelId="{C3ED191D-EF2B-4D6C-BBCA-3D234B3F0959}" type="presParOf" srcId="{725B61D2-E44D-4B96-A29B-DA7DAD3FE0A8}" destId="{04CF1287-4BB0-411C-BFB7-A45045B22F1F}" srcOrd="1" destOrd="0" presId="urn:microsoft.com/office/officeart/2005/8/layout/hierarchy3"/>
    <dgm:cxn modelId="{EDF024A0-20E0-4D27-AB2D-8BB2DB2CB37D}" type="presParOf" srcId="{04CF1287-4BB0-411C-BFB7-A45045B22F1F}" destId="{4245F950-D336-43F9-82F2-AB1CC24CE675}" srcOrd="0" destOrd="0" presId="urn:microsoft.com/office/officeart/2005/8/layout/hierarchy3"/>
    <dgm:cxn modelId="{3CE27ED2-B0D6-48D8-A609-293FDE54967B}" type="presParOf" srcId="{04CF1287-4BB0-411C-BFB7-A45045B22F1F}" destId="{E6D3F83B-410C-48CC-B990-ED67AF572F94}" srcOrd="1" destOrd="0" presId="urn:microsoft.com/office/officeart/2005/8/layout/hierarchy3"/>
    <dgm:cxn modelId="{993F446F-9B75-4B17-80F0-7A149BE26757}" type="presParOf" srcId="{3E052777-26F9-4538-B9B8-F10E5023D1B7}" destId="{D1AF1756-71B4-4E6A-A97F-30EBE7C6798C}" srcOrd="3" destOrd="0" presId="urn:microsoft.com/office/officeart/2005/8/layout/hierarchy3"/>
    <dgm:cxn modelId="{A9DBE539-E3B9-471B-A01D-1C08C86B0B52}" type="presParOf" srcId="{D1AF1756-71B4-4E6A-A97F-30EBE7C6798C}" destId="{7A3EE519-854D-470F-9B30-743AE29113BC}" srcOrd="0" destOrd="0" presId="urn:microsoft.com/office/officeart/2005/8/layout/hierarchy3"/>
    <dgm:cxn modelId="{42967353-76CE-4274-A8C8-FDB9B7F9C38B}" type="presParOf" srcId="{7A3EE519-854D-470F-9B30-743AE29113BC}" destId="{131E173F-8BFE-49C7-B023-DC3A0B0FC6F9}" srcOrd="0" destOrd="0" presId="urn:microsoft.com/office/officeart/2005/8/layout/hierarchy3"/>
    <dgm:cxn modelId="{4777606A-06E4-4102-9AB4-3E5A175C567B}" type="presParOf" srcId="{7A3EE519-854D-470F-9B30-743AE29113BC}" destId="{20A51564-472B-4224-8AD2-F440C50EA3C2}" srcOrd="1" destOrd="0" presId="urn:microsoft.com/office/officeart/2005/8/layout/hierarchy3"/>
    <dgm:cxn modelId="{A4E10097-BF6E-4235-9132-00ACD0F24A62}" type="presParOf" srcId="{D1AF1756-71B4-4E6A-A97F-30EBE7C6798C}" destId="{87AB3EBE-B327-45C7-9E34-179EFAE07CC6}" srcOrd="1" destOrd="0" presId="urn:microsoft.com/office/officeart/2005/8/layout/hierarchy3"/>
    <dgm:cxn modelId="{A9BC9D63-9C2B-41B2-90A0-81633338A67B}" type="presParOf" srcId="{87AB3EBE-B327-45C7-9E34-179EFAE07CC6}" destId="{EF1B855B-FD10-498A-9864-1EF978EBDAFF}" srcOrd="0" destOrd="0" presId="urn:microsoft.com/office/officeart/2005/8/layout/hierarchy3"/>
    <dgm:cxn modelId="{964EF0B4-7004-4801-BBE0-BA881BB04A30}" type="presParOf" srcId="{87AB3EBE-B327-45C7-9E34-179EFAE07CC6}" destId="{3493F0A9-93C4-4505-8332-2DABA247C49F}"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69B477-52D3-4177-833F-412723801D5E}" type="doc">
      <dgm:prSet loTypeId="urn:microsoft.com/office/officeart/2005/8/layout/process1" loCatId="process" qsTypeId="urn:microsoft.com/office/officeart/2005/8/quickstyle/simple1#1" qsCatId="simple" csTypeId="urn:microsoft.com/office/officeart/2005/8/colors/accent2_2#1" csCatId="accent2" phldr="1"/>
      <dgm:spPr/>
    </dgm:pt>
    <dgm:pt modelId="{E64C5A97-3685-4AB1-864C-75F4B0566B7F}">
      <dgm:prSet phldrT="[文本]"/>
      <dgm:spPr/>
      <dgm:t>
        <a:bodyPr/>
        <a:lstStyle/>
        <a:p>
          <a:r>
            <a:rPr lang="zh-CN" altLang="en-US" dirty="0">
              <a:latin typeface="+mj-ea"/>
              <a:ea typeface="+mj-ea"/>
            </a:rPr>
            <a:t>数据搜集</a:t>
          </a:r>
        </a:p>
      </dgm:t>
    </dgm:pt>
    <dgm:pt modelId="{3245DB59-78F0-43C5-AD2D-39C109C8C855}" type="parTrans" cxnId="{4BB3B23F-C47E-4CC5-AB5C-CA809E9B3EC7}">
      <dgm:prSet/>
      <dgm:spPr/>
      <dgm:t>
        <a:bodyPr/>
        <a:lstStyle/>
        <a:p>
          <a:endParaRPr lang="zh-CN" altLang="en-US">
            <a:latin typeface="+mj-ea"/>
            <a:ea typeface="+mj-ea"/>
          </a:endParaRPr>
        </a:p>
      </dgm:t>
    </dgm:pt>
    <dgm:pt modelId="{685D314A-8F42-4479-9060-B198FFE9685A}" type="sibTrans" cxnId="{4BB3B23F-C47E-4CC5-AB5C-CA809E9B3EC7}">
      <dgm:prSet/>
      <dgm:spPr/>
      <dgm:t>
        <a:bodyPr/>
        <a:lstStyle/>
        <a:p>
          <a:endParaRPr lang="zh-CN" altLang="en-US">
            <a:latin typeface="+mj-ea"/>
            <a:ea typeface="+mj-ea"/>
          </a:endParaRPr>
        </a:p>
      </dgm:t>
    </dgm:pt>
    <dgm:pt modelId="{50811DD1-7C34-4D97-A017-19E1F6A0EDA3}">
      <dgm:prSet phldrT="[文本]"/>
      <dgm:spPr/>
      <dgm:t>
        <a:bodyPr/>
        <a:lstStyle/>
        <a:p>
          <a:r>
            <a:rPr lang="zh-CN" altLang="en-US" dirty="0">
              <a:latin typeface="+mj-ea"/>
              <a:ea typeface="+mj-ea"/>
            </a:rPr>
            <a:t>数据清洗</a:t>
          </a:r>
        </a:p>
      </dgm:t>
    </dgm:pt>
    <dgm:pt modelId="{45CF8FA2-5668-473F-94D6-45FDF17B19F4}" type="parTrans" cxnId="{96A3FBC3-F27A-4474-8393-654182F68878}">
      <dgm:prSet/>
      <dgm:spPr/>
      <dgm:t>
        <a:bodyPr/>
        <a:lstStyle/>
        <a:p>
          <a:endParaRPr lang="zh-CN" altLang="en-US">
            <a:latin typeface="+mj-ea"/>
            <a:ea typeface="+mj-ea"/>
          </a:endParaRPr>
        </a:p>
      </dgm:t>
    </dgm:pt>
    <dgm:pt modelId="{DA0765CA-F151-42C9-9A81-86828EC42798}" type="sibTrans" cxnId="{96A3FBC3-F27A-4474-8393-654182F68878}">
      <dgm:prSet/>
      <dgm:spPr/>
      <dgm:t>
        <a:bodyPr/>
        <a:lstStyle/>
        <a:p>
          <a:endParaRPr lang="zh-CN" altLang="en-US">
            <a:latin typeface="+mj-ea"/>
            <a:ea typeface="+mj-ea"/>
          </a:endParaRPr>
        </a:p>
      </dgm:t>
    </dgm:pt>
    <dgm:pt modelId="{17BB5662-9DFB-44BA-819C-24160B2929B8}">
      <dgm:prSet phldrT="[文本]"/>
      <dgm:spPr/>
      <dgm:t>
        <a:bodyPr/>
        <a:lstStyle/>
        <a:p>
          <a:r>
            <a:rPr lang="zh-CN" altLang="en-US" dirty="0">
              <a:latin typeface="+mj-ea"/>
              <a:ea typeface="+mj-ea"/>
            </a:rPr>
            <a:t>特征工程</a:t>
          </a:r>
        </a:p>
      </dgm:t>
    </dgm:pt>
    <dgm:pt modelId="{30F1EA26-7C37-4ECB-99E8-D6E9B3020470}" type="parTrans" cxnId="{EB20DD18-68E2-4231-AC29-EF3CF70F7A27}">
      <dgm:prSet/>
      <dgm:spPr/>
      <dgm:t>
        <a:bodyPr/>
        <a:lstStyle/>
        <a:p>
          <a:endParaRPr lang="zh-CN" altLang="en-US">
            <a:latin typeface="+mj-ea"/>
            <a:ea typeface="+mj-ea"/>
          </a:endParaRPr>
        </a:p>
      </dgm:t>
    </dgm:pt>
    <dgm:pt modelId="{792F140D-6C1C-4D8C-8982-98CDFA88C9FB}" type="sibTrans" cxnId="{EB20DD18-68E2-4231-AC29-EF3CF70F7A27}">
      <dgm:prSet/>
      <dgm:spPr/>
      <dgm:t>
        <a:bodyPr/>
        <a:lstStyle/>
        <a:p>
          <a:endParaRPr lang="zh-CN" altLang="en-US">
            <a:latin typeface="+mj-ea"/>
            <a:ea typeface="+mj-ea"/>
          </a:endParaRPr>
        </a:p>
      </dgm:t>
    </dgm:pt>
    <dgm:pt modelId="{3C62B57E-3B2B-4658-BC2E-A364B9308F83}">
      <dgm:prSet phldrT="[文本]"/>
      <dgm:spPr/>
      <dgm:t>
        <a:bodyPr/>
        <a:lstStyle/>
        <a:p>
          <a:r>
            <a:rPr lang="zh-CN" altLang="en-US" dirty="0">
              <a:latin typeface="+mj-ea"/>
              <a:ea typeface="+mj-ea"/>
            </a:rPr>
            <a:t>数据建模</a:t>
          </a:r>
        </a:p>
      </dgm:t>
    </dgm:pt>
    <dgm:pt modelId="{1049E9DB-FFB4-41CF-972D-CC26B1955C02}" type="parTrans" cxnId="{645E863A-F884-49DC-9039-BDD84ECE679D}">
      <dgm:prSet/>
      <dgm:spPr/>
      <dgm:t>
        <a:bodyPr/>
        <a:lstStyle/>
        <a:p>
          <a:endParaRPr lang="zh-CN" altLang="en-US">
            <a:latin typeface="+mj-ea"/>
            <a:ea typeface="+mj-ea"/>
          </a:endParaRPr>
        </a:p>
      </dgm:t>
    </dgm:pt>
    <dgm:pt modelId="{90A69EAA-12E0-41EE-87B2-0463E71DFAB8}" type="sibTrans" cxnId="{645E863A-F884-49DC-9039-BDD84ECE679D}">
      <dgm:prSet/>
      <dgm:spPr/>
      <dgm:t>
        <a:bodyPr/>
        <a:lstStyle/>
        <a:p>
          <a:endParaRPr lang="zh-CN" altLang="en-US">
            <a:latin typeface="+mj-ea"/>
            <a:ea typeface="+mj-ea"/>
          </a:endParaRPr>
        </a:p>
      </dgm:t>
    </dgm:pt>
    <dgm:pt modelId="{C14BFF05-09FC-4F44-9FF9-AB52BA212D9B}" type="pres">
      <dgm:prSet presAssocID="{B169B477-52D3-4177-833F-412723801D5E}" presName="Name0" presStyleCnt="0">
        <dgm:presLayoutVars>
          <dgm:dir/>
          <dgm:resizeHandles val="exact"/>
        </dgm:presLayoutVars>
      </dgm:prSet>
      <dgm:spPr/>
    </dgm:pt>
    <dgm:pt modelId="{95A1DB01-F489-4DD7-AA44-88D3839C61BC}" type="pres">
      <dgm:prSet presAssocID="{E64C5A97-3685-4AB1-864C-75F4B0566B7F}" presName="node" presStyleLbl="node1" presStyleIdx="0" presStyleCnt="4">
        <dgm:presLayoutVars>
          <dgm:bulletEnabled val="1"/>
        </dgm:presLayoutVars>
      </dgm:prSet>
      <dgm:spPr/>
    </dgm:pt>
    <dgm:pt modelId="{9F24E92E-9260-454C-9095-5BA7744FD0E9}" type="pres">
      <dgm:prSet presAssocID="{685D314A-8F42-4479-9060-B198FFE9685A}" presName="sibTrans" presStyleLbl="sibTrans2D1" presStyleIdx="0" presStyleCnt="3"/>
      <dgm:spPr/>
    </dgm:pt>
    <dgm:pt modelId="{8F435A21-42E0-421A-80F9-E07340970BDB}" type="pres">
      <dgm:prSet presAssocID="{685D314A-8F42-4479-9060-B198FFE9685A}" presName="connectorText" presStyleLbl="sibTrans2D1" presStyleIdx="0" presStyleCnt="3"/>
      <dgm:spPr/>
    </dgm:pt>
    <dgm:pt modelId="{A419831D-2C6A-43BF-A1C5-C28655C627BD}" type="pres">
      <dgm:prSet presAssocID="{50811DD1-7C34-4D97-A017-19E1F6A0EDA3}" presName="node" presStyleLbl="node1" presStyleIdx="1" presStyleCnt="4">
        <dgm:presLayoutVars>
          <dgm:bulletEnabled val="1"/>
        </dgm:presLayoutVars>
      </dgm:prSet>
      <dgm:spPr/>
    </dgm:pt>
    <dgm:pt modelId="{8D21F446-C592-443E-B287-9A393A14B94D}" type="pres">
      <dgm:prSet presAssocID="{DA0765CA-F151-42C9-9A81-86828EC42798}" presName="sibTrans" presStyleLbl="sibTrans2D1" presStyleIdx="1" presStyleCnt="3"/>
      <dgm:spPr/>
    </dgm:pt>
    <dgm:pt modelId="{2CD5C2FC-E50B-4AC4-A4E8-C9C0663097B9}" type="pres">
      <dgm:prSet presAssocID="{DA0765CA-F151-42C9-9A81-86828EC42798}" presName="connectorText" presStyleLbl="sibTrans2D1" presStyleIdx="1" presStyleCnt="3"/>
      <dgm:spPr/>
    </dgm:pt>
    <dgm:pt modelId="{04B9E23D-7A95-4ED6-B3DD-D6FDD726260B}" type="pres">
      <dgm:prSet presAssocID="{17BB5662-9DFB-44BA-819C-24160B2929B8}" presName="node" presStyleLbl="node1" presStyleIdx="2" presStyleCnt="4">
        <dgm:presLayoutVars>
          <dgm:bulletEnabled val="1"/>
        </dgm:presLayoutVars>
      </dgm:prSet>
      <dgm:spPr/>
    </dgm:pt>
    <dgm:pt modelId="{FA8BC3A3-2E12-4F76-8975-E19D760A52C8}" type="pres">
      <dgm:prSet presAssocID="{792F140D-6C1C-4D8C-8982-98CDFA88C9FB}" presName="sibTrans" presStyleLbl="sibTrans2D1" presStyleIdx="2" presStyleCnt="3"/>
      <dgm:spPr/>
    </dgm:pt>
    <dgm:pt modelId="{08742478-EC09-4AB2-B0BE-D80F7E4C4096}" type="pres">
      <dgm:prSet presAssocID="{792F140D-6C1C-4D8C-8982-98CDFA88C9FB}" presName="connectorText" presStyleLbl="sibTrans2D1" presStyleIdx="2" presStyleCnt="3"/>
      <dgm:spPr/>
    </dgm:pt>
    <dgm:pt modelId="{F0B9F859-9150-4A7B-90DA-90D4190420E0}" type="pres">
      <dgm:prSet presAssocID="{3C62B57E-3B2B-4658-BC2E-A364B9308F83}" presName="node" presStyleLbl="node1" presStyleIdx="3" presStyleCnt="4">
        <dgm:presLayoutVars>
          <dgm:bulletEnabled val="1"/>
        </dgm:presLayoutVars>
      </dgm:prSet>
      <dgm:spPr/>
    </dgm:pt>
  </dgm:ptLst>
  <dgm:cxnLst>
    <dgm:cxn modelId="{EB20DD18-68E2-4231-AC29-EF3CF70F7A27}" srcId="{B169B477-52D3-4177-833F-412723801D5E}" destId="{17BB5662-9DFB-44BA-819C-24160B2929B8}" srcOrd="2" destOrd="0" parTransId="{30F1EA26-7C37-4ECB-99E8-D6E9B3020470}" sibTransId="{792F140D-6C1C-4D8C-8982-98CDFA88C9FB}"/>
    <dgm:cxn modelId="{6F206C26-C936-4BF1-8A6D-8711A9FD3BC7}" type="presOf" srcId="{B169B477-52D3-4177-833F-412723801D5E}" destId="{C14BFF05-09FC-4F44-9FF9-AB52BA212D9B}" srcOrd="0" destOrd="0" presId="urn:microsoft.com/office/officeart/2005/8/layout/process1"/>
    <dgm:cxn modelId="{645E863A-F884-49DC-9039-BDD84ECE679D}" srcId="{B169B477-52D3-4177-833F-412723801D5E}" destId="{3C62B57E-3B2B-4658-BC2E-A364B9308F83}" srcOrd="3" destOrd="0" parTransId="{1049E9DB-FFB4-41CF-972D-CC26B1955C02}" sibTransId="{90A69EAA-12E0-41EE-87B2-0463E71DFAB8}"/>
    <dgm:cxn modelId="{4BB3B23F-C47E-4CC5-AB5C-CA809E9B3EC7}" srcId="{B169B477-52D3-4177-833F-412723801D5E}" destId="{E64C5A97-3685-4AB1-864C-75F4B0566B7F}" srcOrd="0" destOrd="0" parTransId="{3245DB59-78F0-43C5-AD2D-39C109C8C855}" sibTransId="{685D314A-8F42-4479-9060-B198FFE9685A}"/>
    <dgm:cxn modelId="{83AB4261-C347-461E-8AA5-3AAC737C9576}" type="presOf" srcId="{DA0765CA-F151-42C9-9A81-86828EC42798}" destId="{2CD5C2FC-E50B-4AC4-A4E8-C9C0663097B9}" srcOrd="1" destOrd="0" presId="urn:microsoft.com/office/officeart/2005/8/layout/process1"/>
    <dgm:cxn modelId="{D6410C67-5345-476E-9B43-C280F4E71CA2}" type="presOf" srcId="{685D314A-8F42-4479-9060-B198FFE9685A}" destId="{8F435A21-42E0-421A-80F9-E07340970BDB}" srcOrd="1" destOrd="0" presId="urn:microsoft.com/office/officeart/2005/8/layout/process1"/>
    <dgm:cxn modelId="{6F7A424F-B514-474F-8D56-C90781869218}" type="presOf" srcId="{3C62B57E-3B2B-4658-BC2E-A364B9308F83}" destId="{F0B9F859-9150-4A7B-90DA-90D4190420E0}" srcOrd="0" destOrd="0" presId="urn:microsoft.com/office/officeart/2005/8/layout/process1"/>
    <dgm:cxn modelId="{81FEB182-C592-4BA5-9B40-0D03AA95A3A4}" type="presOf" srcId="{17BB5662-9DFB-44BA-819C-24160B2929B8}" destId="{04B9E23D-7A95-4ED6-B3DD-D6FDD726260B}" srcOrd="0" destOrd="0" presId="urn:microsoft.com/office/officeart/2005/8/layout/process1"/>
    <dgm:cxn modelId="{79B77A87-E490-46E1-A1B4-8DC2B60A5AF3}" type="presOf" srcId="{E64C5A97-3685-4AB1-864C-75F4B0566B7F}" destId="{95A1DB01-F489-4DD7-AA44-88D3839C61BC}" srcOrd="0" destOrd="0" presId="urn:microsoft.com/office/officeart/2005/8/layout/process1"/>
    <dgm:cxn modelId="{21034693-C10F-40DE-A519-E7CA34ABF4E6}" type="presOf" srcId="{50811DD1-7C34-4D97-A017-19E1F6A0EDA3}" destId="{A419831D-2C6A-43BF-A1C5-C28655C627BD}" srcOrd="0" destOrd="0" presId="urn:microsoft.com/office/officeart/2005/8/layout/process1"/>
    <dgm:cxn modelId="{9C6456AC-EAC1-4B2E-AB8F-882A846F77A4}" type="presOf" srcId="{792F140D-6C1C-4D8C-8982-98CDFA88C9FB}" destId="{FA8BC3A3-2E12-4F76-8975-E19D760A52C8}" srcOrd="0" destOrd="0" presId="urn:microsoft.com/office/officeart/2005/8/layout/process1"/>
    <dgm:cxn modelId="{136D7CB2-5AFA-4C1F-B898-9B60D416039E}" type="presOf" srcId="{792F140D-6C1C-4D8C-8982-98CDFA88C9FB}" destId="{08742478-EC09-4AB2-B0BE-D80F7E4C4096}" srcOrd="1" destOrd="0" presId="urn:microsoft.com/office/officeart/2005/8/layout/process1"/>
    <dgm:cxn modelId="{DA3F7DC3-DD46-4837-A3D5-8931E79464EB}" type="presOf" srcId="{DA0765CA-F151-42C9-9A81-86828EC42798}" destId="{8D21F446-C592-443E-B287-9A393A14B94D}" srcOrd="0" destOrd="0" presId="urn:microsoft.com/office/officeart/2005/8/layout/process1"/>
    <dgm:cxn modelId="{96A3FBC3-F27A-4474-8393-654182F68878}" srcId="{B169B477-52D3-4177-833F-412723801D5E}" destId="{50811DD1-7C34-4D97-A017-19E1F6A0EDA3}" srcOrd="1" destOrd="0" parTransId="{45CF8FA2-5668-473F-94D6-45FDF17B19F4}" sibTransId="{DA0765CA-F151-42C9-9A81-86828EC42798}"/>
    <dgm:cxn modelId="{0B25EAE0-C8B7-4260-AC97-4A50E2839129}" type="presOf" srcId="{685D314A-8F42-4479-9060-B198FFE9685A}" destId="{9F24E92E-9260-454C-9095-5BA7744FD0E9}" srcOrd="0" destOrd="0" presId="urn:microsoft.com/office/officeart/2005/8/layout/process1"/>
    <dgm:cxn modelId="{D77B3B4B-59F9-401C-A733-7F4A8FC8FE39}" type="presParOf" srcId="{C14BFF05-09FC-4F44-9FF9-AB52BA212D9B}" destId="{95A1DB01-F489-4DD7-AA44-88D3839C61BC}" srcOrd="0" destOrd="0" presId="urn:microsoft.com/office/officeart/2005/8/layout/process1"/>
    <dgm:cxn modelId="{327098DD-E98C-4F0D-AF16-5E85E23A7504}" type="presParOf" srcId="{C14BFF05-09FC-4F44-9FF9-AB52BA212D9B}" destId="{9F24E92E-9260-454C-9095-5BA7744FD0E9}" srcOrd="1" destOrd="0" presId="urn:microsoft.com/office/officeart/2005/8/layout/process1"/>
    <dgm:cxn modelId="{B3B4CEC5-D52D-4B4D-89CA-8AA7907DD977}" type="presParOf" srcId="{9F24E92E-9260-454C-9095-5BA7744FD0E9}" destId="{8F435A21-42E0-421A-80F9-E07340970BDB}" srcOrd="0" destOrd="0" presId="urn:microsoft.com/office/officeart/2005/8/layout/process1"/>
    <dgm:cxn modelId="{D6EB9EDC-3578-4874-99D1-38C11667CF9B}" type="presParOf" srcId="{C14BFF05-09FC-4F44-9FF9-AB52BA212D9B}" destId="{A419831D-2C6A-43BF-A1C5-C28655C627BD}" srcOrd="2" destOrd="0" presId="urn:microsoft.com/office/officeart/2005/8/layout/process1"/>
    <dgm:cxn modelId="{C7C49566-2EB8-4F54-9BC7-C29DF1B5E7F9}" type="presParOf" srcId="{C14BFF05-09FC-4F44-9FF9-AB52BA212D9B}" destId="{8D21F446-C592-443E-B287-9A393A14B94D}" srcOrd="3" destOrd="0" presId="urn:microsoft.com/office/officeart/2005/8/layout/process1"/>
    <dgm:cxn modelId="{BE837379-C3C5-4BDF-B207-6536FC239858}" type="presParOf" srcId="{8D21F446-C592-443E-B287-9A393A14B94D}" destId="{2CD5C2FC-E50B-4AC4-A4E8-C9C0663097B9}" srcOrd="0" destOrd="0" presId="urn:microsoft.com/office/officeart/2005/8/layout/process1"/>
    <dgm:cxn modelId="{A20BDA7B-1D08-4206-93BB-D186A0ED9B1E}" type="presParOf" srcId="{C14BFF05-09FC-4F44-9FF9-AB52BA212D9B}" destId="{04B9E23D-7A95-4ED6-B3DD-D6FDD726260B}" srcOrd="4" destOrd="0" presId="urn:microsoft.com/office/officeart/2005/8/layout/process1"/>
    <dgm:cxn modelId="{A48820DF-211A-41FD-AB7E-A0B82F0459C0}" type="presParOf" srcId="{C14BFF05-09FC-4F44-9FF9-AB52BA212D9B}" destId="{FA8BC3A3-2E12-4F76-8975-E19D760A52C8}" srcOrd="5" destOrd="0" presId="urn:microsoft.com/office/officeart/2005/8/layout/process1"/>
    <dgm:cxn modelId="{4946BF2C-45CE-4D0B-90AA-122C01E94D1B}" type="presParOf" srcId="{FA8BC3A3-2E12-4F76-8975-E19D760A52C8}" destId="{08742478-EC09-4AB2-B0BE-D80F7E4C4096}" srcOrd="0" destOrd="0" presId="urn:microsoft.com/office/officeart/2005/8/layout/process1"/>
    <dgm:cxn modelId="{B263EF2B-82C1-4262-8BAB-A00840A2994F}" type="presParOf" srcId="{C14BFF05-09FC-4F44-9FF9-AB52BA212D9B}" destId="{F0B9F859-9150-4A7B-90DA-90D4190420E0}"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A8F9B-3ED1-4CD4-B143-DFDBB95E6947}">
      <dsp:nvSpPr>
        <dsp:cNvPr id="0" name=""/>
        <dsp:cNvSpPr/>
      </dsp:nvSpPr>
      <dsp:spPr>
        <a:xfrm>
          <a:off x="701489" y="2120"/>
          <a:ext cx="2054237" cy="123254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基本概念</a:t>
          </a:r>
        </a:p>
      </dsp:txBody>
      <dsp:txXfrm>
        <a:off x="701489" y="2120"/>
        <a:ext cx="2054237" cy="1232542"/>
      </dsp:txXfrm>
    </dsp:sp>
    <dsp:sp modelId="{89375A4F-A57B-4081-8F97-3F80B11ED9C7}">
      <dsp:nvSpPr>
        <dsp:cNvPr id="0" name=""/>
        <dsp:cNvSpPr/>
      </dsp:nvSpPr>
      <dsp:spPr>
        <a:xfrm>
          <a:off x="2961150" y="2120"/>
          <a:ext cx="2054237" cy="1232542"/>
        </a:xfrm>
        <a:prstGeom prst="rect">
          <a:avLst/>
        </a:prstGeom>
        <a:solidFill>
          <a:schemeClr val="accent2">
            <a:hueOff val="-141183"/>
            <a:satOff val="-3405"/>
            <a:lumOff val="10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线性模型</a:t>
          </a:r>
        </a:p>
      </dsp:txBody>
      <dsp:txXfrm>
        <a:off x="2961150" y="2120"/>
        <a:ext cx="2054237" cy="1232542"/>
      </dsp:txXfrm>
    </dsp:sp>
    <dsp:sp modelId="{0CA9C103-D56C-4043-B091-8151E62F1EBC}">
      <dsp:nvSpPr>
        <dsp:cNvPr id="0" name=""/>
        <dsp:cNvSpPr/>
      </dsp:nvSpPr>
      <dsp:spPr>
        <a:xfrm>
          <a:off x="5220811" y="2120"/>
          <a:ext cx="2054237" cy="1232542"/>
        </a:xfrm>
        <a:prstGeom prst="rect">
          <a:avLst/>
        </a:prstGeom>
        <a:solidFill>
          <a:schemeClr val="accent2">
            <a:hueOff val="-282366"/>
            <a:satOff val="-6811"/>
            <a:lumOff val="20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感知机</a:t>
          </a:r>
        </a:p>
      </dsp:txBody>
      <dsp:txXfrm>
        <a:off x="5220811" y="2120"/>
        <a:ext cx="2054237" cy="1232542"/>
      </dsp:txXfrm>
    </dsp:sp>
    <dsp:sp modelId="{5D26EFC0-7A85-40E6-8CEB-5D2B97D5D0A8}">
      <dsp:nvSpPr>
        <dsp:cNvPr id="0" name=""/>
        <dsp:cNvSpPr/>
      </dsp:nvSpPr>
      <dsp:spPr>
        <a:xfrm>
          <a:off x="7480473" y="2120"/>
          <a:ext cx="2054237" cy="1232542"/>
        </a:xfrm>
        <a:prstGeom prst="rect">
          <a:avLst/>
        </a:prstGeom>
        <a:solidFill>
          <a:schemeClr val="accent2">
            <a:hueOff val="-423549"/>
            <a:satOff val="-10216"/>
            <a:lumOff val="30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支持向量机</a:t>
          </a:r>
        </a:p>
      </dsp:txBody>
      <dsp:txXfrm>
        <a:off x="7480473" y="2120"/>
        <a:ext cx="2054237" cy="1232542"/>
      </dsp:txXfrm>
    </dsp:sp>
    <dsp:sp modelId="{BD7847F6-DB47-4626-B416-4B51F393DA1D}">
      <dsp:nvSpPr>
        <dsp:cNvPr id="0" name=""/>
        <dsp:cNvSpPr/>
      </dsp:nvSpPr>
      <dsp:spPr>
        <a:xfrm>
          <a:off x="701489" y="1440086"/>
          <a:ext cx="2054237" cy="1232542"/>
        </a:xfrm>
        <a:prstGeom prst="rect">
          <a:avLst/>
        </a:prstGeom>
        <a:solidFill>
          <a:schemeClr val="accent2">
            <a:hueOff val="-564731"/>
            <a:satOff val="-13622"/>
            <a:lumOff val="40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贝叶斯分类</a:t>
          </a:r>
        </a:p>
      </dsp:txBody>
      <dsp:txXfrm>
        <a:off x="701489" y="1440086"/>
        <a:ext cx="2054237" cy="1232542"/>
      </dsp:txXfrm>
    </dsp:sp>
    <dsp:sp modelId="{3502E7E3-6A71-4894-B844-A539AA0FA8D2}">
      <dsp:nvSpPr>
        <dsp:cNvPr id="0" name=""/>
        <dsp:cNvSpPr/>
      </dsp:nvSpPr>
      <dsp:spPr>
        <a:xfrm>
          <a:off x="2961150" y="1440086"/>
          <a:ext cx="2054237" cy="1232542"/>
        </a:xfrm>
        <a:prstGeom prst="rect">
          <a:avLst/>
        </a:prstGeom>
        <a:solidFill>
          <a:schemeClr val="accent2">
            <a:hueOff val="-705914"/>
            <a:satOff val="-17027"/>
            <a:lumOff val="50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决策树</a:t>
          </a:r>
        </a:p>
      </dsp:txBody>
      <dsp:txXfrm>
        <a:off x="2961150" y="1440086"/>
        <a:ext cx="2054237" cy="1232542"/>
      </dsp:txXfrm>
    </dsp:sp>
    <dsp:sp modelId="{5CE11E80-1C1F-49FD-8179-984D262082E3}">
      <dsp:nvSpPr>
        <dsp:cNvPr id="0" name=""/>
        <dsp:cNvSpPr/>
      </dsp:nvSpPr>
      <dsp:spPr>
        <a:xfrm>
          <a:off x="5220811" y="1440086"/>
          <a:ext cx="2054237" cy="1232542"/>
        </a:xfrm>
        <a:prstGeom prst="rect">
          <a:avLst/>
        </a:prstGeom>
        <a:solidFill>
          <a:schemeClr val="accent2">
            <a:hueOff val="-847097"/>
            <a:satOff val="-20433"/>
            <a:lumOff val="60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集成学习</a:t>
          </a:r>
        </a:p>
      </dsp:txBody>
      <dsp:txXfrm>
        <a:off x="5220811" y="1440086"/>
        <a:ext cx="2054237" cy="1232542"/>
      </dsp:txXfrm>
    </dsp:sp>
    <dsp:sp modelId="{13A922FC-3E33-4AA5-9CD4-3D2AE178AF81}">
      <dsp:nvSpPr>
        <dsp:cNvPr id="0" name=""/>
        <dsp:cNvSpPr/>
      </dsp:nvSpPr>
      <dsp:spPr>
        <a:xfrm>
          <a:off x="7480473" y="1440086"/>
          <a:ext cx="2054237" cy="1232542"/>
        </a:xfrm>
        <a:prstGeom prst="rect">
          <a:avLst/>
        </a:prstGeom>
        <a:solidFill>
          <a:schemeClr val="accent2">
            <a:hueOff val="-988280"/>
            <a:satOff val="-23838"/>
            <a:lumOff val="70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聚类</a:t>
          </a:r>
        </a:p>
      </dsp:txBody>
      <dsp:txXfrm>
        <a:off x="7480473" y="1440086"/>
        <a:ext cx="2054237" cy="1232542"/>
      </dsp:txXfrm>
    </dsp:sp>
    <dsp:sp modelId="{DE97B6B3-175D-4A6E-BA8A-2DADA3256CCD}">
      <dsp:nvSpPr>
        <dsp:cNvPr id="0" name=""/>
        <dsp:cNvSpPr/>
      </dsp:nvSpPr>
      <dsp:spPr>
        <a:xfrm>
          <a:off x="2961150" y="2878052"/>
          <a:ext cx="2054237" cy="1232542"/>
        </a:xfrm>
        <a:prstGeom prst="rect">
          <a:avLst/>
        </a:prstGeom>
        <a:solidFill>
          <a:schemeClr val="accent2">
            <a:hueOff val="-1129463"/>
            <a:satOff val="-27244"/>
            <a:lumOff val="80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降维</a:t>
          </a:r>
        </a:p>
      </dsp:txBody>
      <dsp:txXfrm>
        <a:off x="2961150" y="2878052"/>
        <a:ext cx="2054237" cy="1232542"/>
      </dsp:txXfrm>
    </dsp:sp>
    <dsp:sp modelId="{0209D7FE-2A44-401B-9EA4-796835F5F452}">
      <dsp:nvSpPr>
        <dsp:cNvPr id="0" name=""/>
        <dsp:cNvSpPr/>
      </dsp:nvSpPr>
      <dsp:spPr>
        <a:xfrm>
          <a:off x="5220811" y="2878052"/>
          <a:ext cx="2054237" cy="1232542"/>
        </a:xfrm>
        <a:prstGeom prst="rect">
          <a:avLst/>
        </a:prstGeom>
        <a:solidFill>
          <a:schemeClr val="accent2">
            <a:hueOff val="-1270646"/>
            <a:satOff val="-30649"/>
            <a:lumOff val="90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j-ea"/>
              <a:ea typeface="+mj-ea"/>
            </a:rPr>
            <a:t>半监督学习</a:t>
          </a:r>
        </a:p>
      </dsp:txBody>
      <dsp:txXfrm>
        <a:off x="5220811" y="2878052"/>
        <a:ext cx="2054237" cy="12325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B1B4C-33AD-4116-B71B-0F76856B95D4}">
      <dsp:nvSpPr>
        <dsp:cNvPr id="0" name=""/>
        <dsp:cNvSpPr/>
      </dsp:nvSpPr>
      <dsp:spPr>
        <a:xfrm>
          <a:off x="3140231" y="0"/>
          <a:ext cx="4673286" cy="467328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59EBB-42A8-4962-AD0B-CDB824189CB7}">
      <dsp:nvSpPr>
        <dsp:cNvPr id="0" name=""/>
        <dsp:cNvSpPr/>
      </dsp:nvSpPr>
      <dsp:spPr>
        <a:xfrm>
          <a:off x="3584194" y="443962"/>
          <a:ext cx="1822581" cy="182258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微积分</a:t>
          </a:r>
        </a:p>
      </dsp:txBody>
      <dsp:txXfrm>
        <a:off x="3673165" y="532933"/>
        <a:ext cx="1644639" cy="1644639"/>
      </dsp:txXfrm>
    </dsp:sp>
    <dsp:sp modelId="{C069A9CC-C5BF-4CEA-9F0C-1FDC98855D6B}">
      <dsp:nvSpPr>
        <dsp:cNvPr id="0" name=""/>
        <dsp:cNvSpPr/>
      </dsp:nvSpPr>
      <dsp:spPr>
        <a:xfrm>
          <a:off x="5546974" y="443962"/>
          <a:ext cx="1822581" cy="182258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线性代数</a:t>
          </a:r>
        </a:p>
      </dsp:txBody>
      <dsp:txXfrm>
        <a:off x="5635945" y="532933"/>
        <a:ext cx="1644639" cy="1644639"/>
      </dsp:txXfrm>
    </dsp:sp>
    <dsp:sp modelId="{0658BEBC-A811-4357-9AC4-F59FF8D10FB2}">
      <dsp:nvSpPr>
        <dsp:cNvPr id="0" name=""/>
        <dsp:cNvSpPr/>
      </dsp:nvSpPr>
      <dsp:spPr>
        <a:xfrm>
          <a:off x="3584194" y="2406742"/>
          <a:ext cx="1822581" cy="1822581"/>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概率与统计</a:t>
          </a:r>
        </a:p>
      </dsp:txBody>
      <dsp:txXfrm>
        <a:off x="3673165" y="2495713"/>
        <a:ext cx="1644639" cy="1644639"/>
      </dsp:txXfrm>
    </dsp:sp>
    <dsp:sp modelId="{913956A3-CBEA-48E4-9124-7FB736143286}">
      <dsp:nvSpPr>
        <dsp:cNvPr id="0" name=""/>
        <dsp:cNvSpPr/>
      </dsp:nvSpPr>
      <dsp:spPr>
        <a:xfrm>
          <a:off x="5546974" y="2406742"/>
          <a:ext cx="1822581" cy="182258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编程技术</a:t>
          </a:r>
        </a:p>
      </dsp:txBody>
      <dsp:txXfrm>
        <a:off x="5635945" y="2495713"/>
        <a:ext cx="1644639" cy="16446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B4BA3-1D74-4F54-B760-F2F8D8113440}">
      <dsp:nvSpPr>
        <dsp:cNvPr id="0" name=""/>
        <dsp:cNvSpPr/>
      </dsp:nvSpPr>
      <dsp:spPr>
        <a:xfrm>
          <a:off x="752355" y="0"/>
          <a:ext cx="8526700" cy="3284219"/>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7A406DA-837B-43CE-9FF7-35410DA8C278}">
      <dsp:nvSpPr>
        <dsp:cNvPr id="0" name=""/>
        <dsp:cNvSpPr/>
      </dsp:nvSpPr>
      <dsp:spPr>
        <a:xfrm>
          <a:off x="0" y="985265"/>
          <a:ext cx="3009423" cy="1313687"/>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a:latin typeface="+mj-ea"/>
              <a:ea typeface="+mj-ea"/>
            </a:rPr>
            <a:t>课堂讲授</a:t>
          </a:r>
        </a:p>
      </dsp:txBody>
      <dsp:txXfrm>
        <a:off x="64129" y="1049394"/>
        <a:ext cx="2881165" cy="1185429"/>
      </dsp:txXfrm>
    </dsp:sp>
    <dsp:sp modelId="{65F0259C-B7A3-4D68-9EC2-BB252878510A}">
      <dsp:nvSpPr>
        <dsp:cNvPr id="0" name=""/>
        <dsp:cNvSpPr/>
      </dsp:nvSpPr>
      <dsp:spPr>
        <a:xfrm>
          <a:off x="3510994" y="985265"/>
          <a:ext cx="3009423" cy="1313687"/>
        </a:xfrm>
        <a:prstGeom prst="roundRect">
          <a:avLst/>
        </a:prstGeom>
        <a:gradFill rotWithShape="0">
          <a:gsLst>
            <a:gs pos="0">
              <a:schemeClr val="accent2">
                <a:hueOff val="-635323"/>
                <a:satOff val="-15325"/>
                <a:lumOff val="4509"/>
                <a:alphaOff val="0"/>
                <a:shade val="51000"/>
                <a:satMod val="130000"/>
              </a:schemeClr>
            </a:gs>
            <a:gs pos="80000">
              <a:schemeClr val="accent2">
                <a:hueOff val="-635323"/>
                <a:satOff val="-15325"/>
                <a:lumOff val="4509"/>
                <a:alphaOff val="0"/>
                <a:shade val="93000"/>
                <a:satMod val="130000"/>
              </a:schemeClr>
            </a:gs>
            <a:gs pos="100000">
              <a:schemeClr val="accent2">
                <a:hueOff val="-635323"/>
                <a:satOff val="-15325"/>
                <a:lumOff val="450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a:latin typeface="+mj-ea"/>
              <a:ea typeface="+mj-ea"/>
            </a:rPr>
            <a:t>讨论与练习</a:t>
          </a:r>
        </a:p>
      </dsp:txBody>
      <dsp:txXfrm>
        <a:off x="3575123" y="1049394"/>
        <a:ext cx="2881165" cy="1185429"/>
      </dsp:txXfrm>
    </dsp:sp>
    <dsp:sp modelId="{A147FAB9-E1FD-4CDC-A65B-F1940309385C}">
      <dsp:nvSpPr>
        <dsp:cNvPr id="0" name=""/>
        <dsp:cNvSpPr/>
      </dsp:nvSpPr>
      <dsp:spPr>
        <a:xfrm>
          <a:off x="7021988" y="985265"/>
          <a:ext cx="3009423" cy="1313687"/>
        </a:xfrm>
        <a:prstGeom prst="roundRect">
          <a:avLst/>
        </a:prstGeom>
        <a:gradFill rotWithShape="0">
          <a:gsLst>
            <a:gs pos="0">
              <a:schemeClr val="accent2">
                <a:hueOff val="-1270646"/>
                <a:satOff val="-30649"/>
                <a:lumOff val="9019"/>
                <a:alphaOff val="0"/>
                <a:shade val="51000"/>
                <a:satMod val="130000"/>
              </a:schemeClr>
            </a:gs>
            <a:gs pos="80000">
              <a:schemeClr val="accent2">
                <a:hueOff val="-1270646"/>
                <a:satOff val="-30649"/>
                <a:lumOff val="9019"/>
                <a:alphaOff val="0"/>
                <a:shade val="93000"/>
                <a:satMod val="130000"/>
              </a:schemeClr>
            </a:gs>
            <a:gs pos="100000">
              <a:schemeClr val="accent2">
                <a:hueOff val="-1270646"/>
                <a:satOff val="-30649"/>
                <a:lumOff val="901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a:latin typeface="+mj-ea"/>
              <a:ea typeface="+mj-ea"/>
            </a:rPr>
            <a:t>实验</a:t>
          </a:r>
        </a:p>
      </dsp:txBody>
      <dsp:txXfrm>
        <a:off x="7086117" y="1049394"/>
        <a:ext cx="2881165" cy="1185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DBE39-9463-48B6-80C4-CB71F9C9145F}">
      <dsp:nvSpPr>
        <dsp:cNvPr id="0" name=""/>
        <dsp:cNvSpPr/>
      </dsp:nvSpPr>
      <dsp:spPr>
        <a:xfrm>
          <a:off x="1869" y="829619"/>
          <a:ext cx="2148854" cy="10744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FF0000"/>
              </a:solidFill>
              <a:latin typeface="+mj-ea"/>
              <a:ea typeface="+mj-ea"/>
            </a:rPr>
            <a:t>考勤</a:t>
          </a:r>
        </a:p>
      </dsp:txBody>
      <dsp:txXfrm>
        <a:off x="33338" y="861088"/>
        <a:ext cx="2085916" cy="1011489"/>
      </dsp:txXfrm>
    </dsp:sp>
    <dsp:sp modelId="{09F15724-327D-486B-B979-4B89DC1DC31A}">
      <dsp:nvSpPr>
        <dsp:cNvPr id="0" name=""/>
        <dsp:cNvSpPr/>
      </dsp:nvSpPr>
      <dsp:spPr>
        <a:xfrm>
          <a:off x="216755" y="1904047"/>
          <a:ext cx="214885" cy="805820"/>
        </a:xfrm>
        <a:custGeom>
          <a:avLst/>
          <a:gdLst/>
          <a:ahLst/>
          <a:cxnLst/>
          <a:rect l="0" t="0" r="0" b="0"/>
          <a:pathLst>
            <a:path>
              <a:moveTo>
                <a:pt x="0" y="0"/>
              </a:moveTo>
              <a:lnTo>
                <a:pt x="0" y="805820"/>
              </a:lnTo>
              <a:lnTo>
                <a:pt x="214885" y="8058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A2D311-B821-4D85-A293-3B68E2AD2801}">
      <dsp:nvSpPr>
        <dsp:cNvPr id="0" name=""/>
        <dsp:cNvSpPr/>
      </dsp:nvSpPr>
      <dsp:spPr>
        <a:xfrm>
          <a:off x="431640" y="2172653"/>
          <a:ext cx="1719083" cy="10744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0000"/>
              </a:solidFill>
              <a:latin typeface="+mj-ea"/>
              <a:ea typeface="+mj-ea"/>
            </a:rPr>
            <a:t>3</a:t>
          </a:r>
          <a:r>
            <a:rPr lang="zh-CN" sz="2000" b="1" kern="1200" dirty="0">
              <a:solidFill>
                <a:srgbClr val="FF0000"/>
              </a:solidFill>
              <a:latin typeface="+mj-ea"/>
              <a:ea typeface="+mj-ea"/>
            </a:rPr>
            <a:t>次考勤未到，取消考试资格</a:t>
          </a:r>
        </a:p>
      </dsp:txBody>
      <dsp:txXfrm>
        <a:off x="463109" y="2204122"/>
        <a:ext cx="1656145" cy="1011489"/>
      </dsp:txXfrm>
    </dsp:sp>
    <dsp:sp modelId="{A45254C9-18CF-4213-B50F-9B49A39C39A1}">
      <dsp:nvSpPr>
        <dsp:cNvPr id="0" name=""/>
        <dsp:cNvSpPr/>
      </dsp:nvSpPr>
      <dsp:spPr>
        <a:xfrm>
          <a:off x="2687938" y="829619"/>
          <a:ext cx="2148854" cy="1074427"/>
        </a:xfrm>
        <a:prstGeom prst="roundRect">
          <a:avLst>
            <a:gd name="adj" fmla="val 10000"/>
          </a:avLst>
        </a:prstGeom>
        <a:solidFill>
          <a:schemeClr val="accent2">
            <a:hueOff val="-423549"/>
            <a:satOff val="-10216"/>
            <a:lumOff val="30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mj-ea"/>
              <a:ea typeface="+mj-ea"/>
            </a:rPr>
            <a:t>作业</a:t>
          </a:r>
        </a:p>
      </dsp:txBody>
      <dsp:txXfrm>
        <a:off x="2719407" y="861088"/>
        <a:ext cx="2085916" cy="1011489"/>
      </dsp:txXfrm>
    </dsp:sp>
    <dsp:sp modelId="{BE90B4AB-4031-4EF0-8FE1-A70A7E0C6231}">
      <dsp:nvSpPr>
        <dsp:cNvPr id="0" name=""/>
        <dsp:cNvSpPr/>
      </dsp:nvSpPr>
      <dsp:spPr>
        <a:xfrm>
          <a:off x="2902823" y="1904047"/>
          <a:ext cx="214885" cy="805820"/>
        </a:xfrm>
        <a:custGeom>
          <a:avLst/>
          <a:gdLst/>
          <a:ahLst/>
          <a:cxnLst/>
          <a:rect l="0" t="0" r="0" b="0"/>
          <a:pathLst>
            <a:path>
              <a:moveTo>
                <a:pt x="0" y="0"/>
              </a:moveTo>
              <a:lnTo>
                <a:pt x="0" y="805820"/>
              </a:lnTo>
              <a:lnTo>
                <a:pt x="214885" y="8058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B250C6-16AB-4A92-9133-66336A72703A}">
      <dsp:nvSpPr>
        <dsp:cNvPr id="0" name=""/>
        <dsp:cNvSpPr/>
      </dsp:nvSpPr>
      <dsp:spPr>
        <a:xfrm>
          <a:off x="3117709" y="2172653"/>
          <a:ext cx="1719083" cy="10744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23549"/>
              <a:satOff val="-10216"/>
              <a:lumOff val="30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a:latin typeface="+mj-ea"/>
              <a:ea typeface="+mj-ea"/>
            </a:rPr>
            <a:t>20%</a:t>
          </a:r>
          <a:endParaRPr lang="zh-CN" sz="2400" b="1" kern="1200">
            <a:latin typeface="+mj-ea"/>
            <a:ea typeface="+mj-ea"/>
          </a:endParaRPr>
        </a:p>
      </dsp:txBody>
      <dsp:txXfrm>
        <a:off x="3149178" y="2204122"/>
        <a:ext cx="1656145" cy="1011489"/>
      </dsp:txXfrm>
    </dsp:sp>
    <dsp:sp modelId="{971D3D58-BA12-4D8B-8791-88CF6D7CA353}">
      <dsp:nvSpPr>
        <dsp:cNvPr id="0" name=""/>
        <dsp:cNvSpPr/>
      </dsp:nvSpPr>
      <dsp:spPr>
        <a:xfrm>
          <a:off x="5374006" y="829619"/>
          <a:ext cx="2148854" cy="1074427"/>
        </a:xfrm>
        <a:prstGeom prst="roundRect">
          <a:avLst>
            <a:gd name="adj" fmla="val 10000"/>
          </a:avLst>
        </a:prstGeom>
        <a:solidFill>
          <a:schemeClr val="accent2">
            <a:hueOff val="-847097"/>
            <a:satOff val="-20433"/>
            <a:lumOff val="60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mj-ea"/>
              <a:ea typeface="+mj-ea"/>
            </a:rPr>
            <a:t>实验</a:t>
          </a:r>
        </a:p>
      </dsp:txBody>
      <dsp:txXfrm>
        <a:off x="5405475" y="861088"/>
        <a:ext cx="2085916" cy="1011489"/>
      </dsp:txXfrm>
    </dsp:sp>
    <dsp:sp modelId="{4245F950-D336-43F9-82F2-AB1CC24CE675}">
      <dsp:nvSpPr>
        <dsp:cNvPr id="0" name=""/>
        <dsp:cNvSpPr/>
      </dsp:nvSpPr>
      <dsp:spPr>
        <a:xfrm>
          <a:off x="5588892" y="1904047"/>
          <a:ext cx="214885" cy="805820"/>
        </a:xfrm>
        <a:custGeom>
          <a:avLst/>
          <a:gdLst/>
          <a:ahLst/>
          <a:cxnLst/>
          <a:rect l="0" t="0" r="0" b="0"/>
          <a:pathLst>
            <a:path>
              <a:moveTo>
                <a:pt x="0" y="0"/>
              </a:moveTo>
              <a:lnTo>
                <a:pt x="0" y="805820"/>
              </a:lnTo>
              <a:lnTo>
                <a:pt x="214885" y="8058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D3F83B-410C-48CC-B990-ED67AF572F94}">
      <dsp:nvSpPr>
        <dsp:cNvPr id="0" name=""/>
        <dsp:cNvSpPr/>
      </dsp:nvSpPr>
      <dsp:spPr>
        <a:xfrm>
          <a:off x="5803777" y="2172653"/>
          <a:ext cx="1719083" cy="10744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847097"/>
              <a:satOff val="-20433"/>
              <a:lumOff val="60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a:latin typeface="+mj-ea"/>
              <a:ea typeface="+mj-ea"/>
            </a:rPr>
            <a:t>30%</a:t>
          </a:r>
          <a:endParaRPr lang="zh-CN" sz="2400" b="1" kern="1200">
            <a:latin typeface="+mj-ea"/>
            <a:ea typeface="+mj-ea"/>
          </a:endParaRPr>
        </a:p>
      </dsp:txBody>
      <dsp:txXfrm>
        <a:off x="5835246" y="2204122"/>
        <a:ext cx="1656145" cy="1011489"/>
      </dsp:txXfrm>
    </dsp:sp>
    <dsp:sp modelId="{131E173F-8BFE-49C7-B023-DC3A0B0FC6F9}">
      <dsp:nvSpPr>
        <dsp:cNvPr id="0" name=""/>
        <dsp:cNvSpPr/>
      </dsp:nvSpPr>
      <dsp:spPr>
        <a:xfrm>
          <a:off x="8060075" y="829619"/>
          <a:ext cx="2148854" cy="1074427"/>
        </a:xfrm>
        <a:prstGeom prst="roundRect">
          <a:avLst>
            <a:gd name="adj" fmla="val 10000"/>
          </a:avLst>
        </a:prstGeom>
        <a:solidFill>
          <a:schemeClr val="accent2">
            <a:hueOff val="-1270646"/>
            <a:satOff val="-30649"/>
            <a:lumOff val="90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ts val="0"/>
            </a:spcAft>
            <a:buNone/>
          </a:pPr>
          <a:r>
            <a:rPr lang="zh-CN" sz="2400" b="1" kern="1200" dirty="0">
              <a:latin typeface="+mj-ea"/>
              <a:ea typeface="+mj-ea"/>
            </a:rPr>
            <a:t>考试</a:t>
          </a:r>
          <a:endParaRPr lang="en-US" altLang="zh-CN" sz="2400" b="1" kern="1200" dirty="0">
            <a:latin typeface="+mj-ea"/>
            <a:ea typeface="+mj-ea"/>
          </a:endParaRPr>
        </a:p>
        <a:p>
          <a:pPr marL="0" lvl="0" indent="0" algn="ctr" defTabSz="1066800">
            <a:lnSpc>
              <a:spcPct val="90000"/>
            </a:lnSpc>
            <a:spcBef>
              <a:spcPct val="0"/>
            </a:spcBef>
            <a:spcAft>
              <a:spcPts val="0"/>
            </a:spcAft>
            <a:buNone/>
          </a:pPr>
          <a:r>
            <a:rPr lang="zh-CN" sz="2400" b="1" kern="1200" dirty="0">
              <a:latin typeface="+mj-ea"/>
              <a:ea typeface="+mj-ea"/>
            </a:rPr>
            <a:t>（半开卷）</a:t>
          </a:r>
        </a:p>
      </dsp:txBody>
      <dsp:txXfrm>
        <a:off x="8091544" y="861088"/>
        <a:ext cx="2085916" cy="1011489"/>
      </dsp:txXfrm>
    </dsp:sp>
    <dsp:sp modelId="{EF1B855B-FD10-498A-9864-1EF978EBDAFF}">
      <dsp:nvSpPr>
        <dsp:cNvPr id="0" name=""/>
        <dsp:cNvSpPr/>
      </dsp:nvSpPr>
      <dsp:spPr>
        <a:xfrm>
          <a:off x="8274960" y="1904047"/>
          <a:ext cx="214885" cy="805820"/>
        </a:xfrm>
        <a:custGeom>
          <a:avLst/>
          <a:gdLst/>
          <a:ahLst/>
          <a:cxnLst/>
          <a:rect l="0" t="0" r="0" b="0"/>
          <a:pathLst>
            <a:path>
              <a:moveTo>
                <a:pt x="0" y="0"/>
              </a:moveTo>
              <a:lnTo>
                <a:pt x="0" y="805820"/>
              </a:lnTo>
              <a:lnTo>
                <a:pt x="214885" y="8058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93F0A9-93C4-4505-8332-2DABA247C49F}">
      <dsp:nvSpPr>
        <dsp:cNvPr id="0" name=""/>
        <dsp:cNvSpPr/>
      </dsp:nvSpPr>
      <dsp:spPr>
        <a:xfrm>
          <a:off x="8489846" y="2172653"/>
          <a:ext cx="1719083" cy="10744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270646"/>
              <a:satOff val="-30649"/>
              <a:lumOff val="9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a:latin typeface="+mj-ea"/>
              <a:ea typeface="+mj-ea"/>
            </a:rPr>
            <a:t>50%</a:t>
          </a:r>
          <a:endParaRPr lang="zh-CN" sz="2400" b="1" kern="1200">
            <a:latin typeface="+mj-ea"/>
            <a:ea typeface="+mj-ea"/>
          </a:endParaRPr>
        </a:p>
      </dsp:txBody>
      <dsp:txXfrm>
        <a:off x="8521315" y="2204122"/>
        <a:ext cx="1656145" cy="10114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1DB01-F489-4DD7-AA44-88D3839C61BC}">
      <dsp:nvSpPr>
        <dsp:cNvPr id="0" name=""/>
        <dsp:cNvSpPr/>
      </dsp:nvSpPr>
      <dsp:spPr bwMode="white">
        <a:xfrm>
          <a:off x="3571"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j-ea"/>
              <a:ea typeface="+mj-ea"/>
            </a:rPr>
            <a:t>数据搜集</a:t>
          </a:r>
        </a:p>
      </dsp:txBody>
      <dsp:txXfrm>
        <a:off x="31015" y="268586"/>
        <a:ext cx="1506815" cy="882133"/>
      </dsp:txXfrm>
    </dsp:sp>
    <dsp:sp modelId="{9F24E92E-9260-454C-9095-5BA7744FD0E9}">
      <dsp:nvSpPr>
        <dsp:cNvPr id="0" name=""/>
        <dsp:cNvSpPr/>
      </dsp:nvSpPr>
      <dsp:spPr bwMode="white">
        <a:xfrm>
          <a:off x="1721445"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j-ea"/>
            <a:ea typeface="+mj-ea"/>
          </a:endParaRPr>
        </a:p>
      </dsp:txBody>
      <dsp:txXfrm>
        <a:off x="1721445" y="593462"/>
        <a:ext cx="231757" cy="232382"/>
      </dsp:txXfrm>
    </dsp:sp>
    <dsp:sp modelId="{A419831D-2C6A-43BF-A1C5-C28655C627BD}">
      <dsp:nvSpPr>
        <dsp:cNvPr id="0" name=""/>
        <dsp:cNvSpPr/>
      </dsp:nvSpPr>
      <dsp:spPr bwMode="white">
        <a:xfrm>
          <a:off x="2189956"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j-ea"/>
              <a:ea typeface="+mj-ea"/>
            </a:rPr>
            <a:t>数据清洗</a:t>
          </a:r>
        </a:p>
      </dsp:txBody>
      <dsp:txXfrm>
        <a:off x="2217400" y="268586"/>
        <a:ext cx="1506815" cy="882133"/>
      </dsp:txXfrm>
    </dsp:sp>
    <dsp:sp modelId="{8D21F446-C592-443E-B287-9A393A14B94D}">
      <dsp:nvSpPr>
        <dsp:cNvPr id="0" name=""/>
        <dsp:cNvSpPr/>
      </dsp:nvSpPr>
      <dsp:spPr bwMode="white">
        <a:xfrm>
          <a:off x="3907829"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j-ea"/>
            <a:ea typeface="+mj-ea"/>
          </a:endParaRPr>
        </a:p>
      </dsp:txBody>
      <dsp:txXfrm>
        <a:off x="3907829" y="593462"/>
        <a:ext cx="231757" cy="232382"/>
      </dsp:txXfrm>
    </dsp:sp>
    <dsp:sp modelId="{04B9E23D-7A95-4ED6-B3DD-D6FDD726260B}">
      <dsp:nvSpPr>
        <dsp:cNvPr id="0" name=""/>
        <dsp:cNvSpPr/>
      </dsp:nvSpPr>
      <dsp:spPr bwMode="white">
        <a:xfrm>
          <a:off x="4376340"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j-ea"/>
              <a:ea typeface="+mj-ea"/>
            </a:rPr>
            <a:t>特征工程</a:t>
          </a:r>
        </a:p>
      </dsp:txBody>
      <dsp:txXfrm>
        <a:off x="4403784" y="268586"/>
        <a:ext cx="1506815" cy="882133"/>
      </dsp:txXfrm>
    </dsp:sp>
    <dsp:sp modelId="{FA8BC3A3-2E12-4F76-8975-E19D760A52C8}">
      <dsp:nvSpPr>
        <dsp:cNvPr id="0" name=""/>
        <dsp:cNvSpPr/>
      </dsp:nvSpPr>
      <dsp:spPr bwMode="white">
        <a:xfrm>
          <a:off x="6094214"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j-ea"/>
            <a:ea typeface="+mj-ea"/>
          </a:endParaRPr>
        </a:p>
      </dsp:txBody>
      <dsp:txXfrm>
        <a:off x="6094214" y="593462"/>
        <a:ext cx="231757" cy="232382"/>
      </dsp:txXfrm>
    </dsp:sp>
    <dsp:sp modelId="{F0B9F859-9150-4A7B-90DA-90D4190420E0}">
      <dsp:nvSpPr>
        <dsp:cNvPr id="0" name=""/>
        <dsp:cNvSpPr/>
      </dsp:nvSpPr>
      <dsp:spPr bwMode="white">
        <a:xfrm>
          <a:off x="6562724"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j-ea"/>
              <a:ea typeface="+mj-ea"/>
            </a:rPr>
            <a:t>数据建模</a:t>
          </a:r>
        </a:p>
      </dsp:txBody>
      <dsp:txXfrm>
        <a:off x="6590168" y="26858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lecfans.com/tags/pi/"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aike.baidu.com/item/%E9%A2%91%E7%8E%87/3558183?fromModule=lemma_inlink"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68C91866-4792-452E-8237-8973420881CB}" type="slidenum">
              <a:rPr lang="en-US" altLang="zh-CN" sz="1200" b="0"/>
              <a:t>24</a:t>
            </a:fld>
            <a:endParaRPr lang="en-US" altLang="zh-CN" sz="1200" b="0"/>
          </a:p>
        </p:txBody>
      </p:sp>
      <p:sp>
        <p:nvSpPr>
          <p:cNvPr id="24579" name="Rectangle 2"/>
          <p:cNvSpPr>
            <a:spLocks noGrp="1" noRot="1" noChangeAspect="1" noChangeArrowheads="1" noTextEdit="1"/>
          </p:cNvSpPr>
          <p:nvPr>
            <p:ph type="sldImg"/>
          </p:nvPr>
        </p:nvSpPr>
        <p:spPr>
          <a:xfrm>
            <a:off x="66675" y="744538"/>
            <a:ext cx="6627813" cy="3729037"/>
          </a:xfrm>
        </p:spPr>
      </p:sp>
      <p:sp>
        <p:nvSpPr>
          <p:cNvPr id="24580"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68C91866-4792-452E-8237-8973420881CB}" type="slidenum">
              <a:rPr lang="en-US" altLang="zh-CN" sz="1200" b="0"/>
              <a:t>25</a:t>
            </a:fld>
            <a:endParaRPr lang="en-US" altLang="zh-CN" sz="1200" b="0"/>
          </a:p>
        </p:txBody>
      </p:sp>
      <p:sp>
        <p:nvSpPr>
          <p:cNvPr id="24579" name="Rectangle 2"/>
          <p:cNvSpPr>
            <a:spLocks noGrp="1" noRot="1" noChangeAspect="1" noChangeArrowheads="1" noTextEdit="1"/>
          </p:cNvSpPr>
          <p:nvPr>
            <p:ph type="sldImg"/>
          </p:nvPr>
        </p:nvSpPr>
        <p:spPr>
          <a:xfrm>
            <a:off x="66675" y="744538"/>
            <a:ext cx="6627813" cy="3729037"/>
          </a:xfrm>
        </p:spPr>
      </p:sp>
      <p:sp>
        <p:nvSpPr>
          <p:cNvPr id="24580"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68C91866-4792-452E-8237-8973420881CB}" type="slidenum">
              <a:rPr lang="en-US" altLang="zh-CN" sz="1200" b="0"/>
              <a:t>26</a:t>
            </a:fld>
            <a:endParaRPr lang="en-US" altLang="zh-CN" sz="1200" b="0"/>
          </a:p>
        </p:txBody>
      </p:sp>
      <p:sp>
        <p:nvSpPr>
          <p:cNvPr id="24579" name="Rectangle 2"/>
          <p:cNvSpPr>
            <a:spLocks noGrp="1" noRot="1" noChangeAspect="1" noChangeArrowheads="1" noTextEdit="1"/>
          </p:cNvSpPr>
          <p:nvPr>
            <p:ph type="sldImg"/>
          </p:nvPr>
        </p:nvSpPr>
        <p:spPr>
          <a:xfrm>
            <a:off x="66675" y="744538"/>
            <a:ext cx="6627813" cy="3729037"/>
          </a:xfrm>
        </p:spPr>
      </p:sp>
      <p:sp>
        <p:nvSpPr>
          <p:cNvPr id="24580"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0B9D98F4-A61A-44C1-B18D-55F0808BF265}" type="slidenum">
              <a:rPr lang="en-US" altLang="zh-CN" sz="1200" b="0"/>
              <a:t>30</a:t>
            </a:fld>
            <a:endParaRPr lang="en-US" altLang="zh-CN" sz="1200" b="0"/>
          </a:p>
        </p:txBody>
      </p:sp>
      <p:sp>
        <p:nvSpPr>
          <p:cNvPr id="35843" name="Rectangle 2"/>
          <p:cNvSpPr>
            <a:spLocks noGrp="1" noRot="1" noChangeAspect="1" noChangeArrowheads="1" noTextEdit="1"/>
          </p:cNvSpPr>
          <p:nvPr>
            <p:ph type="sldImg"/>
          </p:nvPr>
        </p:nvSpPr>
        <p:spPr>
          <a:xfrm>
            <a:off x="66675" y="744538"/>
            <a:ext cx="6627813" cy="3729037"/>
          </a:xfrm>
        </p:spPr>
      </p:sp>
      <p:sp>
        <p:nvSpPr>
          <p:cNvPr id="35844"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CN" sz="1200" b="0" i="0" kern="1200" dirty="0">
                <a:solidFill>
                  <a:srgbClr val="333333"/>
                </a:solidFill>
                <a:effectLst/>
                <a:latin typeface="Microsoft yahei" panose="020B0503020204020204" pitchFamily="34" charset="-122"/>
                <a:ea typeface="Microsoft yahei" panose="020B0503020204020204" pitchFamily="34" charset="-122"/>
                <a:cs typeface="+mn-cs"/>
              </a:rPr>
              <a:t>McCulloch </a:t>
            </a:r>
            <a:r>
              <a:rPr lang="zh-CN" altLang="en-US" sz="1200" b="0" i="0" kern="1200" dirty="0">
                <a:solidFill>
                  <a:srgbClr val="333333"/>
                </a:solidFill>
                <a:effectLst/>
                <a:latin typeface="Microsoft yahei" panose="020B0503020204020204" pitchFamily="34" charset="-122"/>
                <a:ea typeface="Microsoft yahei" panose="020B0503020204020204" pitchFamily="34" charset="-122"/>
                <a:cs typeface="+mn-cs"/>
              </a:rPr>
              <a:t>与</a:t>
            </a:r>
            <a:r>
              <a:rPr lang="en-US" altLang="zh-CN" sz="1200" b="0" i="0" kern="1200" dirty="0">
                <a:solidFill>
                  <a:srgbClr val="333333"/>
                </a:solidFill>
                <a:effectLst/>
                <a:latin typeface="Microsoft yahei" panose="020B0503020204020204" pitchFamily="34" charset="-122"/>
                <a:ea typeface="Microsoft yahei" panose="020B0503020204020204" pitchFamily="34" charset="-122"/>
                <a:cs typeface="+mn-cs"/>
                <a:hlinkClick r:id="rId3">
                  <a:extLst>
                    <a:ext uri="{A12FA001-AC4F-418D-AE19-62706E023703}">
                      <ahyp:hlinkClr xmlns:ahyp="http://schemas.microsoft.com/office/drawing/2018/hyperlinkcolor" val="tx"/>
                    </a:ext>
                  </a:extLst>
                </a:hlinkClick>
              </a:rPr>
              <a:t>Pi</a:t>
            </a:r>
            <a:r>
              <a:rPr lang="en-US" altLang="zh-CN" sz="1200" b="0" i="0" kern="1200" dirty="0">
                <a:solidFill>
                  <a:srgbClr val="333333"/>
                </a:solidFill>
                <a:effectLst/>
                <a:latin typeface="Microsoft yahei" panose="020B0503020204020204" pitchFamily="34" charset="-122"/>
                <a:ea typeface="Microsoft yahei" panose="020B0503020204020204" pitchFamily="34" charset="-122"/>
                <a:cs typeface="+mn-cs"/>
              </a:rPr>
              <a:t>tts </a:t>
            </a:r>
            <a:r>
              <a:rPr lang="zh-CN" altLang="en-US" sz="1200" b="0" i="0" kern="1200" dirty="0">
                <a:solidFill>
                  <a:srgbClr val="333333"/>
                </a:solidFill>
                <a:effectLst/>
                <a:latin typeface="Microsoft yahei" panose="020B0503020204020204" pitchFamily="34" charset="-122"/>
                <a:ea typeface="Microsoft yahei" panose="020B0503020204020204" pitchFamily="34" charset="-122"/>
                <a:cs typeface="+mn-cs"/>
              </a:rPr>
              <a:t>关于神经元</a:t>
            </a:r>
            <a:r>
              <a:rPr lang="zh-CN" altLang="en-US" b="0" i="0" dirty="0">
                <a:solidFill>
                  <a:srgbClr val="333333"/>
                </a:solidFill>
                <a:effectLst/>
                <a:latin typeface="Microsoft yahei" panose="020B0503020204020204" pitchFamily="34" charset="-122"/>
                <a:ea typeface="Microsoft yahei" panose="020B0503020204020204" pitchFamily="34" charset="-122"/>
              </a:rPr>
              <a:t>工作方式是“兴奋”和“抑制”</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0" indent="0" defTabSz="914400" eaLnBrk="1" hangingPunct="1"/>
            <a:r>
              <a:rPr lang="zh-CN" altLang="en-US" b="0" i="0" dirty="0">
                <a:solidFill>
                  <a:srgbClr val="333333"/>
                </a:solidFill>
                <a:effectLst/>
                <a:latin typeface="Microsoft yahei" panose="020B0503020204020204" pitchFamily="34" charset="-122"/>
                <a:ea typeface="Microsoft yahei" panose="020B0503020204020204" pitchFamily="34" charset="-122"/>
              </a:rPr>
              <a:t>在</a:t>
            </a:r>
            <a:r>
              <a:rPr lang="en-US" altLang="zh-CN" b="0" i="0" dirty="0">
                <a:solidFill>
                  <a:srgbClr val="333333"/>
                </a:solidFill>
                <a:effectLst/>
                <a:latin typeface="Microsoft yahei" panose="020B0503020204020204" pitchFamily="34" charset="-122"/>
                <a:ea typeface="Microsoft yahei" panose="020B0503020204020204" pitchFamily="34" charset="-122"/>
              </a:rPr>
              <a:t>McCulloch </a:t>
            </a:r>
            <a:r>
              <a:rPr lang="zh-CN" altLang="en-US" b="0" i="0" dirty="0">
                <a:solidFill>
                  <a:srgbClr val="333333"/>
                </a:solidFill>
                <a:effectLst/>
                <a:latin typeface="Microsoft yahei" panose="020B0503020204020204" pitchFamily="34" charset="-122"/>
                <a:ea typeface="Microsoft yahei" panose="020B0503020204020204" pitchFamily="34" charset="-122"/>
              </a:rPr>
              <a:t>与</a:t>
            </a:r>
            <a:r>
              <a:rPr lang="en-US" altLang="zh-CN" b="0" i="0" dirty="0">
                <a:solidFill>
                  <a:srgbClr val="333333"/>
                </a:solidFill>
                <a:effectLst/>
                <a:latin typeface="Microsoft yahei" panose="020B0503020204020204" pitchFamily="34" charset="-122"/>
                <a:ea typeface="Microsoft yahei" panose="020B0503020204020204" pitchFamily="34" charset="-122"/>
              </a:rPr>
              <a:t>Pitts </a:t>
            </a:r>
            <a:r>
              <a:rPr lang="zh-CN" altLang="en-US" b="0" i="0" dirty="0">
                <a:solidFill>
                  <a:srgbClr val="333333"/>
                </a:solidFill>
                <a:effectLst/>
                <a:latin typeface="Microsoft yahei" panose="020B0503020204020204" pitchFamily="34" charset="-122"/>
                <a:ea typeface="Microsoft yahei" panose="020B0503020204020204" pitchFamily="34" charset="-122"/>
              </a:rPr>
              <a:t>模型的基础上</a:t>
            </a:r>
            <a:r>
              <a:rPr lang="en-US" altLang="zh-CN" b="0" i="0" dirty="0">
                <a:solidFill>
                  <a:srgbClr val="333333"/>
                </a:solidFill>
                <a:effectLst/>
                <a:latin typeface="Microsoft yahei" panose="020B0503020204020204" pitchFamily="34" charset="-122"/>
                <a:ea typeface="Microsoft yahei" panose="020B0503020204020204" pitchFamily="34" charset="-122"/>
              </a:rPr>
              <a:t>, 1957 </a:t>
            </a:r>
            <a:r>
              <a:rPr lang="zh-CN" altLang="en-US" b="0" i="0" dirty="0">
                <a:solidFill>
                  <a:srgbClr val="333333"/>
                </a:solidFill>
                <a:effectLst/>
                <a:latin typeface="Microsoft yahei" panose="020B0503020204020204" pitchFamily="34" charset="-122"/>
                <a:ea typeface="Microsoft yahei" panose="020B0503020204020204" pitchFamily="34" charset="-122"/>
              </a:rPr>
              <a:t>年</a:t>
            </a:r>
            <a:r>
              <a:rPr lang="en-US" altLang="zh-CN" b="0" i="0" dirty="0">
                <a:solidFill>
                  <a:srgbClr val="333333"/>
                </a:solidFill>
                <a:effectLst/>
                <a:latin typeface="Microsoft yahei" panose="020B0503020204020204" pitchFamily="34" charset="-122"/>
                <a:ea typeface="Microsoft yahei" panose="020B0503020204020204" pitchFamily="34" charset="-122"/>
              </a:rPr>
              <a:t>, Rosenblatt </a:t>
            </a:r>
            <a:r>
              <a:rPr lang="zh-CN" altLang="en-US" b="0" i="0" dirty="0">
                <a:solidFill>
                  <a:srgbClr val="333333"/>
                </a:solidFill>
                <a:effectLst/>
                <a:latin typeface="Microsoft yahei" panose="020B0503020204020204" pitchFamily="34" charset="-122"/>
                <a:ea typeface="Microsoft yahei" panose="020B0503020204020204" pitchFamily="34" charset="-122"/>
              </a:rPr>
              <a:t>首先提出了感知机算法。</a:t>
            </a:r>
            <a:r>
              <a:rPr lang="zh-CN" altLang="en-US" b="0" i="0" dirty="0">
                <a:solidFill>
                  <a:srgbClr val="4D4D4D"/>
                </a:solidFill>
                <a:effectLst/>
                <a:latin typeface="-apple-system"/>
              </a:rPr>
              <a:t>在</a:t>
            </a:r>
            <a:r>
              <a:rPr lang="en-US" altLang="zh-CN" b="0" i="0" dirty="0" err="1">
                <a:solidFill>
                  <a:srgbClr val="4D4D4D"/>
                </a:solidFill>
                <a:effectLst/>
                <a:latin typeface="-apple-system"/>
              </a:rPr>
              <a:t>McCullon</a:t>
            </a:r>
            <a:r>
              <a:rPr lang="en-US" altLang="zh-CN" b="0" i="0" dirty="0">
                <a:solidFill>
                  <a:srgbClr val="4D4D4D"/>
                </a:solidFill>
                <a:effectLst/>
                <a:latin typeface="-apple-system"/>
              </a:rPr>
              <a:t>-Pitts</a:t>
            </a:r>
            <a:r>
              <a:rPr lang="zh-CN" altLang="en-US" b="0" i="0" dirty="0">
                <a:solidFill>
                  <a:srgbClr val="4D4D4D"/>
                </a:solidFill>
                <a:effectLst/>
                <a:latin typeface="-apple-system"/>
              </a:rPr>
              <a:t>模型的基础上，让神经元自己调整权值</a:t>
            </a:r>
            <a:r>
              <a:rPr lang="en-US" altLang="zh-CN" b="0" i="0" dirty="0">
                <a:solidFill>
                  <a:srgbClr val="4D4D4D"/>
                </a:solidFill>
                <a:effectLst/>
                <a:latin typeface="-apple-system"/>
              </a:rPr>
              <a:t>W</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latin typeface="+mj-ea"/>
                <a:ea typeface="+mj-ea"/>
              </a:rPr>
              <a:t>Hebb </a:t>
            </a:r>
            <a:r>
              <a:rPr lang="zh-CN" altLang="en-US" sz="1200" b="0" dirty="0">
                <a:latin typeface="+mj-ea"/>
                <a:ea typeface="+mj-ea"/>
              </a:rPr>
              <a:t>学习律（相互连接强弱度的变换规则），是一种</a:t>
            </a:r>
            <a:r>
              <a:rPr lang="zh-CN" altLang="en-US" b="0" i="0" dirty="0">
                <a:solidFill>
                  <a:srgbClr val="333333"/>
                </a:solidFill>
                <a:effectLst/>
                <a:latin typeface="Helvetica Neue"/>
              </a:rPr>
              <a:t>无监督学习规则。</a:t>
            </a:r>
            <a:endParaRPr lang="zh-CN" altLang="en-US" sz="1200" b="0" dirty="0">
              <a:latin typeface="+mj-ea"/>
              <a:ea typeface="+mj-ea"/>
            </a:endParaRPr>
          </a:p>
          <a:p>
            <a:pPr marL="0" indent="0" defTabSz="914400" eaLnBrk="1" hangingPunct="1"/>
            <a:endParaRPr lang="zh-CN" altLang="zh-CN"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701C937A-90EF-4121-8DF0-5794F89CB5C0}" type="slidenum">
              <a:rPr lang="en-US" altLang="zh-CN" sz="1200" b="0"/>
              <a:t>31</a:t>
            </a:fld>
            <a:endParaRPr lang="en-US" altLang="zh-CN" sz="1200" b="0"/>
          </a:p>
        </p:txBody>
      </p:sp>
      <p:sp>
        <p:nvSpPr>
          <p:cNvPr id="37891" name="Rectangle 2"/>
          <p:cNvSpPr>
            <a:spLocks noGrp="1" noRot="1" noChangeAspect="1" noChangeArrowheads="1" noTextEdit="1"/>
          </p:cNvSpPr>
          <p:nvPr>
            <p:ph type="sldImg"/>
          </p:nvPr>
        </p:nvSpPr>
        <p:spPr>
          <a:xfrm>
            <a:off x="66675" y="744538"/>
            <a:ext cx="6627813" cy="3729037"/>
          </a:xfrm>
        </p:spPr>
      </p:sp>
      <p:sp>
        <p:nvSpPr>
          <p:cNvPr id="37892"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r>
              <a:rPr lang="en-US" altLang="zh-CN" b="0" i="0" dirty="0" err="1">
                <a:solidFill>
                  <a:srgbClr val="4D4D4D"/>
                </a:solidFill>
                <a:effectLst/>
                <a:latin typeface="-apple-system"/>
              </a:rPr>
              <a:t>M.Minsky</a:t>
            </a:r>
            <a:r>
              <a:rPr lang="zh-CN" altLang="en-US" b="0" i="0" dirty="0">
                <a:solidFill>
                  <a:srgbClr val="4D4D4D"/>
                </a:solidFill>
                <a:effectLst/>
                <a:latin typeface="-apple-system"/>
              </a:rPr>
              <a:t>等人</a:t>
            </a:r>
            <a:r>
              <a:rPr lang="en-US" altLang="zh-CN" sz="1200" dirty="0">
                <a:solidFill>
                  <a:srgbClr val="0000FF"/>
                </a:solidFill>
              </a:rPr>
              <a:t>1969</a:t>
            </a:r>
            <a:r>
              <a:rPr lang="zh-CN" altLang="en-US" sz="1200" dirty="0">
                <a:solidFill>
                  <a:srgbClr val="0000FF"/>
                </a:solidFill>
              </a:rPr>
              <a:t>年，</a:t>
            </a:r>
            <a:r>
              <a:rPr lang="en-US" altLang="zh-CN" sz="1200" dirty="0">
                <a:solidFill>
                  <a:srgbClr val="0000FF"/>
                </a:solidFill>
              </a:rPr>
              <a:t>《Perceptron》</a:t>
            </a:r>
            <a:r>
              <a:rPr lang="zh-CN" altLang="en-US" sz="1200" dirty="0">
                <a:solidFill>
                  <a:srgbClr val="0000FF"/>
                </a:solidFill>
              </a:rPr>
              <a:t>出版，提出著名的</a:t>
            </a:r>
            <a:r>
              <a:rPr lang="en-US" altLang="zh-CN" sz="1200" dirty="0">
                <a:solidFill>
                  <a:srgbClr val="0000FF"/>
                </a:solidFill>
              </a:rPr>
              <a:t>XOR</a:t>
            </a:r>
            <a:r>
              <a:rPr lang="zh-CN" altLang="en-US" sz="1200" dirty="0">
                <a:solidFill>
                  <a:srgbClr val="0000FF"/>
                </a:solidFill>
              </a:rPr>
              <a:t>问题（相同</a:t>
            </a:r>
            <a:r>
              <a:rPr lang="en-US" altLang="zh-CN" sz="1200" dirty="0">
                <a:solidFill>
                  <a:srgbClr val="0000FF"/>
                </a:solidFill>
              </a:rPr>
              <a:t>0</a:t>
            </a:r>
            <a:r>
              <a:rPr lang="zh-CN" altLang="en-US" sz="1200" dirty="0">
                <a:solidFill>
                  <a:srgbClr val="0000FF"/>
                </a:solidFill>
              </a:rPr>
              <a:t>，不同</a:t>
            </a:r>
            <a:r>
              <a:rPr lang="en-US" altLang="zh-CN" sz="1200" dirty="0">
                <a:solidFill>
                  <a:srgbClr val="0000FF"/>
                </a:solidFill>
              </a:rPr>
              <a:t>1</a:t>
            </a:r>
            <a:r>
              <a:rPr lang="zh-CN" altLang="en-US" sz="1200" dirty="0">
                <a:solidFill>
                  <a:srgbClr val="0000FF"/>
                </a:solidFill>
              </a:rPr>
              <a:t>），</a:t>
            </a:r>
            <a:r>
              <a:rPr lang="zh-CN" altLang="en-US" b="0" i="0" dirty="0">
                <a:solidFill>
                  <a:srgbClr val="4D4D4D"/>
                </a:solidFill>
                <a:effectLst/>
                <a:latin typeface="-apple-system"/>
              </a:rPr>
              <a:t>指出感知器不能解决</a:t>
            </a:r>
            <a:r>
              <a:rPr lang="en-US" altLang="zh-CN" sz="1200" dirty="0">
                <a:solidFill>
                  <a:srgbClr val="0000FF"/>
                </a:solidFill>
              </a:rPr>
              <a:t>XOR</a:t>
            </a:r>
            <a:r>
              <a:rPr lang="zh-CN" altLang="en-US" sz="1200" dirty="0">
                <a:solidFill>
                  <a:srgbClr val="0000FF"/>
                </a:solidFill>
              </a:rPr>
              <a:t>这种</a:t>
            </a:r>
            <a:r>
              <a:rPr lang="zh-CN" altLang="en-US" b="0" i="0" dirty="0">
                <a:solidFill>
                  <a:srgbClr val="4D4D4D"/>
                </a:solidFill>
                <a:effectLst/>
                <a:latin typeface="-apple-system"/>
              </a:rPr>
              <a:t>高阶谓词问题。</a:t>
            </a:r>
            <a:endParaRPr lang="en-US" altLang="zh-CN" b="0" i="0" dirty="0">
              <a:solidFill>
                <a:srgbClr val="4D4D4D"/>
              </a:solidFill>
              <a:effectLst/>
              <a:latin typeface="-apple-system"/>
            </a:endParaRPr>
          </a:p>
          <a:p>
            <a:pPr marL="0" indent="0" defTabSz="914400" eaLnBrk="1" hangingPunct="1"/>
            <a:r>
              <a:rPr lang="en-US" altLang="zh-CN" b="0" i="0" dirty="0">
                <a:solidFill>
                  <a:srgbClr val="333333"/>
                </a:solidFill>
                <a:effectLst/>
                <a:latin typeface="Helvetica Neue"/>
              </a:rPr>
              <a:t>VC</a:t>
            </a:r>
            <a:r>
              <a:rPr lang="zh-CN" altLang="en-US" b="0" i="0" dirty="0">
                <a:solidFill>
                  <a:srgbClr val="333333"/>
                </a:solidFill>
                <a:effectLst/>
                <a:latin typeface="Helvetica Neue"/>
              </a:rPr>
              <a:t>维（外文名</a:t>
            </a:r>
            <a:r>
              <a:rPr lang="en-US" altLang="zh-CN" b="0" i="0" dirty="0" err="1">
                <a:solidFill>
                  <a:srgbClr val="333333"/>
                </a:solidFill>
                <a:effectLst/>
                <a:latin typeface="Helvetica Neue"/>
              </a:rPr>
              <a:t>Vapnik-Chervonenkis</a:t>
            </a:r>
            <a:r>
              <a:rPr lang="en-US" altLang="zh-CN" b="0" i="0" dirty="0">
                <a:solidFill>
                  <a:srgbClr val="333333"/>
                </a:solidFill>
                <a:effectLst/>
                <a:latin typeface="Helvetica Neue"/>
              </a:rPr>
              <a:t> Dimension</a:t>
            </a:r>
            <a:r>
              <a:rPr lang="zh-CN" altLang="en-US" b="0" i="0" dirty="0">
                <a:solidFill>
                  <a:srgbClr val="333333"/>
                </a:solidFill>
                <a:effectLst/>
                <a:latin typeface="Helvetica Neue"/>
              </a:rPr>
              <a:t>）</a:t>
            </a:r>
            <a:endParaRPr lang="en-US" altLang="zh-CN" b="0" i="0" dirty="0">
              <a:solidFill>
                <a:srgbClr val="4D4D4D"/>
              </a:solidFill>
              <a:effectLst/>
              <a:latin typeface="-apple-system"/>
            </a:endParaRPr>
          </a:p>
          <a:p>
            <a:pPr marL="0" indent="0" defTabSz="914400" eaLnBrk="1" hangingPunct="1"/>
            <a:r>
              <a:rPr lang="zh-CN" altLang="en-US" b="0" i="0" dirty="0">
                <a:solidFill>
                  <a:srgbClr val="333333"/>
                </a:solidFill>
                <a:effectLst/>
                <a:latin typeface="Helvetica Neue"/>
              </a:rPr>
              <a:t>结构风险最小化</a:t>
            </a:r>
            <a:r>
              <a:rPr lang="en-US" altLang="zh-CN" b="0" i="0" dirty="0">
                <a:solidFill>
                  <a:srgbClr val="333333"/>
                </a:solidFill>
                <a:effectLst/>
                <a:latin typeface="Helvetica Neue"/>
              </a:rPr>
              <a:t>(Structural Risk Minimization</a:t>
            </a:r>
            <a:r>
              <a:rPr lang="zh-CN" altLang="en-US" b="0" i="0" dirty="0">
                <a:solidFill>
                  <a:srgbClr val="333333"/>
                </a:solidFill>
                <a:effectLst/>
                <a:latin typeface="Helvetica Neue"/>
              </a:rPr>
              <a:t>），也叫</a:t>
            </a:r>
            <a:r>
              <a:rPr lang="en-US" altLang="zh-CN" b="0" i="0" dirty="0">
                <a:solidFill>
                  <a:srgbClr val="333333"/>
                </a:solidFill>
                <a:effectLst/>
                <a:latin typeface="Helvetica Neue"/>
              </a:rPr>
              <a:t>SRM</a:t>
            </a:r>
            <a:r>
              <a:rPr lang="zh-CN" altLang="en-US" b="0" i="0" dirty="0">
                <a:solidFill>
                  <a:srgbClr val="333333"/>
                </a:solidFill>
                <a:effectLst/>
                <a:latin typeface="Helvetica Neue"/>
              </a:rPr>
              <a:t>准则，在保证分类精度（经验风险）的同时，降低学习机器的 </a:t>
            </a:r>
            <a:r>
              <a:rPr lang="en-US" altLang="zh-CN" b="0" i="0" dirty="0">
                <a:solidFill>
                  <a:srgbClr val="333333"/>
                </a:solidFill>
                <a:effectLst/>
                <a:latin typeface="Helvetica Neue"/>
              </a:rPr>
              <a:t>VC </a:t>
            </a:r>
            <a:r>
              <a:rPr lang="zh-CN" altLang="en-US" b="0" i="0" dirty="0">
                <a:solidFill>
                  <a:srgbClr val="333333"/>
                </a:solidFill>
                <a:effectLst/>
                <a:latin typeface="Helvetica Neue"/>
              </a:rPr>
              <a:t>维，可以使学习机器在整个样本集上的期望风险得到控制。</a:t>
            </a:r>
            <a:endParaRPr lang="en-US" altLang="zh-CN" b="0" i="0" dirty="0">
              <a:solidFill>
                <a:srgbClr val="333333"/>
              </a:solidFill>
              <a:effectLst/>
              <a:latin typeface="Helvetica Neue"/>
            </a:endParaRPr>
          </a:p>
          <a:p>
            <a:pPr marL="0" indent="0" defTabSz="914400" eaLnBrk="1" hangingPunct="1"/>
            <a:r>
              <a:rPr lang="zh-CN" altLang="en-US" sz="1200" b="0" i="0" kern="1200" dirty="0">
                <a:solidFill>
                  <a:srgbClr val="333333"/>
                </a:solidFill>
                <a:effectLst/>
                <a:latin typeface="Helvetica Neue"/>
                <a:ea typeface="+mn-ea"/>
                <a:cs typeface="+mn-cs"/>
              </a:rPr>
              <a:t>大数定律：当大量重复某一实验时，最后的</a:t>
            </a:r>
            <a:r>
              <a:rPr lang="zh-CN" altLang="en-US" sz="1200" b="0" i="0" kern="1200" dirty="0">
                <a:solidFill>
                  <a:srgbClr val="333333"/>
                </a:solidFill>
                <a:effectLst/>
                <a:latin typeface="Helvetica Neue"/>
                <a:ea typeface="+mn-ea"/>
                <a:cs typeface="+mn-cs"/>
                <a:hlinkClick r:id="rId3">
                  <a:extLst>
                    <a:ext uri="{A12FA001-AC4F-418D-AE19-62706E023703}">
                      <ahyp:hlinkClr xmlns:ahyp="http://schemas.microsoft.com/office/drawing/2018/hyperlinkcolor" val="tx"/>
                    </a:ext>
                  </a:extLst>
                </a:hlinkClick>
              </a:rPr>
              <a:t>频率</a:t>
            </a:r>
            <a:r>
              <a:rPr lang="zh-CN" altLang="en-US" sz="1200" b="0" i="0" kern="1200" dirty="0">
                <a:solidFill>
                  <a:srgbClr val="333333"/>
                </a:solidFill>
                <a:effectLst/>
                <a:latin typeface="Helvetica Neue"/>
                <a:ea typeface="+mn-ea"/>
                <a:cs typeface="+mn-cs"/>
              </a:rPr>
              <a:t>无限接近事件概率。</a:t>
            </a:r>
            <a:endParaRPr lang="en-US" altLang="zh-CN" sz="1200" b="0" i="0" kern="1200" dirty="0">
              <a:solidFill>
                <a:srgbClr val="333333"/>
              </a:solidFill>
              <a:effectLst/>
              <a:latin typeface="Helvetica Neue"/>
              <a:ea typeface="+mn-ea"/>
              <a:cs typeface="+mn-cs"/>
            </a:endParaRPr>
          </a:p>
          <a:p>
            <a:pPr marL="0" indent="0" defTabSz="914400" eaLnBrk="1" hangingPunct="1"/>
            <a:endParaRPr lang="zh-CN" altLang="zh-CN"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321846E5-13E0-46E7-8D5A-B6CEB2E5C217}" type="slidenum">
              <a:rPr lang="en-US" altLang="zh-CN" sz="1200" b="0"/>
              <a:t>32</a:t>
            </a:fld>
            <a:endParaRPr lang="en-US" altLang="zh-CN" sz="1200" b="0"/>
          </a:p>
        </p:txBody>
      </p:sp>
      <p:sp>
        <p:nvSpPr>
          <p:cNvPr id="39939" name="Rectangle 2"/>
          <p:cNvSpPr>
            <a:spLocks noGrp="1" noRot="1" noChangeAspect="1" noChangeArrowheads="1" noTextEdit="1"/>
          </p:cNvSpPr>
          <p:nvPr>
            <p:ph type="sldImg"/>
          </p:nvPr>
        </p:nvSpPr>
        <p:spPr>
          <a:xfrm>
            <a:off x="66675" y="744538"/>
            <a:ext cx="6627813" cy="3729037"/>
          </a:xfrm>
        </p:spPr>
      </p:sp>
      <p:sp>
        <p:nvSpPr>
          <p:cNvPr id="39940"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2B0AA90A-781C-4358-A32E-48DA08F4C76F}" type="slidenum">
              <a:rPr lang="en-US" altLang="zh-CN" sz="1200" b="0"/>
              <a:t>33</a:t>
            </a:fld>
            <a:endParaRPr lang="en-US" altLang="zh-CN" sz="1200" b="0"/>
          </a:p>
        </p:txBody>
      </p:sp>
      <p:sp>
        <p:nvSpPr>
          <p:cNvPr id="41987" name="Rectangle 2"/>
          <p:cNvSpPr>
            <a:spLocks noGrp="1" noRot="1" noChangeAspect="1" noChangeArrowheads="1" noTextEdit="1"/>
          </p:cNvSpPr>
          <p:nvPr>
            <p:ph type="sldImg"/>
          </p:nvPr>
        </p:nvSpPr>
        <p:spPr>
          <a:xfrm>
            <a:off x="66675" y="744538"/>
            <a:ext cx="6627813" cy="3729037"/>
          </a:xfrm>
        </p:spPr>
      </p:sp>
      <p:sp>
        <p:nvSpPr>
          <p:cNvPr id="41988"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188E59EE-8A32-4DD5-8E87-BBDF9FEE1EB9}" type="slidenum">
              <a:rPr lang="en-US" altLang="zh-CN" sz="1200" b="0"/>
              <a:t>37</a:t>
            </a:fld>
            <a:endParaRPr lang="en-US" altLang="zh-CN" sz="1200" b="0"/>
          </a:p>
        </p:txBody>
      </p:sp>
      <p:sp>
        <p:nvSpPr>
          <p:cNvPr id="44035" name="Rectangle 2"/>
          <p:cNvSpPr>
            <a:spLocks noGrp="1" noRot="1" noChangeAspect="1" noChangeArrowheads="1" noTextEdit="1"/>
          </p:cNvSpPr>
          <p:nvPr>
            <p:ph type="sldImg"/>
          </p:nvPr>
        </p:nvSpPr>
        <p:spPr>
          <a:xfrm>
            <a:off x="66675" y="744538"/>
            <a:ext cx="6627813" cy="3729037"/>
          </a:xfrm>
        </p:spPr>
      </p:sp>
      <p:sp>
        <p:nvSpPr>
          <p:cNvPr id="44036"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Geoffrey Hinton</a:t>
            </a:r>
          </a:p>
          <a:p>
            <a:r>
              <a:rPr lang="en-US" altLang="zh-CN" dirty="0"/>
              <a:t>1.</a:t>
            </a:r>
            <a:r>
              <a:rPr lang="zh-CN" altLang="en-US" dirty="0"/>
              <a:t>多隐层的神经网络具有优异的特征学习能力，学习得到的特征对数据有更本质的刻画，从而有利于可视化或分类；</a:t>
            </a:r>
          </a:p>
          <a:p>
            <a:r>
              <a:rPr lang="zh-CN" altLang="en-US" dirty="0"/>
              <a:t>　　</a:t>
            </a:r>
            <a:r>
              <a:rPr lang="en-US" altLang="zh-CN" dirty="0"/>
              <a:t>2.</a:t>
            </a:r>
            <a:r>
              <a:rPr lang="zh-CN" altLang="en-US" dirty="0"/>
              <a:t>深度神经网络在训练上的难度，可以通过“逐层初始化” 来有效克服。</a:t>
            </a:r>
          </a:p>
          <a:p>
            <a:r>
              <a:rPr lang="zh-CN" altLang="en-US" dirty="0"/>
              <a:t>而他们的研究方向，则全部都是机器学习的子类</a:t>
            </a:r>
            <a:r>
              <a:rPr lang="en-US" altLang="zh-CN" dirty="0"/>
              <a:t>--</a:t>
            </a:r>
            <a:r>
              <a:rPr lang="zh-CN" altLang="en-US" dirty="0"/>
              <a:t>深度学习。</a:t>
            </a:r>
          </a:p>
        </p:txBody>
      </p:sp>
      <p:sp>
        <p:nvSpPr>
          <p:cNvPr id="4" name="灯片编号占位符 3"/>
          <p:cNvSpPr>
            <a:spLocks noGrp="1"/>
          </p:cNvSpPr>
          <p:nvPr>
            <p:ph type="sldNum" sz="quarter" idx="10"/>
          </p:nvPr>
        </p:nvSpPr>
        <p:spPr/>
        <p:txBody>
          <a:bodyPr/>
          <a:lstStyle/>
          <a:p>
            <a:fld id="{A3E2AD35-AC65-4570-AD7A-63696EC132C7}" type="slidenum">
              <a:rPr lang="en-US" altLang="zh-CN" smtClean="0"/>
              <a:t>38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华为诺亚方舟实验室首席科学家</a:t>
            </a:r>
          </a:p>
        </p:txBody>
      </p:sp>
      <p:sp>
        <p:nvSpPr>
          <p:cNvPr id="4" name="灯片编号占位符 3"/>
          <p:cNvSpPr>
            <a:spLocks noGrp="1"/>
          </p:cNvSpPr>
          <p:nvPr>
            <p:ph type="sldNum" sz="quarter" idx="10"/>
          </p:nvPr>
        </p:nvSpPr>
        <p:spPr/>
        <p:txBody>
          <a:bodyPr/>
          <a:lstStyle/>
          <a:p>
            <a:fld id="{A3E2AD35-AC65-4570-AD7A-63696EC132C7}" type="slidenum">
              <a:rPr lang="en-US" altLang="zh-CN" smtClean="0"/>
              <a:t>39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203909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mj-ea"/>
                <a:ea typeface="+mj-ea"/>
              </a:rPr>
              <a:t>陈天奇：</a:t>
            </a:r>
            <a:r>
              <a:rPr lang="en-US" altLang="zh-CN" b="0" i="0" dirty="0">
                <a:solidFill>
                  <a:srgbClr val="414141"/>
                </a:solidFill>
                <a:effectLst/>
                <a:latin typeface="-apple-system"/>
              </a:rPr>
              <a:t>2020</a:t>
            </a:r>
            <a:r>
              <a:rPr lang="zh-CN" altLang="en-US" b="0" i="0" dirty="0">
                <a:solidFill>
                  <a:srgbClr val="414141"/>
                </a:solidFill>
                <a:effectLst/>
                <a:latin typeface="-apple-system"/>
              </a:rPr>
              <a:t>年秋季加入</a:t>
            </a:r>
            <a:r>
              <a:rPr lang="en-US" altLang="zh-CN" b="0" i="0" dirty="0">
                <a:solidFill>
                  <a:srgbClr val="414141"/>
                </a:solidFill>
                <a:effectLst/>
                <a:latin typeface="-apple-system"/>
              </a:rPr>
              <a:t>CMU</a:t>
            </a:r>
            <a:r>
              <a:rPr lang="zh-CN" altLang="en-US" b="0" i="0" dirty="0">
                <a:solidFill>
                  <a:srgbClr val="414141"/>
                </a:solidFill>
                <a:effectLst/>
                <a:latin typeface="-apple-system"/>
              </a:rPr>
              <a:t>任助理教授，</a:t>
            </a:r>
            <a:r>
              <a:rPr lang="en-US" altLang="zh-CN" sz="1200" dirty="0" err="1">
                <a:latin typeface="+mj-ea"/>
                <a:ea typeface="+mj-ea"/>
              </a:rPr>
              <a:t>XGBoost</a:t>
            </a:r>
            <a:r>
              <a:rPr lang="zh-CN" altLang="en-US" b="0" i="0" dirty="0">
                <a:solidFill>
                  <a:srgbClr val="333333"/>
                </a:solidFill>
                <a:effectLst/>
                <a:latin typeface="Arial" panose="020B0604020202020204" pitchFamily="34" charset="0"/>
              </a:rPr>
              <a:t>优化的分布式梯度增强库，</a:t>
            </a:r>
            <a:endParaRPr lang="en-US" altLang="zh-CN" b="0" i="0" dirty="0">
              <a:solidFill>
                <a:srgbClr val="414141"/>
              </a:solidFill>
              <a:effectLst/>
              <a:latin typeface="-apple-system"/>
            </a:endParaRPr>
          </a:p>
          <a:p>
            <a:r>
              <a:rPr lang="zh-CN" altLang="en-US" b="0" i="0" dirty="0">
                <a:solidFill>
                  <a:srgbClr val="333333"/>
                </a:solidFill>
                <a:effectLst/>
                <a:latin typeface="Helvetica Neue"/>
              </a:rPr>
              <a:t>何恺明作为第一作者获得了</a:t>
            </a:r>
            <a:r>
              <a:rPr lang="en-US" altLang="zh-CN" b="0" i="0" dirty="0">
                <a:solidFill>
                  <a:srgbClr val="333333"/>
                </a:solidFill>
                <a:effectLst/>
                <a:latin typeface="Helvetica Neue"/>
              </a:rPr>
              <a:t>CVPR 2009</a:t>
            </a:r>
            <a:r>
              <a:rPr lang="zh-CN" altLang="en-US" b="0" i="0" dirty="0">
                <a:solidFill>
                  <a:srgbClr val="333333"/>
                </a:solidFill>
                <a:effectLst/>
                <a:latin typeface="Helvetica Neue"/>
              </a:rPr>
              <a:t>，</a:t>
            </a:r>
            <a:r>
              <a:rPr lang="en-US" altLang="zh-CN" b="0" i="0" dirty="0">
                <a:solidFill>
                  <a:srgbClr val="333333"/>
                </a:solidFill>
                <a:effectLst/>
                <a:latin typeface="Helvetica Neue"/>
              </a:rPr>
              <a:t>CVPR 2016</a:t>
            </a:r>
            <a:r>
              <a:rPr lang="zh-CN" altLang="en-US" b="0" i="0" dirty="0">
                <a:solidFill>
                  <a:srgbClr val="333333"/>
                </a:solidFill>
                <a:effectLst/>
                <a:latin typeface="Helvetica Neue"/>
              </a:rPr>
              <a:t>和</a:t>
            </a:r>
            <a:r>
              <a:rPr lang="en-US" altLang="zh-CN" b="0" i="0" dirty="0">
                <a:solidFill>
                  <a:srgbClr val="333333"/>
                </a:solidFill>
                <a:effectLst/>
                <a:latin typeface="Helvetica Neue"/>
              </a:rPr>
              <a:t>ICCV 2017</a:t>
            </a:r>
            <a:r>
              <a:rPr lang="zh-CN" altLang="en-US" b="0" i="0" dirty="0">
                <a:solidFill>
                  <a:srgbClr val="333333"/>
                </a:solidFill>
                <a:effectLst/>
                <a:latin typeface="Helvetica Neue"/>
              </a:rPr>
              <a:t>（</a:t>
            </a:r>
            <a:r>
              <a:rPr lang="en-US" altLang="zh-CN" b="0" i="0" dirty="0">
                <a:solidFill>
                  <a:srgbClr val="333333"/>
                </a:solidFill>
                <a:effectLst/>
                <a:latin typeface="Helvetica Neue"/>
              </a:rPr>
              <a:t>Marr Prize</a:t>
            </a:r>
            <a:r>
              <a:rPr lang="zh-CN" altLang="en-US" b="0" i="0" dirty="0">
                <a:solidFill>
                  <a:srgbClr val="333333"/>
                </a:solidFill>
                <a:effectLst/>
                <a:latin typeface="Helvetica Neue"/>
              </a:rPr>
              <a:t>）的最佳论文奖，并获得了</a:t>
            </a:r>
            <a:r>
              <a:rPr lang="en-US" altLang="zh-CN" b="0" i="0" dirty="0">
                <a:solidFill>
                  <a:srgbClr val="333333"/>
                </a:solidFill>
                <a:effectLst/>
                <a:latin typeface="Helvetica Neue"/>
              </a:rPr>
              <a:t>ICCV 2017</a:t>
            </a:r>
            <a:r>
              <a:rPr lang="zh-CN" altLang="en-US" b="0" i="0" dirty="0">
                <a:solidFill>
                  <a:srgbClr val="333333"/>
                </a:solidFill>
                <a:effectLst/>
                <a:latin typeface="Helvetica Neue"/>
              </a:rPr>
              <a:t>最佳学生论文奖。</a:t>
            </a:r>
            <a:endParaRPr lang="zh-CN" altLang="en-US" dirty="0"/>
          </a:p>
        </p:txBody>
      </p:sp>
      <p:sp>
        <p:nvSpPr>
          <p:cNvPr id="4" name="灯片编号占位符 3"/>
          <p:cNvSpPr>
            <a:spLocks noGrp="1"/>
          </p:cNvSpPr>
          <p:nvPr>
            <p:ph type="sldNum" sz="quarter" idx="10"/>
          </p:nvPr>
        </p:nvSpPr>
        <p:spPr/>
        <p:txBody>
          <a:bodyPr/>
          <a:lstStyle/>
          <a:p>
            <a:fld id="{A3E2AD35-AC65-4570-AD7A-63696EC132C7}" type="slidenum">
              <a:rPr lang="en-US" altLang="zh-CN" smtClean="0"/>
              <a:t>40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43</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44</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45</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0" i="0" dirty="0">
                <a:solidFill>
                  <a:srgbClr val="4D5156"/>
                </a:solidFill>
                <a:effectLst/>
                <a:latin typeface="arial" panose="020B0604020202020204" pitchFamily="34" charset="0"/>
              </a:rPr>
              <a:t>强化学习是机器学习中的一个领域，强调如何基于环境而行动，以取得最大化的预期利益。强化学习是除了监督学习和非监督学习之外的第三种基本的机器学习方法。与监督学习不同的是，强化学习不需要带标签的输入输出对，同时也无需对非最优解的精确地纠正。</a:t>
            </a:r>
            <a:endParaRPr lang="en-US" altLang="zh-CN" b="0" i="0" dirty="0">
              <a:solidFill>
                <a:srgbClr val="4D5156"/>
              </a:solidFill>
              <a:effectLst/>
              <a:latin typeface="arial" panose="020B0604020202020204" pitchFamily="34" charset="0"/>
            </a:endParaRPr>
          </a:p>
          <a:p>
            <a:pPr eaLnBrk="1" hangingPunct="1"/>
            <a:endParaRPr lang="en-US" altLang="zh-CN" b="0" i="0" dirty="0">
              <a:solidFill>
                <a:srgbClr val="4D5156"/>
              </a:solidFill>
              <a:effectLst/>
              <a:latin typeface="arial" panose="020B0604020202020204" pitchFamily="34" charset="0"/>
            </a:endParaRPr>
          </a:p>
          <a:p>
            <a:pPr eaLnBrk="1" hangingPunct="1"/>
            <a:r>
              <a:rPr lang="zh-CN" altLang="en-US" b="0" i="0" dirty="0">
                <a:solidFill>
                  <a:srgbClr val="415849"/>
                </a:solidFill>
                <a:effectLst/>
                <a:latin typeface="-apple-system"/>
              </a:rPr>
              <a:t>强化学习是机器学习大家族中的一大类</a:t>
            </a:r>
            <a:r>
              <a:rPr lang="en-US" altLang="zh-CN" b="0" i="0" dirty="0">
                <a:solidFill>
                  <a:srgbClr val="415849"/>
                </a:solidFill>
                <a:effectLst/>
                <a:latin typeface="-apple-system"/>
              </a:rPr>
              <a:t>, </a:t>
            </a:r>
            <a:r>
              <a:rPr lang="zh-CN" altLang="en-US" b="0" i="0" dirty="0">
                <a:solidFill>
                  <a:srgbClr val="415849"/>
                </a:solidFill>
                <a:effectLst/>
                <a:latin typeface="-apple-system"/>
              </a:rPr>
              <a:t>使用强化学习能够让机器学着如何在环境中拿到高分</a:t>
            </a:r>
            <a:r>
              <a:rPr lang="en-US" altLang="zh-CN" b="0" i="0" dirty="0">
                <a:solidFill>
                  <a:srgbClr val="415849"/>
                </a:solidFill>
                <a:effectLst/>
                <a:latin typeface="-apple-system"/>
              </a:rPr>
              <a:t>, </a:t>
            </a:r>
            <a:r>
              <a:rPr lang="zh-CN" altLang="en-US" b="0" i="0" dirty="0">
                <a:solidFill>
                  <a:srgbClr val="415849"/>
                </a:solidFill>
                <a:effectLst/>
                <a:latin typeface="-apple-system"/>
              </a:rPr>
              <a:t>表现出优秀的成绩</a:t>
            </a:r>
            <a:r>
              <a:rPr lang="en-US" altLang="zh-CN" b="0" i="0" dirty="0">
                <a:solidFill>
                  <a:srgbClr val="415849"/>
                </a:solidFill>
                <a:effectLst/>
                <a:latin typeface="-apple-system"/>
              </a:rPr>
              <a:t>. </a:t>
            </a:r>
            <a:r>
              <a:rPr lang="zh-CN" altLang="en-US" b="0" i="0" dirty="0">
                <a:solidFill>
                  <a:srgbClr val="415849"/>
                </a:solidFill>
                <a:effectLst/>
                <a:latin typeface="-apple-system"/>
              </a:rPr>
              <a:t>而这些成绩背后却是他所付出的辛苦劳动</a:t>
            </a:r>
            <a:r>
              <a:rPr lang="en-US" altLang="zh-CN" b="0" i="0" dirty="0">
                <a:solidFill>
                  <a:srgbClr val="415849"/>
                </a:solidFill>
                <a:effectLst/>
                <a:latin typeface="-apple-system"/>
              </a:rPr>
              <a:t>, </a:t>
            </a:r>
            <a:r>
              <a:rPr lang="zh-CN" altLang="en-US" b="0" i="0" dirty="0">
                <a:solidFill>
                  <a:srgbClr val="415849"/>
                </a:solidFill>
                <a:effectLst/>
                <a:latin typeface="-apple-system"/>
              </a:rPr>
              <a:t>不断的试错</a:t>
            </a:r>
            <a:r>
              <a:rPr lang="en-US" altLang="zh-CN" b="0" i="0" dirty="0">
                <a:solidFill>
                  <a:srgbClr val="415849"/>
                </a:solidFill>
                <a:effectLst/>
                <a:latin typeface="-apple-system"/>
              </a:rPr>
              <a:t>, </a:t>
            </a:r>
            <a:r>
              <a:rPr lang="zh-CN" altLang="en-US" b="0" i="0" dirty="0">
                <a:solidFill>
                  <a:srgbClr val="415849"/>
                </a:solidFill>
                <a:effectLst/>
                <a:latin typeface="-apple-system"/>
              </a:rPr>
              <a:t>不断地尝试</a:t>
            </a:r>
            <a:r>
              <a:rPr lang="en-US" altLang="zh-CN" b="0" i="0" dirty="0">
                <a:solidFill>
                  <a:srgbClr val="415849"/>
                </a:solidFill>
                <a:effectLst/>
                <a:latin typeface="-apple-system"/>
              </a:rPr>
              <a:t>, </a:t>
            </a:r>
            <a:r>
              <a:rPr lang="zh-CN" altLang="en-US" b="0" i="0" dirty="0">
                <a:solidFill>
                  <a:srgbClr val="415849"/>
                </a:solidFill>
                <a:effectLst/>
                <a:latin typeface="-apple-system"/>
              </a:rPr>
              <a:t>累积经验</a:t>
            </a:r>
            <a:r>
              <a:rPr lang="en-US" altLang="zh-CN" b="0" i="0" dirty="0">
                <a:solidFill>
                  <a:srgbClr val="415849"/>
                </a:solidFill>
                <a:effectLst/>
                <a:latin typeface="-apple-system"/>
              </a:rPr>
              <a:t>, </a:t>
            </a:r>
            <a:r>
              <a:rPr lang="zh-CN" altLang="en-US" b="0" i="0" dirty="0">
                <a:solidFill>
                  <a:srgbClr val="415849"/>
                </a:solidFill>
                <a:effectLst/>
                <a:latin typeface="-apple-system"/>
              </a:rPr>
              <a:t>学习经验</a:t>
            </a:r>
            <a:r>
              <a:rPr lang="en-US" altLang="zh-CN" b="0" i="0" dirty="0">
                <a:solidFill>
                  <a:srgbClr val="415849"/>
                </a:solidFill>
                <a:effectLst/>
                <a:latin typeface="-apple-system"/>
              </a:rPr>
              <a:t>.</a:t>
            </a:r>
            <a:endParaRPr lang="zh-CN" altLang="zh-CN"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46</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3060612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2746122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如果我们做了假设，判断西瓜好坏的模型是等效的，每次在预测的时候随机抽选训练集上的假设空间，就可能会出现，给一个样本，一会是好瓜，一会是坏瓜的情况。</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2525857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514375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假设空间</a:t>
            </a:r>
            <a:endParaRPr lang="en-US" altLang="zh-CN" dirty="0"/>
          </a:p>
          <a:p>
            <a:r>
              <a:rPr lang="zh-CN" altLang="en-US" dirty="0"/>
              <a:t>版本空间</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2500639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10</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1054795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绝对值，没办法求导，不常用。</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3257258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66</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909F4065-F7C7-4231-AF49-540087F67445}" type="slidenum">
              <a:rPr lang="en-US" altLang="zh-CN">
                <a:ea typeface="微软雅黑" panose="020B0503020204020204" charset="-122"/>
              </a:rPr>
              <a:t>67</a:t>
            </a:fld>
            <a:endParaRPr lang="en-US" altLang="zh-CN" dirty="0">
              <a:ea typeface="微软雅黑" panose="020B0503020204020204" charset="-122"/>
            </a:endParaRPr>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人类在成长、生活过程中积累了很多的历史与经验。人类定期地对这些经验进行“归纳”，获得了生活的“规律”。当人类遇到未知的问题或者需要对未来进行“推测”的时候，人类使用这些“规律”，对未知问题与未来进行“推测”，从而指导自己的生活和工作。</a:t>
            </a:r>
          </a:p>
          <a:p>
            <a:pPr eaLnBrk="1" hangingPunct="1"/>
            <a:r>
              <a:rPr lang="zh-CN" altLang="en-US" dirty="0">
                <a:latin typeface="Arial" panose="020B0604020202020204" pitchFamily="34" charset="0"/>
              </a:rPr>
              <a:t>　　机器学习中的“训练”与“预测”过程可以对应到人类的“归纳”和“推测”过程。通过这样的对应，我们可以发现，机器学习的思想并不复杂，仅仅是对人类在生活中学习成长的一个模拟。由于机器学习不是基于编程形成的结果，因此它的处理过程不是因果的逻辑，而是通过归纳思想得出的相关性结论。</a:t>
            </a:r>
          </a:p>
          <a:p>
            <a:pPr eaLnBrk="1" hangingPunct="1"/>
            <a:r>
              <a:rPr lang="zh-CN" altLang="en-US" dirty="0">
                <a:latin typeface="Arial" panose="020B0604020202020204" pitchFamily="34" charset="0"/>
              </a:rPr>
              <a:t> 　　这也可以联想到人类为什么要学习历史，历史实际上是人类过往经验的总结。有句话说得很好，“历史往往不一样，但历史总是惊人的相似”。通过学习历史，我们从历史中归纳出人生与国家的规律，从而指导我们的下一步工作，这是具有莫大价值的。当代一些人忽视了历史的本来价值，而是把其作为一种宣扬功绩的手段，这其实是对历史真实价值的一种误用。</a:t>
            </a:r>
          </a:p>
          <a:p>
            <a:pPr eaLnBrk="1" hangingPunct="1"/>
            <a:endParaRPr lang="zh-CN" altLang="zh-CN" dirty="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70</a:t>
            </a:fld>
            <a:endParaRPr lang="en-US" altLang="zh-CN"/>
          </a:p>
        </p:txBody>
      </p:sp>
    </p:spTree>
    <p:extLst>
      <p:ext uri="{BB962C8B-B14F-4D97-AF65-F5344CB8AC3E}">
        <p14:creationId xmlns:p14="http://schemas.microsoft.com/office/powerpoint/2010/main" val="1871088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3152520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2447234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564441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2264248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96</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人工智能作为一门学科，是由“人工智能之父“</a:t>
            </a:r>
            <a:r>
              <a:rPr lang="en-US" altLang="zh-CN" b="0" i="0" dirty="0">
                <a:solidFill>
                  <a:srgbClr val="121212"/>
                </a:solidFill>
                <a:effectLst/>
                <a:latin typeface="-apple-system"/>
              </a:rPr>
              <a:t>McCarthy</a:t>
            </a:r>
            <a:r>
              <a:rPr lang="zh-CN" altLang="en-US" b="0" i="0" dirty="0">
                <a:solidFill>
                  <a:srgbClr val="121212"/>
                </a:solidFill>
                <a:effectLst/>
                <a:latin typeface="-apple-system"/>
              </a:rPr>
              <a:t>”，于</a:t>
            </a:r>
            <a:r>
              <a:rPr lang="en-US" altLang="zh-CN" b="0" i="0" dirty="0">
                <a:solidFill>
                  <a:srgbClr val="121212"/>
                </a:solidFill>
                <a:effectLst/>
                <a:latin typeface="-apple-system"/>
              </a:rPr>
              <a:t>1956</a:t>
            </a:r>
            <a:r>
              <a:rPr lang="zh-CN" altLang="en-US" b="0" i="0" dirty="0">
                <a:solidFill>
                  <a:srgbClr val="121212"/>
                </a:solidFill>
                <a:effectLst/>
                <a:latin typeface="-apple-system"/>
              </a:rPr>
              <a:t>年问世。</a:t>
            </a:r>
            <a:endParaRPr lang="en-US" altLang="zh-CN" b="0" i="0" dirty="0">
              <a:solidFill>
                <a:srgbClr val="121212"/>
              </a:solidFill>
              <a:effectLst/>
              <a:latin typeface="-apple-system"/>
            </a:endParaRPr>
          </a:p>
          <a:p>
            <a:r>
              <a:rPr lang="zh-CN" altLang="en-US" b="0" i="0" dirty="0">
                <a:solidFill>
                  <a:srgbClr val="121212"/>
                </a:solidFill>
                <a:effectLst/>
                <a:latin typeface="-apple-system"/>
              </a:rPr>
              <a:t>机器学习：</a:t>
            </a:r>
            <a:r>
              <a:rPr lang="zh-CN" altLang="en-US" sz="1200" b="0" i="0" u="none" kern="1200" dirty="0">
                <a:solidFill>
                  <a:srgbClr val="333333"/>
                </a:solidFill>
                <a:effectLst/>
                <a:latin typeface="Helvetica Neue"/>
                <a:ea typeface="+mn-ea"/>
                <a:cs typeface="+mn-cs"/>
              </a:rPr>
              <a:t>人工智能核心</a:t>
            </a:r>
            <a:r>
              <a:rPr lang="zh-CN" altLang="en-US" sz="1200" b="0" i="0" kern="1200" dirty="0">
                <a:solidFill>
                  <a:srgbClr val="333333"/>
                </a:solidFill>
                <a:effectLst/>
                <a:latin typeface="Helvetica Neue"/>
                <a:ea typeface="+mn-ea"/>
                <a:cs typeface="+mn-cs"/>
              </a:rPr>
              <a:t>，是使</a:t>
            </a:r>
            <a:r>
              <a:rPr lang="zh-CN" altLang="en-US" b="0" i="0" dirty="0">
                <a:solidFill>
                  <a:srgbClr val="333333"/>
                </a:solidFill>
                <a:effectLst/>
                <a:latin typeface="Helvetica Neue"/>
              </a:rPr>
              <a:t>计算机具有智能的根本途径。</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584520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98</a:t>
            </a:fld>
            <a:endParaRPr lang="en-US" altLang="zh-CN"/>
          </a:p>
        </p:txBody>
      </p:sp>
    </p:spTree>
    <p:extLst>
      <p:ext uri="{BB962C8B-B14F-4D97-AF65-F5344CB8AC3E}">
        <p14:creationId xmlns:p14="http://schemas.microsoft.com/office/powerpoint/2010/main" val="1331042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99</a:t>
            </a:fld>
            <a:endParaRPr lang="en-US" altLang="zh-CN"/>
          </a:p>
        </p:txBody>
      </p:sp>
    </p:spTree>
    <p:extLst>
      <p:ext uri="{BB962C8B-B14F-4D97-AF65-F5344CB8AC3E}">
        <p14:creationId xmlns:p14="http://schemas.microsoft.com/office/powerpoint/2010/main" val="3334184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100</a:t>
            </a:fld>
            <a:endParaRPr lang="en-US" altLang="zh-CN"/>
          </a:p>
        </p:txBody>
      </p:sp>
    </p:spTree>
    <p:extLst>
      <p:ext uri="{BB962C8B-B14F-4D97-AF65-F5344CB8AC3E}">
        <p14:creationId xmlns:p14="http://schemas.microsoft.com/office/powerpoint/2010/main" val="3227284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145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accent2">
                    <a:lumMod val="75000"/>
                  </a:schemeClr>
                </a:solidFill>
                <a:latin typeface="+mj-ea"/>
                <a:ea typeface="+mj-ea"/>
              </a:rPr>
              <a:t>统计学习</a:t>
            </a:r>
            <a:r>
              <a:rPr lang="en-US" altLang="zh-CN" sz="1200" b="1" dirty="0">
                <a:solidFill>
                  <a:schemeClr val="accent2">
                    <a:lumMod val="75000"/>
                  </a:schemeClr>
                </a:solidFill>
                <a:latin typeface="+mj-ea"/>
                <a:ea typeface="+mj-ea"/>
              </a:rPr>
              <a:t>=</a:t>
            </a:r>
            <a:r>
              <a:rPr lang="zh-CN" altLang="en-US" sz="1200" b="1" dirty="0">
                <a:solidFill>
                  <a:schemeClr val="accent2">
                    <a:lumMod val="75000"/>
                  </a:schemeClr>
                </a:solidFill>
                <a:latin typeface="+mj-ea"/>
                <a:ea typeface="+mj-ea"/>
              </a:rPr>
              <a:t>模型（</a:t>
            </a:r>
            <a:r>
              <a:rPr lang="en-US" altLang="zh-CN" sz="1200" b="1" dirty="0">
                <a:solidFill>
                  <a:schemeClr val="accent2">
                    <a:lumMod val="75000"/>
                  </a:schemeClr>
                </a:solidFill>
                <a:latin typeface="+mj-ea"/>
                <a:ea typeface="+mj-ea"/>
              </a:rPr>
              <a:t>model</a:t>
            </a:r>
            <a:r>
              <a:rPr lang="zh-CN" altLang="en-US" sz="1200" b="1" dirty="0">
                <a:solidFill>
                  <a:schemeClr val="accent2">
                    <a:lumMod val="75000"/>
                  </a:schemeClr>
                </a:solidFill>
                <a:latin typeface="+mj-ea"/>
                <a:ea typeface="+mj-ea"/>
              </a:rPr>
              <a:t>）</a:t>
            </a:r>
            <a:r>
              <a:rPr lang="en-US" altLang="zh-CN" sz="1200" b="1" dirty="0">
                <a:solidFill>
                  <a:schemeClr val="accent2">
                    <a:lumMod val="75000"/>
                  </a:schemeClr>
                </a:solidFill>
                <a:latin typeface="+mj-ea"/>
                <a:ea typeface="+mj-ea"/>
              </a:rPr>
              <a:t>+</a:t>
            </a:r>
            <a:r>
              <a:rPr lang="zh-CN" altLang="en-US" sz="1200" b="1" dirty="0">
                <a:solidFill>
                  <a:schemeClr val="accent2">
                    <a:lumMod val="75000"/>
                  </a:schemeClr>
                </a:solidFill>
                <a:latin typeface="+mj-ea"/>
                <a:ea typeface="+mj-ea"/>
              </a:rPr>
              <a:t>策略（</a:t>
            </a:r>
            <a:r>
              <a:rPr lang="en-US" altLang="zh-CN" sz="1200" b="1" dirty="0">
                <a:solidFill>
                  <a:schemeClr val="accent2">
                    <a:lumMod val="75000"/>
                  </a:schemeClr>
                </a:solidFill>
                <a:latin typeface="+mj-ea"/>
                <a:ea typeface="+mj-ea"/>
              </a:rPr>
              <a:t>strategy</a:t>
            </a:r>
            <a:r>
              <a:rPr lang="zh-CN" altLang="en-US" sz="1200" b="1" dirty="0">
                <a:solidFill>
                  <a:schemeClr val="accent2">
                    <a:lumMod val="75000"/>
                  </a:schemeClr>
                </a:solidFill>
                <a:latin typeface="+mj-ea"/>
                <a:ea typeface="+mj-ea"/>
              </a:rPr>
              <a:t>）</a:t>
            </a:r>
            <a:r>
              <a:rPr lang="en-US" altLang="zh-CN" sz="1200" b="1" dirty="0">
                <a:solidFill>
                  <a:schemeClr val="accent2">
                    <a:lumMod val="75000"/>
                  </a:schemeClr>
                </a:solidFill>
                <a:latin typeface="+mj-ea"/>
                <a:ea typeface="+mj-ea"/>
              </a:rPr>
              <a:t>+</a:t>
            </a:r>
            <a:r>
              <a:rPr lang="zh-CN" altLang="en-US" sz="1200" b="1" dirty="0">
                <a:solidFill>
                  <a:schemeClr val="accent2">
                    <a:lumMod val="75000"/>
                  </a:schemeClr>
                </a:solidFill>
                <a:latin typeface="+mj-ea"/>
                <a:ea typeface="+mj-ea"/>
              </a:rPr>
              <a:t>算法（</a:t>
            </a:r>
            <a:r>
              <a:rPr lang="en-US" altLang="zh-CN" sz="1200" b="1" dirty="0">
                <a:solidFill>
                  <a:schemeClr val="accent2">
                    <a:lumMod val="75000"/>
                  </a:schemeClr>
                </a:solidFill>
                <a:latin typeface="+mj-ea"/>
                <a:ea typeface="+mj-ea"/>
              </a:rPr>
              <a:t>algorithm</a:t>
            </a:r>
            <a:r>
              <a:rPr lang="zh-CN" altLang="en-US" sz="1200" b="1" dirty="0">
                <a:solidFill>
                  <a:schemeClr val="accent2">
                    <a:lumMod val="75000"/>
                  </a:schemeClr>
                </a:solidFill>
                <a:latin typeface="+mj-ea"/>
                <a:ea typeface="+mj-ea"/>
              </a:rPr>
              <a:t>）</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02998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表征（</a:t>
            </a:r>
            <a:r>
              <a:rPr lang="en-US" altLang="zh-CN" sz="1200" b="0" i="0" kern="1200" dirty="0">
                <a:solidFill>
                  <a:schemeClr val="tx1"/>
                </a:solidFill>
                <a:effectLst/>
                <a:latin typeface="+mn-lt"/>
                <a:ea typeface="+mn-ea"/>
                <a:cs typeface="+mn-cs"/>
              </a:rPr>
              <a:t>Representation</a:t>
            </a:r>
            <a:r>
              <a:rPr lang="zh-CN" altLang="en-US" sz="1200" b="0" i="0" kern="1200" dirty="0">
                <a:solidFill>
                  <a:schemeClr val="tx1"/>
                </a:solidFill>
                <a:effectLst/>
                <a:latin typeface="+mn-lt"/>
                <a:ea typeface="+mn-ea"/>
                <a:cs typeface="+mn-cs"/>
              </a:rPr>
              <a:t>）：分类器必须用计算机可以处理的形式化语言来表示。相反地，为训练模型选择一个表征就等同于选择可训练分类器的集合。这个集合称为训练模型的「假设空间」。如果分类器不在「假设空间」中，那么它就不能由训练所得到。一个相关的问题是如何表征输入，即使用哪些特征。</a:t>
            </a:r>
          </a:p>
          <a:p>
            <a:r>
              <a:rPr lang="zh-CN" altLang="en-US" sz="1200" b="0" i="0" kern="1200" dirty="0">
                <a:solidFill>
                  <a:schemeClr val="tx1"/>
                </a:solidFill>
                <a:effectLst/>
                <a:latin typeface="+mn-lt"/>
                <a:ea typeface="+mn-ea"/>
                <a:cs typeface="+mn-cs"/>
              </a:rPr>
              <a:t>评估（</a:t>
            </a:r>
            <a:r>
              <a:rPr lang="en-US" altLang="zh-CN" sz="1200" b="0" i="0" kern="1200" dirty="0">
                <a:solidFill>
                  <a:schemeClr val="tx1"/>
                </a:solidFill>
                <a:effectLst/>
                <a:latin typeface="+mn-lt"/>
                <a:ea typeface="+mn-ea"/>
                <a:cs typeface="+mn-cs"/>
              </a:rPr>
              <a:t>Evaluation</a:t>
            </a:r>
            <a:r>
              <a:rPr lang="zh-CN" altLang="en-US" sz="1200" b="0" i="0" kern="1200" dirty="0">
                <a:solidFill>
                  <a:schemeClr val="tx1"/>
                </a:solidFill>
                <a:effectLst/>
                <a:latin typeface="+mn-lt"/>
                <a:ea typeface="+mn-ea"/>
                <a:cs typeface="+mn-cs"/>
              </a:rPr>
              <a:t>）：需要一个评估函数来区分分类器的好坏。算法内部使用的评估函数可能与分类器优化的外部评估函数不同，这是为了便于优化，并且是由我们下一节所要讨论的问题导致的。</a:t>
            </a:r>
          </a:p>
          <a:p>
            <a:r>
              <a:rPr lang="zh-CN" altLang="en-US" sz="1200" b="0" i="0" kern="1200" dirty="0">
                <a:solidFill>
                  <a:schemeClr val="tx1"/>
                </a:solidFill>
                <a:effectLst/>
                <a:latin typeface="+mn-lt"/>
                <a:ea typeface="+mn-ea"/>
                <a:cs typeface="+mn-cs"/>
              </a:rPr>
              <a:t>优化（</a:t>
            </a:r>
            <a:r>
              <a:rPr lang="en-US" altLang="zh-CN" sz="1200" b="0" i="0" kern="1200" dirty="0">
                <a:solidFill>
                  <a:schemeClr val="tx1"/>
                </a:solidFill>
                <a:effectLst/>
                <a:latin typeface="+mn-lt"/>
                <a:ea typeface="+mn-ea"/>
                <a:cs typeface="+mn-cs"/>
              </a:rPr>
              <a:t>Optimization</a:t>
            </a:r>
            <a:r>
              <a:rPr lang="zh-CN" altLang="en-US" sz="1200" b="0" i="0" kern="1200" dirty="0">
                <a:solidFill>
                  <a:schemeClr val="tx1"/>
                </a:solidFill>
                <a:effectLst/>
                <a:latin typeface="+mn-lt"/>
                <a:ea typeface="+mn-ea"/>
                <a:cs typeface="+mn-cs"/>
              </a:rPr>
              <a:t>）：最后，我们要用一种方法搜索得分最高的分类器。优化方法的选择对于提升模型的效率非常关键。此外，如果评估函数具有一个以上的最优值，则优化方法有助于确定最后产生的分类器。新的训练模型一开始常常使用现有的优化器，后来常会转而使用自定义的优化器。</a:t>
            </a:r>
          </a:p>
          <a:p>
            <a:endParaRPr lang="zh-CN" altLang="en-US" dirty="0"/>
          </a:p>
        </p:txBody>
      </p:sp>
      <p:sp>
        <p:nvSpPr>
          <p:cNvPr id="4" name="灯片编号占位符 3"/>
          <p:cNvSpPr>
            <a:spLocks noGrp="1"/>
          </p:cNvSpPr>
          <p:nvPr>
            <p:ph type="sldNum" sz="quarter" idx="10"/>
          </p:nvPr>
        </p:nvSpPr>
        <p:spPr/>
        <p:txBody>
          <a:bodyPr/>
          <a:lstStyle/>
          <a:p>
            <a:pPr>
              <a:defRPr/>
            </a:pPr>
            <a:fld id="{37C5E805-30AE-4192-B7E6-0CABC6BA1594}" type="slidenum">
              <a:rPr lang="zh-CN" altLang="en-US" smtClean="0"/>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967167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模式识别</a:t>
            </a:r>
          </a:p>
          <a:p>
            <a:r>
              <a:rPr lang="zh-CN" altLang="en-US" dirty="0"/>
              <a:t>　　模式识别</a:t>
            </a:r>
            <a:r>
              <a:rPr lang="en-US" altLang="zh-CN" dirty="0"/>
              <a:t>=</a:t>
            </a:r>
            <a:r>
              <a:rPr lang="zh-CN" altLang="en-US" dirty="0"/>
              <a:t>机器学习。两者的主要区别在于前者是从工业界发展起来的概念，后者则主要源自计算机学科。在著名的</a:t>
            </a:r>
            <a:r>
              <a:rPr lang="en-US" altLang="zh-CN" dirty="0"/>
              <a:t>《Pattern Recognition And Machine Learning》</a:t>
            </a:r>
            <a:r>
              <a:rPr lang="zh-CN" altLang="en-US" dirty="0"/>
              <a:t>这本书中，</a:t>
            </a:r>
            <a:r>
              <a:rPr lang="en-US" altLang="zh-CN" dirty="0"/>
              <a:t>Christopher M. Bishop</a:t>
            </a:r>
            <a:r>
              <a:rPr lang="zh-CN" altLang="en-US" dirty="0"/>
              <a:t>在开头是这样说的“模式识别源自工业界，而机器学习来自于计算机学科。不过，它们中的活动可以被视为同一个领域的两个方面，同时在过去的</a:t>
            </a:r>
            <a:r>
              <a:rPr lang="en-US" altLang="zh-CN" dirty="0"/>
              <a:t>10</a:t>
            </a:r>
            <a:r>
              <a:rPr lang="zh-CN" altLang="en-US" dirty="0"/>
              <a:t>年间，它们都有了长足的发展”。</a:t>
            </a:r>
          </a:p>
          <a:p>
            <a:r>
              <a:rPr lang="zh-CN" altLang="en-US" dirty="0"/>
              <a:t>　　</a:t>
            </a:r>
          </a:p>
          <a:p>
            <a:r>
              <a:rPr lang="zh-CN" altLang="en-US" dirty="0"/>
              <a:t>　　数据挖掘</a:t>
            </a:r>
          </a:p>
          <a:p>
            <a:r>
              <a:rPr lang="zh-CN" altLang="en-US" dirty="0"/>
              <a:t>　　数据挖掘</a:t>
            </a:r>
            <a:r>
              <a:rPr lang="en-US" altLang="zh-CN" dirty="0"/>
              <a:t>=</a:t>
            </a:r>
            <a:r>
              <a:rPr lang="zh-CN" altLang="en-US" dirty="0"/>
              <a:t>机器学习</a:t>
            </a:r>
            <a:r>
              <a:rPr lang="en-US" altLang="zh-CN" dirty="0"/>
              <a:t>+</a:t>
            </a:r>
            <a:r>
              <a:rPr lang="zh-CN" altLang="en-US" dirty="0"/>
              <a:t>数据库。这几年数据挖掘的概念实在是太耳熟能详。几乎等同于炒作。但凡说数据挖掘都会吹嘘数据挖掘如何如何，例如从数据中挖出金子，以及将废弃的数据转化为价值等等。但是，我尽管可能会挖出金子，但我也可能挖的是“石头”啊。这个说法的意思是，数据挖掘仅仅是一种思考方式，告诉我们应该尝试从数据中挖掘出知识，但不是每个数据都能挖掘出金子的，所以不要神话它。一个系统绝对不会因为上了一个数据挖掘模块就变得无所不能</a:t>
            </a:r>
            <a:r>
              <a:rPr lang="en-US" altLang="zh-CN" dirty="0"/>
              <a:t>(</a:t>
            </a:r>
            <a:r>
              <a:rPr lang="zh-CN" altLang="en-US" dirty="0"/>
              <a:t>这是</a:t>
            </a:r>
            <a:r>
              <a:rPr lang="en-US" altLang="zh-CN" dirty="0"/>
              <a:t>IBM</a:t>
            </a:r>
            <a:r>
              <a:rPr lang="zh-CN" altLang="en-US" dirty="0"/>
              <a:t>最喜欢吹嘘的</a:t>
            </a:r>
            <a:r>
              <a:rPr lang="en-US" altLang="zh-CN" dirty="0"/>
              <a:t>)</a:t>
            </a:r>
            <a:r>
              <a:rPr lang="zh-CN" altLang="en-US" dirty="0"/>
              <a:t>，恰恰相反，一个拥有数据挖掘思维的人员才是关键，而且他还必须对数据有深刻的认识，这样才可能从数据中导出模式指引业务的改善。大部分数据挖掘中的算法是机器学习的算法在数据库中的优化。</a:t>
            </a:r>
          </a:p>
          <a:p>
            <a:endParaRPr lang="zh-CN" altLang="en-US" dirty="0"/>
          </a:p>
          <a:p>
            <a:r>
              <a:rPr lang="zh-CN" altLang="en-US" dirty="0"/>
              <a:t>　　统计学习</a:t>
            </a:r>
          </a:p>
          <a:p>
            <a:r>
              <a:rPr lang="zh-CN" altLang="en-US" dirty="0"/>
              <a:t>　　统计学习近似等于机器学习。统计学习是个与机器学习高度重叠的学科。因为机器学习中的大多数方法来自统计学，甚至可以认为，统计学的发展促进机器学习的繁荣昌盛。例如著名的支持向量机算法，就是源自统计学科。但是在某种程度上两者是有分别的，这个分别在于：统计学习者重点关注的是统计模型的发展与优化，偏数学，而机器学习者更关注的是能够解决问题，偏实践，因此机器学习研究者会重点研究学习算法在计算机上执行的效率与准确性的提升。</a:t>
            </a:r>
          </a:p>
          <a:p>
            <a:r>
              <a:rPr lang="zh-CN" altLang="en-US" dirty="0"/>
              <a:t>　　　　</a:t>
            </a:r>
          </a:p>
          <a:p>
            <a:r>
              <a:rPr lang="zh-CN" altLang="en-US" dirty="0"/>
              <a:t>　　计算机视觉</a:t>
            </a:r>
          </a:p>
          <a:p>
            <a:r>
              <a:rPr lang="zh-CN" altLang="en-US" dirty="0"/>
              <a:t>　　计算机视觉</a:t>
            </a:r>
            <a:r>
              <a:rPr lang="en-US" altLang="zh-CN" dirty="0"/>
              <a:t>=</a:t>
            </a:r>
            <a:r>
              <a:rPr lang="zh-CN" altLang="en-US" dirty="0"/>
              <a:t>图像处理</a:t>
            </a:r>
            <a:r>
              <a:rPr lang="en-US" altLang="zh-CN" dirty="0"/>
              <a:t>+</a:t>
            </a:r>
            <a:r>
              <a:rPr lang="zh-CN" altLang="en-US" dirty="0"/>
              <a:t>机器学习。图像处理技术用于将图像处理为适合进入机器学习模型中的输入，机器学习则负责从图像中识别出相关的模式。计算机视觉相关的应用非常的多，例如百度识图、手写字符识别、车牌识别等等应用。这个领域是应用前景非常火热的，同时也是研究的热门方向。随着机器学习的新领域深度学习的发展，大大促进了计算机图像识别的效果，因此未来计算机视觉界的发展前景不可估量。</a:t>
            </a:r>
          </a:p>
          <a:p>
            <a:r>
              <a:rPr lang="zh-CN" altLang="en-US" dirty="0"/>
              <a:t>　　</a:t>
            </a:r>
          </a:p>
          <a:p>
            <a:r>
              <a:rPr lang="zh-CN" altLang="en-US" dirty="0"/>
              <a:t>　　语音识别</a:t>
            </a:r>
          </a:p>
          <a:p>
            <a:r>
              <a:rPr lang="zh-CN" altLang="en-US" dirty="0"/>
              <a:t>　　语音识别</a:t>
            </a:r>
            <a:r>
              <a:rPr lang="en-US" altLang="zh-CN" dirty="0"/>
              <a:t>=</a:t>
            </a:r>
            <a:r>
              <a:rPr lang="zh-CN" altLang="en-US" dirty="0"/>
              <a:t>语音处理</a:t>
            </a:r>
            <a:r>
              <a:rPr lang="en-US" altLang="zh-CN" dirty="0"/>
              <a:t>+</a:t>
            </a:r>
            <a:r>
              <a:rPr lang="zh-CN" altLang="en-US" dirty="0"/>
              <a:t>机器学习。语音识别就是音频处理技术与机器学习的结合。语音识别技术一般不会单独使用，一般会结合自然语言处理的相关技术。目前的相关应用有苹果的语音助手</a:t>
            </a:r>
            <a:r>
              <a:rPr lang="en-US" altLang="zh-CN" dirty="0" err="1"/>
              <a:t>siri</a:t>
            </a:r>
            <a:r>
              <a:rPr lang="zh-CN" altLang="en-US" dirty="0"/>
              <a:t>等。</a:t>
            </a:r>
          </a:p>
          <a:p>
            <a:endParaRPr lang="zh-CN" altLang="en-US" dirty="0"/>
          </a:p>
        </p:txBody>
      </p:sp>
      <p:sp>
        <p:nvSpPr>
          <p:cNvPr id="4" name="灯片编号占位符 3"/>
          <p:cNvSpPr>
            <a:spLocks noGrp="1"/>
          </p:cNvSpPr>
          <p:nvPr>
            <p:ph type="sldNum" sz="quarter" idx="10"/>
          </p:nvPr>
        </p:nvSpPr>
        <p:spPr/>
        <p:txBody>
          <a:bodyPr/>
          <a:lstStyle/>
          <a:p>
            <a:fld id="{A3E2AD35-AC65-4570-AD7A-63696EC132C7}" type="slidenum">
              <a:rPr lang="en-US" altLang="zh-CN" smtClean="0"/>
              <a:t>17</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68C91866-4792-452E-8237-8973420881CB}" type="slidenum">
              <a:rPr lang="en-US" altLang="zh-CN" sz="1200" b="0"/>
              <a:t>21</a:t>
            </a:fld>
            <a:endParaRPr lang="en-US" altLang="zh-CN" sz="1200" b="0"/>
          </a:p>
        </p:txBody>
      </p:sp>
      <p:sp>
        <p:nvSpPr>
          <p:cNvPr id="24579" name="Rectangle 2"/>
          <p:cNvSpPr>
            <a:spLocks noGrp="1" noRot="1" noChangeAspect="1" noChangeArrowheads="1" noTextEdit="1"/>
          </p:cNvSpPr>
          <p:nvPr>
            <p:ph type="sldImg"/>
          </p:nvPr>
        </p:nvSpPr>
        <p:spPr>
          <a:xfrm>
            <a:off x="66675" y="744538"/>
            <a:ext cx="6627813" cy="3729037"/>
          </a:xfrm>
        </p:spPr>
      </p:sp>
      <p:sp>
        <p:nvSpPr>
          <p:cNvPr id="24580"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7"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8A54C05-12C6-4ED5-8C42-25DA65BDDB23}"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idx="1"/>
          </p:nvPr>
        </p:nvSpPr>
        <p:spPr>
          <a:xfrm>
            <a:off x="293688" y="1452881"/>
            <a:ext cx="11523662" cy="4673286"/>
          </a:xfrm>
          <a:prstGeom prst="rect">
            <a:avLst/>
          </a:prstGeom>
        </p:spPr>
        <p:txBody>
          <a:bodyPr/>
          <a:lstStyle>
            <a:lvl1pPr>
              <a:defRPr>
                <a:latin typeface="+mj-ea"/>
                <a:ea typeface="+mj-ea"/>
              </a:defRPr>
            </a:lvl1pPr>
            <a:lvl2pPr>
              <a:defRPr b="1"/>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7" name="Rectangle 10"/>
          <p:cNvSpPr>
            <a:spLocks noChangeArrowheads="1"/>
          </p:cNvSpPr>
          <p:nvPr/>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8" name="Text Box 11"/>
          <p:cNvSpPr txBox="1">
            <a:spLocks noChangeArrowheads="1"/>
          </p:cNvSpPr>
          <p:nvPr/>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charset="-122"/>
              </a:defRPr>
            </a:lvl1pPr>
            <a:lvl2pPr marL="742950" indent="-285750">
              <a:defRPr sz="2400">
                <a:solidFill>
                  <a:schemeClr val="tx1"/>
                </a:solidFill>
                <a:latin typeface="Arial" panose="020B0604020202020204" pitchFamily="34" charset="0"/>
                <a:ea typeface="微软雅黑" panose="020B0503020204020204" charset="-122"/>
              </a:defRPr>
            </a:lvl2pPr>
            <a:lvl3pPr marL="1143000" indent="-228600">
              <a:defRPr sz="2400">
                <a:solidFill>
                  <a:schemeClr val="tx1"/>
                </a:solidFill>
                <a:latin typeface="Arial" panose="020B0604020202020204" pitchFamily="34" charset="0"/>
                <a:ea typeface="微软雅黑" panose="020B0503020204020204" charset="-122"/>
              </a:defRPr>
            </a:lvl3pPr>
            <a:lvl4pPr marL="1600200" indent="-228600">
              <a:defRPr sz="2400">
                <a:solidFill>
                  <a:schemeClr val="tx1"/>
                </a:solidFill>
                <a:latin typeface="Arial" panose="020B0604020202020204" pitchFamily="34" charset="0"/>
                <a:ea typeface="微软雅黑" panose="020B0503020204020204" charset="-122"/>
              </a:defRPr>
            </a:lvl4pPr>
            <a:lvl5pPr marL="2057400" indent="-22860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10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440.png"/><Relationship Id="rId4" Type="http://schemas.openxmlformats.org/officeDocument/2006/relationships/image" Target="../media/image430.png"/></Relationships>
</file>

<file path=ppt/slides/_rels/slide111.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470.png"/><Relationship Id="rId7" Type="http://schemas.openxmlformats.org/officeDocument/2006/relationships/image" Target="../media/image51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hyperlink" Target="https://www.icourse163.org/course/WZU-1464096179" TargetMode="Externa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32.wmf"/><Relationship Id="rId7" Type="http://schemas.openxmlformats.org/officeDocument/2006/relationships/image" Target="../media/image34.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5.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49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68.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jpeg"/><Relationship Id="rId3" Type="http://schemas.openxmlformats.org/officeDocument/2006/relationships/diagramLayout" Target="../diagrams/layout5.xml"/><Relationship Id="rId7" Type="http://schemas.openxmlformats.org/officeDocument/2006/relationships/image" Target="../media/image63.jpeg"/><Relationship Id="rId12" Type="http://schemas.openxmlformats.org/officeDocument/2006/relationships/image" Target="../media/image68.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67.jpeg"/><Relationship Id="rId5" Type="http://schemas.openxmlformats.org/officeDocument/2006/relationships/diagramColors" Target="../diagrams/colors5.xml"/><Relationship Id="rId10" Type="http://schemas.openxmlformats.org/officeDocument/2006/relationships/image" Target="../media/image66.jpeg"/><Relationship Id="rId4" Type="http://schemas.openxmlformats.org/officeDocument/2006/relationships/diagramQuickStyle" Target="../diagrams/quickStyle5.xml"/><Relationship Id="rId9" Type="http://schemas.openxmlformats.org/officeDocument/2006/relationships/image" Target="../media/image6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85.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890.png"/></Relationships>
</file>

<file path=ppt/slides/_rels/slide8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0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4" Type="http://schemas.openxmlformats.org/officeDocument/2006/relationships/image" Target="../media/image910.png"/></Relationships>
</file>

<file path=ppt/slides/_rels/slide9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4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940.png"/></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0" name="矩形 13"/>
          <p:cNvSpPr>
            <a:spLocks noChangeArrowheads="1"/>
          </p:cNvSpPr>
          <p:nvPr/>
        </p:nvSpPr>
        <p:spPr bwMode="auto">
          <a:xfrm>
            <a:off x="3568700" y="4962800"/>
            <a:ext cx="5079999" cy="954107"/>
          </a:xfrm>
          <a:prstGeom prst="rect">
            <a:avLst/>
          </a:prstGeom>
          <a:noFill/>
          <a:ln w="9525">
            <a:noFill/>
            <a:miter lim="800000"/>
          </a:ln>
        </p:spPr>
        <p:txBody>
          <a:bodyPr wrap="square">
            <a:spAutoFit/>
          </a:bodyPr>
          <a:lstStyle/>
          <a:p>
            <a:pPr algn="ctr" eaLnBrk="1" hangingPunct="1"/>
            <a:r>
              <a:rPr lang="zh-CN" altLang="en-US" sz="2800" b="1" dirty="0">
                <a:latin typeface="Times New Roman" panose="02020603050405020304" pitchFamily="18" charset="0"/>
                <a:ea typeface="微软雅黑" panose="020B0503020204020204" charset="-122"/>
              </a:rPr>
              <a:t>陆帅冰</a:t>
            </a:r>
            <a:endParaRPr lang="en-US" altLang="zh-CN" sz="2800" b="1" dirty="0">
              <a:latin typeface="Times New Roman" panose="02020603050405020304" pitchFamily="18" charset="0"/>
              <a:ea typeface="微软雅黑" panose="020B0503020204020204" charset="-122"/>
            </a:endParaRPr>
          </a:p>
          <a:p>
            <a:pPr algn="ctr" eaLnBrk="1" hangingPunct="1"/>
            <a:r>
              <a:rPr lang="en-US" altLang="zh-CN" sz="2800" b="1" dirty="0">
                <a:latin typeface="Times New Roman" panose="02020603050405020304" pitchFamily="18" charset="0"/>
                <a:ea typeface="微软雅黑" panose="020B0503020204020204" charset="-122"/>
              </a:rPr>
              <a:t>lushuaibing@bjut.edu.cn</a:t>
            </a:r>
            <a:endParaRPr lang="zh-CN" altLang="en-US" sz="2800" b="1" dirty="0">
              <a:latin typeface="Times New Roman" panose="02020603050405020304" pitchFamily="18" charset="0"/>
              <a:ea typeface="微软雅黑" panose="020B0503020204020204" charset="-122"/>
            </a:endParaRPr>
          </a:p>
        </p:txBody>
      </p:sp>
      <p:sp>
        <p:nvSpPr>
          <p:cNvPr id="3074" name="Rectangle 2"/>
          <p:cNvSpPr>
            <a:spLocks noGrp="1" noChangeArrowheads="1"/>
          </p:cNvSpPr>
          <p:nvPr>
            <p:ph type="ctrTitle"/>
          </p:nvPr>
        </p:nvSpPr>
        <p:spPr>
          <a:xfrm>
            <a:off x="-7426" y="2953385"/>
            <a:ext cx="12199426" cy="1263015"/>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charset="-122"/>
                <a:ea typeface="微软雅黑" panose="020B0503020204020204" charset="-122"/>
                <a:sym typeface="+mn-ea"/>
              </a:rPr>
              <a:t>绪论</a:t>
            </a:r>
            <a:br>
              <a:rPr lang="en-US" altLang="zh-CN" sz="4800" dirty="0">
                <a:solidFill>
                  <a:schemeClr val="bg1"/>
                </a:solidFill>
                <a:latin typeface="微软雅黑" panose="020B0503020204020204" charset="-122"/>
                <a:ea typeface="微软雅黑" panose="020B0503020204020204" charset="-122"/>
                <a:sym typeface="+mn-ea"/>
              </a:rPr>
            </a:br>
            <a:endParaRPr lang="zh-CN" altLang="en-US" sz="2400" dirty="0">
              <a:solidFill>
                <a:schemeClr val="bg1"/>
              </a:solidFill>
              <a:latin typeface="+mj-ea"/>
            </a:endParaRPr>
          </a:p>
        </p:txBody>
      </p:sp>
      <p:sp>
        <p:nvSpPr>
          <p:cNvPr id="8" name="文本框 7"/>
          <p:cNvSpPr txBox="1"/>
          <p:nvPr/>
        </p:nvSpPr>
        <p:spPr>
          <a:xfrm>
            <a:off x="3013710" y="1647648"/>
            <a:ext cx="6156960" cy="923330"/>
          </a:xfrm>
          <a:prstGeom prst="rect">
            <a:avLst/>
          </a:prstGeom>
          <a:noFill/>
        </p:spPr>
        <p:txBody>
          <a:bodyPr wrap="square">
            <a:spAutoFit/>
          </a:bodyPr>
          <a:lstStyle/>
          <a:p>
            <a:pPr algn="ctr"/>
            <a:r>
              <a:rPr lang="zh-CN" altLang="en-US" sz="5400" b="1" dirty="0">
                <a:solidFill>
                  <a:srgbClr val="0070C0"/>
                </a:solidFill>
                <a:latin typeface="微软雅黑" panose="020B0503020204020204" charset="-122"/>
                <a:ea typeface="微软雅黑" panose="020B0503020204020204" charset="-122"/>
                <a:sym typeface="+mn-ea"/>
              </a:rPr>
              <a:t>机器学习</a:t>
            </a:r>
            <a:endParaRPr lang="zh-CN" altLang="en-US" sz="5400" b="1"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2">
            <a:extLst>
              <a:ext uri="{FF2B5EF4-FFF2-40B4-BE49-F238E27FC236}">
                <a16:creationId xmlns:a16="http://schemas.microsoft.com/office/drawing/2014/main" id="{D85EB241-DDC5-1CFC-1494-AD0439A40FF9}"/>
              </a:ext>
            </a:extLst>
          </p:cNvPr>
          <p:cNvSpPr/>
          <p:nvPr/>
        </p:nvSpPr>
        <p:spPr>
          <a:xfrm>
            <a:off x="2588260" y="1801892"/>
            <a:ext cx="627888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400">
              <a:solidFill>
                <a:schemeClr val="bg1"/>
              </a:solidFill>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3002280" y="1779905"/>
            <a:ext cx="6324600" cy="3528695"/>
            <a:chOff x="4728" y="2803"/>
            <a:chExt cx="9960" cy="5557"/>
          </a:xfrm>
        </p:grpSpPr>
        <p:sp>
          <p:nvSpPr>
            <p:cNvPr id="3"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b="1" dirty="0">
                  <a:solidFill>
                    <a:schemeClr val="bg1"/>
                  </a:solidFill>
                  <a:latin typeface="Impact" panose="020B0806030902050204" pitchFamily="34" charset="0"/>
                  <a:ea typeface="微软雅黑" panose="020B0503020204020204" charset="-122"/>
                </a:rPr>
                <a:t>01 </a:t>
              </a:r>
              <a:r>
                <a:rPr lang="en-US" altLang="zh-CN" sz="4000" b="1" dirty="0">
                  <a:solidFill>
                    <a:schemeClr val="bg1"/>
                  </a:solidFill>
                  <a:latin typeface="Impact" panose="020B0806030902050204" pitchFamily="34" charset="0"/>
                  <a:ea typeface="微软雅黑" panose="020B0503020204020204" charset="-122"/>
                </a:rPr>
                <a:t> </a:t>
              </a:r>
              <a:r>
                <a:rPr lang="en-US" altLang="zh-CN" sz="3600" b="1" dirty="0">
                  <a:solidFill>
                    <a:schemeClr val="bg1"/>
                  </a:solidFill>
                  <a:latin typeface="Impact" panose="020B0806030902050204" pitchFamily="34" charset="0"/>
                  <a:ea typeface="微软雅黑" panose="020B0503020204020204" charset="-122"/>
                </a:rPr>
                <a:t>  </a:t>
              </a:r>
              <a:r>
                <a:rPr lang="zh-CN" altLang="en-US" sz="3600" b="1" dirty="0">
                  <a:solidFill>
                    <a:schemeClr val="bg1"/>
                  </a:solidFill>
                  <a:latin typeface="Impact" panose="020B0806030902050204" pitchFamily="34" charset="0"/>
                  <a:ea typeface="微软雅黑" panose="020B0503020204020204" charset="-122"/>
                </a:rPr>
                <a:t>机器学习概述</a:t>
              </a:r>
              <a:endParaRPr lang="en-US" altLang="zh-CN" sz="3600" b="1" dirty="0">
                <a:solidFill>
                  <a:schemeClr val="bg1"/>
                </a:solidFill>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b="1" dirty="0">
                  <a:latin typeface="Impact" panose="020B0806030902050204" pitchFamily="34" charset="0"/>
                  <a:ea typeface="微软雅黑" panose="020B0503020204020204" charset="-122"/>
                </a:rPr>
                <a:t>02    </a:t>
              </a:r>
              <a:r>
                <a:rPr lang="zh-CN" altLang="en-US" sz="3600" b="1" dirty="0">
                  <a:latin typeface="Impact" panose="020B0806030902050204" pitchFamily="34" charset="0"/>
                  <a:ea typeface="微软雅黑" panose="020B0503020204020204" charset="-122"/>
                </a:rPr>
                <a:t>机器学习的类型</a:t>
              </a:r>
            </a:p>
          </p:txBody>
        </p:sp>
        <p:sp>
          <p:nvSpPr>
            <p:cNvPr id="6" name="TextBox 11"/>
            <p:cNvSpPr txBox="1">
              <a:spLocks noChangeArrowheads="1"/>
            </p:cNvSpPr>
            <p:nvPr/>
          </p:nvSpPr>
          <p:spPr bwMode="auto">
            <a:xfrm>
              <a:off x="4728" y="5136"/>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b="1" dirty="0">
                  <a:solidFill>
                    <a:schemeClr val="tx1"/>
                  </a:solidFill>
                  <a:latin typeface="Impact" panose="020B0806030902050204" pitchFamily="34" charset="0"/>
                  <a:ea typeface="微软雅黑" panose="020B0503020204020204" charset="-122"/>
                </a:rPr>
                <a:t>03    </a:t>
              </a:r>
              <a:r>
                <a:rPr lang="zh-CN" altLang="en-US" sz="3600" b="1" dirty="0">
                  <a:solidFill>
                    <a:schemeClr val="tx1"/>
                  </a:solidFill>
                  <a:latin typeface="Impact" panose="020B0806030902050204" pitchFamily="34" charset="0"/>
                  <a:ea typeface="微软雅黑" panose="020B0503020204020204" charset="-122"/>
                </a:rPr>
                <a:t>机器学习的基本术语</a:t>
              </a:r>
            </a:p>
          </p:txBody>
        </p:sp>
        <p:sp>
          <p:nvSpPr>
            <p:cNvPr id="8" name="TextBox 11"/>
            <p:cNvSpPr txBox="1">
              <a:spLocks noChangeArrowheads="1"/>
            </p:cNvSpPr>
            <p:nvPr/>
          </p:nvSpPr>
          <p:spPr bwMode="auto">
            <a:xfrm>
              <a:off x="4728" y="6312"/>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b="1" dirty="0">
                  <a:latin typeface="Impact" panose="020B0806030902050204" pitchFamily="34" charset="0"/>
                  <a:ea typeface="微软雅黑" panose="020B0503020204020204" charset="-122"/>
                </a:rPr>
                <a:t>04    </a:t>
              </a:r>
              <a:r>
                <a:rPr lang="zh-CN" altLang="en-US" sz="3600" b="1" dirty="0">
                  <a:latin typeface="Impact" panose="020B0806030902050204" pitchFamily="34" charset="0"/>
                  <a:ea typeface="微软雅黑" panose="020B0503020204020204" charset="-122"/>
                </a:rPr>
                <a:t>机器学习的开发流程</a:t>
              </a:r>
            </a:p>
          </p:txBody>
        </p:sp>
        <p:sp>
          <p:nvSpPr>
            <p:cNvPr id="9" name="TextBox 11"/>
            <p:cNvSpPr txBox="1">
              <a:spLocks noChangeArrowheads="1"/>
            </p:cNvSpPr>
            <p:nvPr/>
          </p:nvSpPr>
          <p:spPr bwMode="auto">
            <a:xfrm>
              <a:off x="4771" y="7488"/>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b="1" dirty="0">
                  <a:latin typeface="Impact" panose="020B0806030902050204" pitchFamily="34" charset="0"/>
                  <a:ea typeface="微软雅黑" panose="020B0503020204020204" charset="-122"/>
                </a:rPr>
                <a:t>05    </a:t>
              </a:r>
              <a:r>
                <a:rPr lang="zh-CN" altLang="en-US" sz="3600" b="1" dirty="0">
                  <a:latin typeface="Impact" panose="020B0806030902050204" pitchFamily="34" charset="0"/>
                  <a:ea typeface="微软雅黑" panose="020B0503020204020204" charset="-122"/>
                </a:rPr>
                <a:t>模型的评估与选择</a:t>
              </a:r>
            </a:p>
          </p:txBody>
        </p:sp>
      </p:grpSp>
    </p:spTree>
  </p:cSld>
  <p:clrMapOvr>
    <a:masterClrMapping/>
  </p:clrMapOvr>
  <p:transition advTm="8005"/>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机器学习的背景知识</a:t>
            </a:r>
            <a:r>
              <a:rPr lang="en-US" altLang="zh-CN" dirty="0">
                <a:solidFill>
                  <a:schemeClr val="tx1"/>
                </a:solidFill>
              </a:rPr>
              <a:t>-</a:t>
            </a:r>
            <a:r>
              <a:rPr lang="zh-CN" altLang="en-US" dirty="0">
                <a:solidFill>
                  <a:schemeClr val="tx1"/>
                </a:solidFill>
              </a:rPr>
              <a:t>数学基础</a:t>
            </a:r>
          </a:p>
        </p:txBody>
      </p:sp>
      <p:sp>
        <p:nvSpPr>
          <p:cNvPr id="9" name="文本框 8"/>
          <p:cNvSpPr txBox="1"/>
          <p:nvPr/>
        </p:nvSpPr>
        <p:spPr>
          <a:xfrm>
            <a:off x="668338" y="1066006"/>
            <a:ext cx="10884011" cy="5447645"/>
          </a:xfrm>
          <a:prstGeom prst="rect">
            <a:avLst/>
          </a:prstGeom>
          <a:noFill/>
        </p:spPr>
        <p:txBody>
          <a:bodyPr wrap="square" rtlCol="0">
            <a:spAutoFit/>
          </a:bodyPr>
          <a:lstStyle/>
          <a:p>
            <a:endParaRPr lang="en-US" altLang="zh-CN" sz="2400" b="1" dirty="0">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高等数学</a:t>
            </a:r>
            <a:endParaRPr lang="en-US" altLang="zh-CN" sz="2800" b="1" dirty="0">
              <a:solidFill>
                <a:srgbClr val="FF0000"/>
              </a:solidFill>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导数、微分、</a:t>
            </a:r>
            <a:r>
              <a:rPr lang="zh-CN" altLang="zh-CN" sz="2800" dirty="0">
                <a:latin typeface="微软雅黑" panose="020B0503020204020204" pitchFamily="34" charset="-122"/>
                <a:ea typeface="微软雅黑" panose="020B0503020204020204" pitchFamily="34" charset="-122"/>
              </a:rPr>
              <a:t>泰勒公式</a:t>
            </a:r>
            <a:r>
              <a:rPr lang="en-US" altLang="zh-CN" sz="2800" dirty="0">
                <a:latin typeface="微软雅黑" panose="020B0503020204020204" pitchFamily="34" charset="-122"/>
                <a:ea typeface="微软雅黑" panose="020B0503020204020204" pitchFamily="34" charset="-122"/>
              </a:rPr>
              <a:t>……</a:t>
            </a:r>
          </a:p>
          <a:p>
            <a:endParaRPr lang="en-US" altLang="zh-CN" sz="2800" b="1" dirty="0">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线性代数</a:t>
            </a:r>
            <a:endParaRPr lang="en-US" altLang="zh-CN" sz="2800" b="1" dirty="0">
              <a:solidFill>
                <a:srgbClr val="FF0000"/>
              </a:solidFill>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向量、矩阵、行列式、秩、线性方程组、特征值和特征向量</a:t>
            </a:r>
            <a:r>
              <a:rPr lang="en-US" altLang="zh-CN" sz="2800" dirty="0">
                <a:latin typeface="微软雅黑" panose="020B0503020204020204" pitchFamily="34" charset="-122"/>
                <a:ea typeface="微软雅黑" panose="020B0503020204020204" pitchFamily="34" charset="-122"/>
              </a:rPr>
              <a:t>……</a:t>
            </a:r>
          </a:p>
          <a:p>
            <a:endParaRPr lang="en-US" altLang="zh-CN" sz="2800" b="1" dirty="0">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概率论与数理统计</a:t>
            </a:r>
            <a:endParaRPr lang="en-US" altLang="zh-CN" sz="2800" b="1" dirty="0">
              <a:solidFill>
                <a:srgbClr val="FF0000"/>
              </a:solidFill>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随机事件和概率、概率的基本性质和公式、常见分布、期望、协方差</a:t>
            </a:r>
            <a:r>
              <a:rPr lang="en-US" altLang="zh-CN" sz="2800" dirty="0">
                <a:latin typeface="微软雅黑" panose="020B0503020204020204" pitchFamily="34" charset="-122"/>
                <a:ea typeface="微软雅黑" panose="020B0503020204020204" pitchFamily="34" charset="-122"/>
              </a:rPr>
              <a:t>……</a:t>
            </a:r>
          </a:p>
          <a:p>
            <a:endParaRPr lang="zh-CN" altLang="en-US" sz="2400" dirty="0">
              <a:latin typeface="微软雅黑" panose="020B0503020204020204" pitchFamily="34" charset="-122"/>
              <a:ea typeface="微软雅黑" panose="020B0503020204020204" pitchFamily="34" charset="-122"/>
            </a:endParaRPr>
          </a:p>
          <a:p>
            <a:br>
              <a:rPr lang="en-US" altLang="zh-CN" sz="2400" dirty="0">
                <a:latin typeface="微软雅黑" panose="020B0503020204020204" pitchFamily="34" charset="-122"/>
                <a:ea typeface="微软雅黑" panose="020B0503020204020204" pitchFamily="34" charset="-122"/>
              </a:rPr>
            </a:b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79546"/>
      </p:ext>
    </p:extLst>
  </p:cSld>
  <p:clrMapOvr>
    <a:masterClrMapping/>
  </p:clrMapOvr>
  <p:transition advTm="8005"/>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869034" y="209914"/>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导数</a:t>
            </a:r>
            <a:br>
              <a:rPr lang="zh-CN" altLang="en-US" dirty="0"/>
            </a:br>
            <a:endParaRPr lang="zh-CN" altLang="en-US" dirty="0"/>
          </a:p>
        </p:txBody>
      </p:sp>
      <mc:AlternateContent xmlns:mc="http://schemas.openxmlformats.org/markup-compatibility/2006" xmlns:a14="http://schemas.microsoft.com/office/drawing/2010/main">
        <mc:Choice Requires="a14">
          <p:sp>
            <p:nvSpPr>
              <p:cNvPr id="11" name="文本框 10"/>
              <p:cNvSpPr txBox="1"/>
              <p:nvPr/>
            </p:nvSpPr>
            <p:spPr>
              <a:xfrm>
                <a:off x="464456" y="1701453"/>
                <a:ext cx="5383857" cy="3898568"/>
              </a:xfrm>
              <a:prstGeom prst="rect">
                <a:avLst/>
              </a:prstGeom>
              <a:noFill/>
            </p:spPr>
            <p:txBody>
              <a:bodyPr wrap="square">
                <a:spAutoFit/>
              </a:bodyPr>
              <a:lstStyle/>
              <a:p>
                <a:pPr>
                  <a:lnSpc>
                    <a:spcPct val="150000"/>
                  </a:lnSpc>
                </a:pPr>
                <a:r>
                  <a:rPr lang="zh-CN" altLang="zh-CN" sz="2400" dirty="0">
                    <a:latin typeface="微软雅黑" panose="020B0503020204020204" pitchFamily="34" charset="-122"/>
                    <a:ea typeface="微软雅黑" panose="020B0503020204020204" pitchFamily="34" charset="-122"/>
                  </a:rPr>
                  <a:t>导数</a:t>
                </a:r>
                <a:r>
                  <a:rPr lang="en-US" altLang="zh-CN" sz="2400" dirty="0">
                    <a:latin typeface="微软雅黑" panose="020B0503020204020204" pitchFamily="34" charset="-122"/>
                    <a:ea typeface="微软雅黑" panose="020B0503020204020204" pitchFamily="34" charset="-122"/>
                  </a:rPr>
                  <a:t>(Derivative)</a:t>
                </a:r>
                <a:r>
                  <a:rPr lang="zh-CN" altLang="zh-CN" sz="2400" dirty="0">
                    <a:latin typeface="微软雅黑" panose="020B0503020204020204" pitchFamily="34" charset="-122"/>
                    <a:ea typeface="微软雅黑" panose="020B0503020204020204" pitchFamily="34" charset="-122"/>
                  </a:rPr>
                  <a:t>，也叫导函数值。又名微商，是微积分中的重要基础概念。当函数</a:t>
                </a:r>
                <a14:m>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zh-CN" sz="2400" dirty="0">
                    <a:latin typeface="微软雅黑" panose="020B0503020204020204" pitchFamily="34" charset="-122"/>
                    <a:ea typeface="微软雅黑" panose="020B0503020204020204" pitchFamily="34" charset="-122"/>
                  </a:rPr>
                  <a:t>的自变量</a:t>
                </a:r>
                <a14:m>
                  <m:oMath xmlns:m="http://schemas.openxmlformats.org/officeDocument/2006/math">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在一点</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上产生一个增量</a:t>
                </a:r>
                <a14:m>
                  <m:oMath xmlns:m="http://schemas.openxmlformats.org/officeDocument/2006/math">
                    <m:r>
                      <a:rPr lang="en-US" altLang="zh-CN" sz="2400" i="1">
                        <a:latin typeface="Cambria Math" panose="02040503050406030204" pitchFamily="18" charset="0"/>
                      </a:rPr>
                      <m:t>𝛥</m:t>
                    </m:r>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时，函数输出值的增量</a:t>
                </a:r>
                <a14:m>
                  <m:oMath xmlns:m="http://schemas.openxmlformats.org/officeDocument/2006/math">
                    <m:r>
                      <a:rPr lang="en-US" altLang="zh-CN" sz="2400" i="1">
                        <a:latin typeface="Cambria Math" panose="02040503050406030204" pitchFamily="18" charset="0"/>
                      </a:rPr>
                      <m:t>𝛥</m:t>
                    </m:r>
                    <m:r>
                      <a:rPr lang="en-US" altLang="zh-CN" sz="2400" i="1">
                        <a:latin typeface="Cambria Math" panose="02040503050406030204" pitchFamily="18" charset="0"/>
                      </a:rPr>
                      <m:t>𝑦</m:t>
                    </m:r>
                  </m:oMath>
                </a14:m>
                <a:r>
                  <a:rPr lang="zh-CN" altLang="zh-CN" sz="2400" dirty="0">
                    <a:latin typeface="微软雅黑" panose="020B0503020204020204" pitchFamily="34" charset="-122"/>
                    <a:ea typeface="微软雅黑" panose="020B0503020204020204" pitchFamily="34" charset="-122"/>
                  </a:rPr>
                  <a:t>与自变量增量</a:t>
                </a:r>
                <a14:m>
                  <m:oMath xmlns:m="http://schemas.openxmlformats.org/officeDocument/2006/math">
                    <m:r>
                      <a:rPr lang="en-US" altLang="zh-CN" sz="2400" i="1">
                        <a:latin typeface="Cambria Math" panose="02040503050406030204" pitchFamily="18" charset="0"/>
                      </a:rPr>
                      <m:t>𝛥</m:t>
                    </m:r>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的比值在</a:t>
                </a:r>
                <a14:m>
                  <m:oMath xmlns:m="http://schemas.openxmlformats.org/officeDocument/2006/math">
                    <m:r>
                      <a:rPr lang="en-US" altLang="zh-CN" sz="2400" i="1">
                        <a:latin typeface="Cambria Math" panose="02040503050406030204" pitchFamily="18" charset="0"/>
                      </a:rPr>
                      <m:t>𝛥</m:t>
                    </m:r>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趋于</a:t>
                </a:r>
                <a:r>
                  <a:rPr lang="en-US" altLang="zh-CN" sz="2400" dirty="0">
                    <a:latin typeface="微软雅黑" panose="020B0503020204020204" pitchFamily="34" charset="-122"/>
                    <a:ea typeface="微软雅黑" panose="020B0503020204020204" pitchFamily="34" charset="-122"/>
                  </a:rPr>
                  <a:t>0</a:t>
                </a:r>
                <a:r>
                  <a:rPr lang="zh-CN" altLang="zh-CN" sz="2400" dirty="0">
                    <a:latin typeface="微软雅黑" panose="020B0503020204020204" pitchFamily="34" charset="-122"/>
                    <a:ea typeface="微软雅黑" panose="020B0503020204020204" pitchFamily="34" charset="-122"/>
                  </a:rPr>
                  <a:t>时的极限</a:t>
                </a:r>
                <a14:m>
                  <m:oMath xmlns:m="http://schemas.openxmlformats.org/officeDocument/2006/math">
                    <m:r>
                      <a:rPr lang="en-US" altLang="zh-CN" sz="2400" i="1">
                        <a:latin typeface="Cambria Math" panose="02040503050406030204" pitchFamily="18" charset="0"/>
                      </a:rPr>
                      <m:t>𝑎</m:t>
                    </m:r>
                  </m:oMath>
                </a14:m>
                <a:r>
                  <a:rPr lang="zh-CN" altLang="zh-CN" sz="2400" dirty="0">
                    <a:latin typeface="微软雅黑" panose="020B0503020204020204" pitchFamily="34" charset="-122"/>
                    <a:ea typeface="微软雅黑" panose="020B0503020204020204" pitchFamily="34" charset="-122"/>
                  </a:rPr>
                  <a:t>如果存在，</a:t>
                </a:r>
                <a14:m>
                  <m:oMath xmlns:m="http://schemas.openxmlformats.org/officeDocument/2006/math">
                    <m:r>
                      <a:rPr lang="en-US" altLang="zh-CN" sz="2400" i="1">
                        <a:latin typeface="Cambria Math" panose="02040503050406030204" pitchFamily="18" charset="0"/>
                      </a:rPr>
                      <m:t>𝑎</m:t>
                    </m:r>
                  </m:oMath>
                </a14:m>
                <a:r>
                  <a:rPr lang="zh-CN" altLang="zh-CN" sz="2400" dirty="0">
                    <a:latin typeface="微软雅黑" panose="020B0503020204020204" pitchFamily="34" charset="-122"/>
                    <a:ea typeface="微软雅黑" panose="020B0503020204020204" pitchFamily="34" charset="-122"/>
                  </a:rPr>
                  <a:t>即为在</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处的导数，记作</a:t>
                </a:r>
                <a14:m>
                  <m:oMath xmlns:m="http://schemas.openxmlformats.org/officeDocument/2006/math">
                    <m:r>
                      <a:rPr lang="en-US" altLang="zh-CN" sz="2400" i="1">
                        <a:latin typeface="Cambria Math" panose="02040503050406030204" pitchFamily="18" charset="0"/>
                      </a:rPr>
                      <m:t>𝑓</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oMath>
                </a14:m>
                <a:r>
                  <a:rPr lang="zh-CN" altLang="zh-CN" sz="2400" dirty="0">
                    <a:latin typeface="微软雅黑" panose="020B0503020204020204" pitchFamily="34" charset="-122"/>
                    <a:ea typeface="微软雅黑" panose="020B0503020204020204" pitchFamily="34" charset="-122"/>
                  </a:rPr>
                  <a:t>。</a:t>
                </a:r>
              </a:p>
            </p:txBody>
          </p:sp>
        </mc:Choice>
        <mc:Fallback xmlns="">
          <p:sp>
            <p:nvSpPr>
              <p:cNvPr id="11" name="文本框 10"/>
              <p:cNvSpPr txBox="1">
                <a:spLocks noRot="1" noChangeAspect="1" noMove="1" noResize="1" noEditPoints="1" noAdjustHandles="1" noChangeArrowheads="1" noChangeShapeType="1" noTextEdit="1"/>
              </p:cNvSpPr>
              <p:nvPr/>
            </p:nvSpPr>
            <p:spPr>
              <a:xfrm>
                <a:off x="464456" y="1701453"/>
                <a:ext cx="5383857" cy="3898568"/>
              </a:xfrm>
              <a:prstGeom prst="rect">
                <a:avLst/>
              </a:prstGeom>
              <a:blipFill>
                <a:blip r:embed="rId2"/>
                <a:stretch>
                  <a:fillRect l="-1699" r="-1472" b="-2813"/>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5848313" y="1826575"/>
            <a:ext cx="6223646" cy="4070490"/>
          </a:xfrm>
          <a:prstGeom prst="rect">
            <a:avLst/>
          </a:prstGeom>
        </p:spPr>
      </p:pic>
    </p:spTree>
    <p:extLst>
      <p:ext uri="{BB962C8B-B14F-4D97-AF65-F5344CB8AC3E}">
        <p14:creationId xmlns:p14="http://schemas.microsoft.com/office/powerpoint/2010/main" val="737128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869034" y="209914"/>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函数的连续性</a:t>
            </a:r>
            <a:br>
              <a:rPr lang="zh-CN" altLang="en-US" dirty="0"/>
            </a:br>
            <a:endParaRPr lang="zh-CN" altLang="en-US" dirty="0"/>
          </a:p>
        </p:txBody>
      </p:sp>
      <p:sp>
        <p:nvSpPr>
          <p:cNvPr id="2" name="文本框 1"/>
          <p:cNvSpPr txBox="1"/>
          <p:nvPr/>
        </p:nvSpPr>
        <p:spPr>
          <a:xfrm>
            <a:off x="5587284" y="2495166"/>
            <a:ext cx="65" cy="276999"/>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14" name="object 4"/>
              <p:cNvSpPr txBox="1"/>
              <p:nvPr/>
            </p:nvSpPr>
            <p:spPr>
              <a:xfrm>
                <a:off x="432056" y="1465199"/>
                <a:ext cx="10554970" cy="975011"/>
              </a:xfrm>
              <a:prstGeom prst="rect">
                <a:avLst/>
              </a:prstGeom>
            </p:spPr>
            <p:txBody>
              <a:bodyPr vert="horz" wrap="square" lIns="0" tIns="12700" rIns="0" bIns="0" rtlCol="0">
                <a:spAutoFit/>
              </a:bodyPr>
              <a:lstStyle/>
              <a:p>
                <a:pPr marL="304800" marR="5080">
                  <a:lnSpc>
                    <a:spcPct val="100000"/>
                  </a:lnSpc>
                </a:pPr>
                <a:r>
                  <a:rPr sz="2400" dirty="0" err="1">
                    <a:latin typeface="微软雅黑" panose="020B0503020204020204" pitchFamily="34" charset="-122"/>
                    <a:ea typeface="微软雅黑" panose="020B0503020204020204" pitchFamily="34" charset="-122"/>
                    <a:cs typeface="微软雅黑" panose="020B0503020204020204" charset="-122"/>
                  </a:rPr>
                  <a:t>设函数</a:t>
                </a:r>
                <a:r>
                  <a:rPr sz="2400" spc="-30" dirty="0">
                    <a:latin typeface="微软雅黑" panose="020B0503020204020204" pitchFamily="34" charset="-122"/>
                    <a:ea typeface="微软雅黑" panose="020B0503020204020204" pitchFamily="34" charset="-122"/>
                    <a:cs typeface="微软雅黑" panose="020B0503020204020204" charset="-122"/>
                  </a:rPr>
                  <a:t> </a:t>
                </a:r>
                <a14:m>
                  <m:oMath xmlns:m="http://schemas.openxmlformats.org/officeDocument/2006/math">
                    <m:r>
                      <m:rPr>
                        <m:sty m:val="p"/>
                      </m:rPr>
                      <a:rPr lang="en-US" altLang="zh-CN" sz="2400" i="1" spc="-30" dirty="0">
                        <a:latin typeface="Cambria Math" panose="02040503050406030204" pitchFamily="18" charset="0"/>
                        <a:cs typeface="微软雅黑" panose="020B0503020204020204" charset="-122"/>
                      </a:rPr>
                      <m:t>y</m:t>
                    </m:r>
                    <m:r>
                      <a:rPr lang="en-US" altLang="zh-CN" sz="2400" i="1" spc="-30" dirty="0" smtClean="0">
                        <a:latin typeface="Cambria Math" panose="02040503050406030204" pitchFamily="18" charset="0"/>
                        <a:cs typeface="微软雅黑" panose="020B0503020204020204" charset="-122"/>
                      </a:rPr>
                      <m:t>=</m:t>
                    </m:r>
                    <m:r>
                      <a:rPr lang="pt-BR" altLang="zh-CN" sz="2400" i="1" spc="-30" smtClean="0">
                        <a:latin typeface="Cambria Math" panose="02040503050406030204" pitchFamily="18" charset="0"/>
                        <a:cs typeface="微软雅黑" panose="020B0503020204020204" charset="-122"/>
                      </a:rPr>
                      <m:t>𝑓</m:t>
                    </m:r>
                    <m:d>
                      <m:dPr>
                        <m:ctrlPr>
                          <a:rPr lang="pt-BR" altLang="zh-CN" sz="2400" i="1" spc="-30" smtClean="0">
                            <a:latin typeface="Cambria Math" panose="02040503050406030204" pitchFamily="18" charset="0"/>
                            <a:cs typeface="微软雅黑" panose="020B0503020204020204" charset="-122"/>
                          </a:rPr>
                        </m:ctrlPr>
                      </m:dPr>
                      <m:e>
                        <m:r>
                          <a:rPr lang="pt-BR" altLang="zh-CN" sz="2400" i="1" spc="-30" smtClean="0">
                            <a:latin typeface="Cambria Math" panose="02040503050406030204" pitchFamily="18" charset="0"/>
                            <a:cs typeface="微软雅黑" panose="020B0503020204020204" charset="-122"/>
                          </a:rPr>
                          <m:t>𝑥</m:t>
                        </m:r>
                      </m:e>
                    </m:d>
                  </m:oMath>
                </a14:m>
                <a:r>
                  <a:rPr sz="2400" dirty="0">
                    <a:latin typeface="微软雅黑" panose="020B0503020204020204" pitchFamily="34" charset="-122"/>
                    <a:ea typeface="微软雅黑" panose="020B0503020204020204" pitchFamily="34" charset="-122"/>
                    <a:cs typeface="微软雅黑" panose="020B0503020204020204" charset="-122"/>
                  </a:rPr>
                  <a:t>在点</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0</m:t>
                        </m:r>
                      </m:sub>
                    </m:sSub>
                  </m:oMath>
                </a14:m>
                <a:r>
                  <a:rPr sz="2400" dirty="0" err="1">
                    <a:latin typeface="微软雅黑" panose="020B0503020204020204" pitchFamily="34" charset="-122"/>
                    <a:ea typeface="微软雅黑" panose="020B0503020204020204" pitchFamily="34" charset="-122"/>
                    <a:cs typeface="微软雅黑" panose="020B0503020204020204" charset="-122"/>
                  </a:rPr>
                  <a:t>的某邻域内有定义，如果当自变量的改变量</a:t>
                </a:r>
                <a14:m>
                  <m:oMath xmlns:m="http://schemas.openxmlformats.org/officeDocument/2006/math">
                    <m:r>
                      <a:rPr lang="en-US" altLang="zh-CN" sz="3200" i="1">
                        <a:latin typeface="Cambria Math" panose="02040503050406030204" pitchFamily="18" charset="0"/>
                      </a:rPr>
                      <m:t>𝛥</m:t>
                    </m:r>
                    <m:r>
                      <a:rPr lang="en-US" altLang="zh-CN" sz="3200" i="1">
                        <a:latin typeface="Cambria Math" panose="02040503050406030204" pitchFamily="18" charset="0"/>
                      </a:rPr>
                      <m:t>𝑥</m:t>
                    </m:r>
                  </m:oMath>
                </a14:m>
                <a:r>
                  <a:rPr sz="2400" dirty="0">
                    <a:latin typeface="微软雅黑" panose="020B0503020204020204" pitchFamily="34" charset="-122"/>
                    <a:ea typeface="微软雅黑" panose="020B0503020204020204" pitchFamily="34" charset="-122"/>
                    <a:cs typeface="微软雅黑" panose="020B0503020204020204" charset="-122"/>
                  </a:rPr>
                  <a:t>趋近于零时，相应函数的改变量</a:t>
                </a:r>
                <a14:m>
                  <m:oMath xmlns:m="http://schemas.openxmlformats.org/officeDocument/2006/math">
                    <m:r>
                      <m:rPr>
                        <m:sty m:val="p"/>
                      </m:rPr>
                      <a:rPr lang="zh-CN" altLang="en-US" sz="3200">
                        <a:latin typeface="Cambria Math" panose="02040503050406030204" pitchFamily="18" charset="0"/>
                      </a:rPr>
                      <m:t>Δ</m:t>
                    </m:r>
                    <m:r>
                      <a:rPr lang="zh-CN" altLang="en-US" sz="3200" i="1">
                        <a:latin typeface="Cambria Math" panose="02040503050406030204" pitchFamily="18" charset="0"/>
                      </a:rPr>
                      <m:t>𝑦</m:t>
                    </m:r>
                  </m:oMath>
                </a14:m>
                <a:r>
                  <a:rPr sz="2400" dirty="0" err="1">
                    <a:latin typeface="微软雅黑" panose="020B0503020204020204" pitchFamily="34" charset="-122"/>
                    <a:ea typeface="微软雅黑" panose="020B0503020204020204" pitchFamily="34" charset="-122"/>
                    <a:cs typeface="微软雅黑" panose="020B0503020204020204" charset="-122"/>
                  </a:rPr>
                  <a:t>也趋近于零，则称</a:t>
                </a:r>
                <a14:m>
                  <m:oMath xmlns:m="http://schemas.openxmlformats.org/officeDocument/2006/math">
                    <m:r>
                      <a:rPr lang="en-US" altLang="zh-CN" sz="2400" i="1" spc="-30" dirty="0" smtClean="0">
                        <a:latin typeface="Cambria Math" panose="02040503050406030204" pitchFamily="18" charset="0"/>
                        <a:cs typeface="微软雅黑" panose="020B0503020204020204" charset="-122"/>
                      </a:rPr>
                      <m:t>𝑦</m:t>
                    </m:r>
                    <m:r>
                      <a:rPr lang="en-US" altLang="zh-CN" sz="2400" i="1" spc="-30" dirty="0" smtClean="0">
                        <a:latin typeface="Cambria Math" panose="02040503050406030204" pitchFamily="18" charset="0"/>
                        <a:cs typeface="微软雅黑" panose="020B0503020204020204" charset="-122"/>
                      </a:rPr>
                      <m:t>=</m:t>
                    </m:r>
                    <m:r>
                      <a:rPr lang="pt-BR" altLang="zh-CN" sz="2400" i="1" spc="-30" dirty="0" smtClean="0">
                        <a:latin typeface="Cambria Math" panose="02040503050406030204" pitchFamily="18" charset="0"/>
                        <a:cs typeface="微软雅黑" panose="020B0503020204020204" charset="-122"/>
                      </a:rPr>
                      <m:t>𝑓</m:t>
                    </m:r>
                    <m:r>
                      <a:rPr lang="pt-BR" altLang="zh-CN" sz="2400" i="1" spc="-30" dirty="0" smtClean="0">
                        <a:latin typeface="Cambria Math" panose="02040503050406030204" pitchFamily="18" charset="0"/>
                      </a:rPr>
                      <m:t>(</m:t>
                    </m:r>
                    <m:r>
                      <a:rPr lang="pt-BR" altLang="zh-CN" sz="2400" i="1" spc="-30" dirty="0">
                        <a:latin typeface="Cambria Math" panose="02040503050406030204" pitchFamily="18" charset="0"/>
                        <a:cs typeface="微软雅黑" panose="020B0503020204020204" charset="-122"/>
                      </a:rPr>
                      <m:t>𝑥</m:t>
                    </m:r>
                    <m:r>
                      <a:rPr lang="pt-BR" altLang="zh-CN" sz="2400" i="1" spc="-30" dirty="0">
                        <a:latin typeface="Cambria Math" panose="02040503050406030204" pitchFamily="18" charset="0"/>
                        <a:cs typeface="微软雅黑" panose="020B0503020204020204" charset="-122"/>
                      </a:rPr>
                      <m:t>)</m:t>
                    </m:r>
                  </m:oMath>
                </a14:m>
                <a:r>
                  <a:rPr sz="2400" dirty="0">
                    <a:latin typeface="微软雅黑" panose="020B0503020204020204" pitchFamily="34" charset="-122"/>
                    <a:ea typeface="微软雅黑" panose="020B0503020204020204" pitchFamily="34" charset="-122"/>
                    <a:cs typeface="微软雅黑" panose="020B0503020204020204" charset="-122"/>
                  </a:rPr>
                  <a:t>在点</a:t>
                </a:r>
                <a:r>
                  <a:rPr sz="2400" spc="-30" dirty="0">
                    <a:latin typeface="微软雅黑" panose="020B0503020204020204" pitchFamily="34" charset="-122"/>
                    <a:ea typeface="微软雅黑" panose="020B0503020204020204" pitchFamily="34" charset="-122"/>
                    <a:cs typeface="微软雅黑" panose="020B0503020204020204" charset="-122"/>
                  </a:rPr>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oMath>
                </a14:m>
                <a:r>
                  <a:rPr sz="2400" dirty="0">
                    <a:latin typeface="微软雅黑" panose="020B0503020204020204" pitchFamily="34" charset="-122"/>
                    <a:ea typeface="微软雅黑" panose="020B0503020204020204" pitchFamily="34" charset="-122"/>
                    <a:cs typeface="微软雅黑" panose="020B0503020204020204" charset="-122"/>
                  </a:rPr>
                  <a:t>处连续。</a:t>
                </a:r>
              </a:p>
            </p:txBody>
          </p:sp>
        </mc:Choice>
        <mc:Fallback xmlns="">
          <p:sp>
            <p:nvSpPr>
              <p:cNvPr id="14" name="object 4"/>
              <p:cNvSpPr txBox="1">
                <a:spLocks noRot="1" noChangeAspect="1" noMove="1" noResize="1" noEditPoints="1" noAdjustHandles="1" noChangeArrowheads="1" noChangeShapeType="1" noTextEdit="1"/>
              </p:cNvSpPr>
              <p:nvPr/>
            </p:nvSpPr>
            <p:spPr>
              <a:xfrm>
                <a:off x="432056" y="1465199"/>
                <a:ext cx="10554970" cy="975011"/>
              </a:xfrm>
              <a:prstGeom prst="rect">
                <a:avLst/>
              </a:prstGeom>
              <a:blipFill>
                <a:blip r:embed="rId2"/>
                <a:stretch>
                  <a:fillRect b="-16875"/>
                </a:stretch>
              </a:blipFill>
            </p:spPr>
            <p:txBody>
              <a:bodyPr/>
              <a:lstStyle/>
              <a:p>
                <a:r>
                  <a:rPr lang="zh-CN" altLang="en-US">
                    <a:noFill/>
                  </a:rPr>
                  <a:t> </a:t>
                </a:r>
              </a:p>
            </p:txBody>
          </p:sp>
        </mc:Fallback>
      </mc:AlternateContent>
      <p:sp>
        <p:nvSpPr>
          <p:cNvPr id="16" name="object 7"/>
          <p:cNvSpPr/>
          <p:nvPr/>
        </p:nvSpPr>
        <p:spPr>
          <a:xfrm>
            <a:off x="2402518" y="3248011"/>
            <a:ext cx="6793992" cy="2878836"/>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400"/>
          </a:p>
        </p:txBody>
      </p:sp>
      <mc:AlternateContent xmlns:mc="http://schemas.openxmlformats.org/markup-compatibility/2006" xmlns:a14="http://schemas.microsoft.com/office/drawing/2010/main">
        <mc:Choice Requires="a14">
          <p:sp>
            <p:nvSpPr>
              <p:cNvPr id="11" name="文本框 10"/>
              <p:cNvSpPr txBox="1"/>
              <p:nvPr/>
            </p:nvSpPr>
            <p:spPr>
              <a:xfrm>
                <a:off x="1666915" y="2557397"/>
                <a:ext cx="6096654" cy="5734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en-US" sz="2400" i="1" smtClean="0">
                              <a:solidFill>
                                <a:schemeClr val="tx1"/>
                              </a:solidFill>
                              <a:latin typeface="Cambria Math" panose="02040503050406030204" pitchFamily="18" charset="0"/>
                            </a:rPr>
                          </m:ctrlPr>
                        </m:limLowPr>
                        <m:e>
                          <m:r>
                            <m:rPr>
                              <m:sty m:val="p"/>
                            </m:rPr>
                            <a:rPr lang="zh-CN" altLang="en-US" sz="2400">
                              <a:solidFill>
                                <a:schemeClr val="tx1"/>
                              </a:solidFill>
                              <a:latin typeface="Cambria Math" panose="02040503050406030204" pitchFamily="18" charset="0"/>
                            </a:rPr>
                            <m:t>l</m:t>
                          </m:r>
                          <m:r>
                            <m:rPr>
                              <m:sty m:val="p"/>
                            </m:rPr>
                            <a:rPr lang="zh-CN" altLang="en-US" sz="2400" i="0">
                              <a:solidFill>
                                <a:schemeClr val="tx1"/>
                              </a:solidFill>
                              <a:latin typeface="Cambria Math" panose="02040503050406030204" pitchFamily="18" charset="0"/>
                            </a:rPr>
                            <m:t>im</m:t>
                          </m:r>
                        </m:e>
                        <m:lim>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→0</m:t>
                          </m:r>
                        </m:lim>
                      </m:limLow>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𝑦</m:t>
                      </m:r>
                      <m:r>
                        <a:rPr lang="zh-CN" altLang="en-US" sz="2400" i="0">
                          <a:solidFill>
                            <a:schemeClr val="tx1"/>
                          </a:solidFill>
                          <a:latin typeface="Cambria Math" panose="02040503050406030204" pitchFamily="18" charset="0"/>
                        </a:rPr>
                        <m:t>=</m:t>
                      </m:r>
                      <m:limLow>
                        <m:limLowPr>
                          <m:ctrlPr>
                            <a:rPr lang="zh-CN" altLang="en-US" sz="2400" i="1">
                              <a:solidFill>
                                <a:schemeClr val="tx1"/>
                              </a:solidFill>
                              <a:latin typeface="Cambria Math" panose="02040503050406030204" pitchFamily="18" charset="0"/>
                            </a:rPr>
                          </m:ctrlPr>
                        </m:limLowPr>
                        <m:e>
                          <m:r>
                            <m:rPr>
                              <m:sty m:val="p"/>
                            </m:rPr>
                            <a:rPr lang="zh-CN" altLang="en-US" sz="2400" i="0">
                              <a:solidFill>
                                <a:schemeClr val="tx1"/>
                              </a:solidFill>
                              <a:latin typeface="Cambria Math" panose="02040503050406030204" pitchFamily="18" charset="0"/>
                            </a:rPr>
                            <m:t>lim</m:t>
                          </m:r>
                        </m:e>
                        <m:lim>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→0</m:t>
                          </m:r>
                        </m:lim>
                      </m:limLow>
                      <m:d>
                        <m:dPr>
                          <m:begChr m:val="["/>
                          <m:endChr m:val="]"/>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𝑓</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r>
                                <a:rPr lang="zh-CN" altLang="en-US" sz="2400" i="0">
                                  <a:solidFill>
                                    <a:schemeClr val="tx1"/>
                                  </a:solidFill>
                                  <a:latin typeface="Cambria Math" panose="02040503050406030204" pitchFamily="18" charset="0"/>
                                </a:rPr>
                                <m:t>+</m:t>
                              </m:r>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e>
                          </m:d>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𝑓</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e>
                          </m:d>
                        </m:e>
                      </m:d>
                      <m:r>
                        <a:rPr lang="zh-CN" altLang="en-US" sz="2400" i="0">
                          <a:solidFill>
                            <a:schemeClr val="tx1"/>
                          </a:solidFill>
                          <a:latin typeface="Cambria Math" panose="02040503050406030204" pitchFamily="18" charset="0"/>
                        </a:rPr>
                        <m:t>=</m:t>
                      </m:r>
                      <m:r>
                        <a:rPr lang="zh-CN" altLang="en-US" sz="2400" i="0">
                          <a:solidFill>
                            <a:schemeClr val="tx1"/>
                          </a:solidFill>
                          <a:latin typeface="Cambria Math" panose="02040503050406030204" pitchFamily="18" charset="0"/>
                          <a:ea typeface="MS Mincho" panose="02020609040205080304" charset="-128"/>
                          <a:cs typeface="Cambria Math" panose="02040503050406030204" pitchFamily="18" charset="0"/>
                        </a:rPr>
                        <m:t>0</m:t>
                      </m:r>
                    </m:oMath>
                  </m:oMathPara>
                </a14:m>
                <a:endParaRPr lang="zh-CN" altLang="en-US" sz="2400" i="0" dirty="0">
                  <a:solidFill>
                    <a:schemeClr val="tx1"/>
                  </a:solidFill>
                  <a:latin typeface="Cambria Math" panose="020405030504060302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666915" y="2557397"/>
                <a:ext cx="6096654" cy="573427"/>
              </a:xfrm>
              <a:prstGeom prst="rect">
                <a:avLst/>
              </a:prstGeom>
              <a:blipFill rotWithShape="1">
                <a:blip r:embed="rId4"/>
                <a:stretch>
                  <a:fillRect l="-1" t="-44" r="1" b="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85919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046975" y="2072576"/>
            <a:ext cx="292735" cy="292735"/>
          </a:xfrm>
          <a:custGeom>
            <a:avLst/>
            <a:gdLst/>
            <a:ahLst/>
            <a:cxnLst/>
            <a:rect l="l" t="t" r="r" b="b"/>
            <a:pathLst>
              <a:path w="292734" h="292735">
                <a:moveTo>
                  <a:pt x="10350" y="292455"/>
                </a:moveTo>
                <a:lnTo>
                  <a:pt x="7480" y="292455"/>
                </a:lnTo>
                <a:lnTo>
                  <a:pt x="5461" y="291884"/>
                </a:lnTo>
                <a:lnTo>
                  <a:pt x="0" y="282676"/>
                </a:lnTo>
                <a:lnTo>
                  <a:pt x="584" y="280085"/>
                </a:lnTo>
                <a:lnTo>
                  <a:pt x="37350" y="179730"/>
                </a:lnTo>
                <a:lnTo>
                  <a:pt x="204546" y="12077"/>
                </a:lnTo>
                <a:lnTo>
                  <a:pt x="233286" y="0"/>
                </a:lnTo>
                <a:lnTo>
                  <a:pt x="244195" y="0"/>
                </a:lnTo>
                <a:lnTo>
                  <a:pt x="279045" y="18402"/>
                </a:lnTo>
                <a:lnTo>
                  <a:pt x="235000" y="18402"/>
                </a:lnTo>
                <a:lnTo>
                  <a:pt x="231838" y="18986"/>
                </a:lnTo>
                <a:lnTo>
                  <a:pt x="205130" y="37096"/>
                </a:lnTo>
                <a:lnTo>
                  <a:pt x="209727" y="37668"/>
                </a:lnTo>
                <a:lnTo>
                  <a:pt x="214896" y="38531"/>
                </a:lnTo>
                <a:lnTo>
                  <a:pt x="242006" y="55219"/>
                </a:lnTo>
                <a:lnTo>
                  <a:pt x="201968" y="55219"/>
                </a:lnTo>
                <a:lnTo>
                  <a:pt x="194779" y="55791"/>
                </a:lnTo>
                <a:lnTo>
                  <a:pt x="191338" y="56934"/>
                </a:lnTo>
                <a:lnTo>
                  <a:pt x="185013" y="59245"/>
                </a:lnTo>
                <a:lnTo>
                  <a:pt x="179273" y="63271"/>
                </a:lnTo>
                <a:lnTo>
                  <a:pt x="176963" y="65570"/>
                </a:lnTo>
                <a:lnTo>
                  <a:pt x="176682" y="65570"/>
                </a:lnTo>
                <a:lnTo>
                  <a:pt x="67805" y="173697"/>
                </a:lnTo>
                <a:lnTo>
                  <a:pt x="84175" y="173697"/>
                </a:lnTo>
                <a:lnTo>
                  <a:pt x="85902" y="174269"/>
                </a:lnTo>
                <a:lnTo>
                  <a:pt x="87630" y="175412"/>
                </a:lnTo>
                <a:lnTo>
                  <a:pt x="89928" y="177723"/>
                </a:lnTo>
                <a:lnTo>
                  <a:pt x="90500" y="179438"/>
                </a:lnTo>
                <a:lnTo>
                  <a:pt x="91071" y="180886"/>
                </a:lnTo>
                <a:lnTo>
                  <a:pt x="91266" y="182029"/>
                </a:lnTo>
                <a:lnTo>
                  <a:pt x="91363" y="192100"/>
                </a:lnTo>
                <a:lnTo>
                  <a:pt x="52006" y="192100"/>
                </a:lnTo>
                <a:lnTo>
                  <a:pt x="36487" y="234937"/>
                </a:lnTo>
                <a:lnTo>
                  <a:pt x="39941" y="236664"/>
                </a:lnTo>
                <a:lnTo>
                  <a:pt x="43103" y="238963"/>
                </a:lnTo>
                <a:lnTo>
                  <a:pt x="46253" y="240982"/>
                </a:lnTo>
                <a:lnTo>
                  <a:pt x="58318" y="258813"/>
                </a:lnTo>
                <a:lnTo>
                  <a:pt x="109750" y="258813"/>
                </a:lnTo>
                <a:lnTo>
                  <a:pt x="106591" y="261975"/>
                </a:lnTo>
                <a:lnTo>
                  <a:pt x="104863" y="263118"/>
                </a:lnTo>
                <a:lnTo>
                  <a:pt x="102857" y="264274"/>
                </a:lnTo>
                <a:lnTo>
                  <a:pt x="12077" y="292163"/>
                </a:lnTo>
                <a:lnTo>
                  <a:pt x="10350" y="292455"/>
                </a:lnTo>
                <a:close/>
              </a:path>
              <a:path w="292734" h="292735">
                <a:moveTo>
                  <a:pt x="280334" y="87426"/>
                </a:moveTo>
                <a:lnTo>
                  <a:pt x="255117" y="87426"/>
                </a:lnTo>
                <a:lnTo>
                  <a:pt x="266319" y="76212"/>
                </a:lnTo>
                <a:lnTo>
                  <a:pt x="268046" y="73621"/>
                </a:lnTo>
                <a:lnTo>
                  <a:pt x="270052" y="70459"/>
                </a:lnTo>
                <a:lnTo>
                  <a:pt x="271487" y="67297"/>
                </a:lnTo>
                <a:lnTo>
                  <a:pt x="272643" y="63842"/>
                </a:lnTo>
                <a:lnTo>
                  <a:pt x="273215" y="60680"/>
                </a:lnTo>
                <a:lnTo>
                  <a:pt x="274078" y="57226"/>
                </a:lnTo>
                <a:lnTo>
                  <a:pt x="274194" y="55791"/>
                </a:lnTo>
                <a:lnTo>
                  <a:pt x="274293" y="52908"/>
                </a:lnTo>
                <a:lnTo>
                  <a:pt x="274078" y="50037"/>
                </a:lnTo>
                <a:lnTo>
                  <a:pt x="273215" y="46583"/>
                </a:lnTo>
                <a:lnTo>
                  <a:pt x="272643" y="43141"/>
                </a:lnTo>
                <a:lnTo>
                  <a:pt x="242189" y="18402"/>
                </a:lnTo>
                <a:lnTo>
                  <a:pt x="279045" y="18402"/>
                </a:lnTo>
                <a:lnTo>
                  <a:pt x="280111" y="19558"/>
                </a:lnTo>
                <a:lnTo>
                  <a:pt x="283552" y="23863"/>
                </a:lnTo>
                <a:lnTo>
                  <a:pt x="285851" y="28473"/>
                </a:lnTo>
                <a:lnTo>
                  <a:pt x="288442" y="33070"/>
                </a:lnTo>
                <a:lnTo>
                  <a:pt x="289877" y="37960"/>
                </a:lnTo>
                <a:lnTo>
                  <a:pt x="291604" y="43141"/>
                </a:lnTo>
                <a:lnTo>
                  <a:pt x="292176" y="48602"/>
                </a:lnTo>
                <a:lnTo>
                  <a:pt x="292408" y="52908"/>
                </a:lnTo>
                <a:lnTo>
                  <a:pt x="292285" y="56934"/>
                </a:lnTo>
                <a:lnTo>
                  <a:pt x="292176" y="58953"/>
                </a:lnTo>
                <a:lnTo>
                  <a:pt x="291604" y="64135"/>
                </a:lnTo>
                <a:lnTo>
                  <a:pt x="289877" y="69596"/>
                </a:lnTo>
                <a:lnTo>
                  <a:pt x="288442" y="74485"/>
                </a:lnTo>
                <a:lnTo>
                  <a:pt x="285851" y="79082"/>
                </a:lnTo>
                <a:lnTo>
                  <a:pt x="283552" y="83400"/>
                </a:lnTo>
                <a:lnTo>
                  <a:pt x="280334" y="87426"/>
                </a:lnTo>
                <a:close/>
              </a:path>
              <a:path w="292734" h="292735">
                <a:moveTo>
                  <a:pt x="141352" y="227177"/>
                </a:moveTo>
                <a:lnTo>
                  <a:pt x="115493" y="227177"/>
                </a:lnTo>
                <a:lnTo>
                  <a:pt x="229260" y="113296"/>
                </a:lnTo>
                <a:lnTo>
                  <a:pt x="230987" y="110426"/>
                </a:lnTo>
                <a:lnTo>
                  <a:pt x="237299" y="90868"/>
                </a:lnTo>
                <a:lnTo>
                  <a:pt x="237020" y="87426"/>
                </a:lnTo>
                <a:lnTo>
                  <a:pt x="235864" y="80238"/>
                </a:lnTo>
                <a:lnTo>
                  <a:pt x="234429" y="77355"/>
                </a:lnTo>
                <a:lnTo>
                  <a:pt x="232994" y="74193"/>
                </a:lnTo>
                <a:lnTo>
                  <a:pt x="230987" y="71031"/>
                </a:lnTo>
                <a:lnTo>
                  <a:pt x="229260" y="68160"/>
                </a:lnTo>
                <a:lnTo>
                  <a:pt x="226669" y="65849"/>
                </a:lnTo>
                <a:lnTo>
                  <a:pt x="224091" y="63271"/>
                </a:lnTo>
                <a:lnTo>
                  <a:pt x="221208" y="61252"/>
                </a:lnTo>
                <a:lnTo>
                  <a:pt x="218630" y="59245"/>
                </a:lnTo>
                <a:lnTo>
                  <a:pt x="215468" y="58089"/>
                </a:lnTo>
                <a:lnTo>
                  <a:pt x="208572" y="55791"/>
                </a:lnTo>
                <a:lnTo>
                  <a:pt x="201968" y="55219"/>
                </a:lnTo>
                <a:lnTo>
                  <a:pt x="242006" y="55219"/>
                </a:lnTo>
                <a:lnTo>
                  <a:pt x="255117" y="87426"/>
                </a:lnTo>
                <a:lnTo>
                  <a:pt x="280334" y="87426"/>
                </a:lnTo>
                <a:lnTo>
                  <a:pt x="276656" y="91732"/>
                </a:lnTo>
                <a:lnTo>
                  <a:pt x="141352" y="227177"/>
                </a:lnTo>
                <a:close/>
              </a:path>
              <a:path w="292734" h="292735">
                <a:moveTo>
                  <a:pt x="176682" y="65849"/>
                </a:moveTo>
                <a:lnTo>
                  <a:pt x="176682" y="65570"/>
                </a:lnTo>
                <a:lnTo>
                  <a:pt x="176963" y="65570"/>
                </a:lnTo>
                <a:lnTo>
                  <a:pt x="176682" y="65849"/>
                </a:lnTo>
                <a:close/>
              </a:path>
              <a:path w="292734" h="292735">
                <a:moveTo>
                  <a:pt x="120383" y="182600"/>
                </a:moveTo>
                <a:lnTo>
                  <a:pt x="117221" y="182600"/>
                </a:lnTo>
                <a:lnTo>
                  <a:pt x="113766" y="181457"/>
                </a:lnTo>
                <a:lnTo>
                  <a:pt x="112331" y="180301"/>
                </a:lnTo>
                <a:lnTo>
                  <a:pt x="111188" y="178574"/>
                </a:lnTo>
                <a:lnTo>
                  <a:pt x="110324" y="177139"/>
                </a:lnTo>
                <a:lnTo>
                  <a:pt x="109753" y="173697"/>
                </a:lnTo>
                <a:lnTo>
                  <a:pt x="110032" y="171970"/>
                </a:lnTo>
                <a:lnTo>
                  <a:pt x="203695" y="75628"/>
                </a:lnTo>
                <a:lnTo>
                  <a:pt x="208292" y="73329"/>
                </a:lnTo>
                <a:lnTo>
                  <a:pt x="212026" y="73329"/>
                </a:lnTo>
                <a:lnTo>
                  <a:pt x="213461" y="73901"/>
                </a:lnTo>
                <a:lnTo>
                  <a:pt x="215176" y="74764"/>
                </a:lnTo>
                <a:lnTo>
                  <a:pt x="216623" y="75628"/>
                </a:lnTo>
                <a:lnTo>
                  <a:pt x="217766" y="77355"/>
                </a:lnTo>
                <a:lnTo>
                  <a:pt x="218909" y="78790"/>
                </a:lnTo>
                <a:lnTo>
                  <a:pt x="219494" y="82245"/>
                </a:lnTo>
                <a:lnTo>
                  <a:pt x="219202" y="83972"/>
                </a:lnTo>
                <a:lnTo>
                  <a:pt x="218909" y="85979"/>
                </a:lnTo>
                <a:lnTo>
                  <a:pt x="217766" y="87426"/>
                </a:lnTo>
                <a:lnTo>
                  <a:pt x="125260" y="180301"/>
                </a:lnTo>
                <a:lnTo>
                  <a:pt x="123825" y="181457"/>
                </a:lnTo>
                <a:lnTo>
                  <a:pt x="122389" y="182029"/>
                </a:lnTo>
                <a:lnTo>
                  <a:pt x="120383" y="182600"/>
                </a:lnTo>
                <a:close/>
              </a:path>
              <a:path w="292734" h="292735">
                <a:moveTo>
                  <a:pt x="109750" y="258813"/>
                </a:moveTo>
                <a:lnTo>
                  <a:pt x="58318" y="258813"/>
                </a:lnTo>
                <a:lnTo>
                  <a:pt x="92506" y="248462"/>
                </a:lnTo>
                <a:lnTo>
                  <a:pt x="98259" y="219417"/>
                </a:lnTo>
                <a:lnTo>
                  <a:pt x="82169" y="219417"/>
                </a:lnTo>
                <a:lnTo>
                  <a:pt x="78727" y="218833"/>
                </a:lnTo>
                <a:lnTo>
                  <a:pt x="77279" y="217982"/>
                </a:lnTo>
                <a:lnTo>
                  <a:pt x="75844" y="216535"/>
                </a:lnTo>
                <a:lnTo>
                  <a:pt x="74980" y="215392"/>
                </a:lnTo>
                <a:lnTo>
                  <a:pt x="73837" y="213956"/>
                </a:lnTo>
                <a:lnTo>
                  <a:pt x="73266" y="211937"/>
                </a:lnTo>
                <a:lnTo>
                  <a:pt x="72974" y="210210"/>
                </a:lnTo>
                <a:lnTo>
                  <a:pt x="72974" y="192100"/>
                </a:lnTo>
                <a:lnTo>
                  <a:pt x="91363" y="192100"/>
                </a:lnTo>
                <a:lnTo>
                  <a:pt x="91363" y="201294"/>
                </a:lnTo>
                <a:lnTo>
                  <a:pt x="111760" y="201294"/>
                </a:lnTo>
                <a:lnTo>
                  <a:pt x="113766" y="202158"/>
                </a:lnTo>
                <a:lnTo>
                  <a:pt x="115201" y="203022"/>
                </a:lnTo>
                <a:lnTo>
                  <a:pt x="116636" y="204749"/>
                </a:lnTo>
                <a:lnTo>
                  <a:pt x="118084" y="206184"/>
                </a:lnTo>
                <a:lnTo>
                  <a:pt x="118656" y="207911"/>
                </a:lnTo>
                <a:lnTo>
                  <a:pt x="118935" y="210210"/>
                </a:lnTo>
                <a:lnTo>
                  <a:pt x="118656" y="212229"/>
                </a:lnTo>
                <a:lnTo>
                  <a:pt x="115493" y="227177"/>
                </a:lnTo>
                <a:lnTo>
                  <a:pt x="141352" y="227177"/>
                </a:lnTo>
                <a:lnTo>
                  <a:pt x="109750" y="258813"/>
                </a:lnTo>
                <a:close/>
              </a:path>
            </a:pathLst>
          </a:custGeom>
          <a:solidFill>
            <a:srgbClr val="C00000"/>
          </a:solidFill>
        </p:spPr>
        <p:txBody>
          <a:bodyPr wrap="square" lIns="0" tIns="0" rIns="0" bIns="0" rtlCol="0"/>
          <a:lstStyle/>
          <a:p>
            <a:endParaRPr sz="240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object 4"/>
              <p:cNvSpPr txBox="1"/>
              <p:nvPr/>
            </p:nvSpPr>
            <p:spPr>
              <a:xfrm>
                <a:off x="1132154" y="1480835"/>
                <a:ext cx="6457315" cy="943848"/>
              </a:xfrm>
              <a:prstGeom prst="rect">
                <a:avLst/>
              </a:prstGeom>
            </p:spPr>
            <p:txBody>
              <a:bodyPr vert="horz" wrap="square" lIns="0" tIns="12700" rIns="0" bIns="0" rtlCol="0">
                <a:spAutoFit/>
              </a:bodyPr>
              <a:lstStyle/>
              <a:p>
                <a:pPr>
                  <a:lnSpc>
                    <a:spcPct val="100000"/>
                  </a:lnSpc>
                  <a:spcBef>
                    <a:spcPts val="35"/>
                  </a:spcBef>
                </a:pPr>
                <a:endParaRPr sz="3650" dirty="0">
                  <a:latin typeface="微软雅黑" panose="020B0503020204020204" pitchFamily="34" charset="-122"/>
                  <a:ea typeface="微软雅黑" panose="020B0503020204020204" pitchFamily="34" charset="-122"/>
                  <a:cs typeface="Times New Roman" panose="02020603050405020304"/>
                </a:endParaRPr>
              </a:p>
              <a:p>
                <a:pPr marL="304800">
                  <a:tabLst>
                    <a:tab pos="1725930" algn="l"/>
                    <a:tab pos="2786380" algn="l"/>
                  </a:tabLst>
                </a:pPr>
                <a:r>
                  <a:rPr sz="2400" dirty="0">
                    <a:latin typeface="微软雅黑" panose="020B0503020204020204" pitchFamily="34" charset="-122"/>
                    <a:ea typeface="微软雅黑" panose="020B0503020204020204" pitchFamily="34" charset="-122"/>
                    <a:cs typeface="微软雅黑" panose="020B0503020204020204" charset="-122"/>
                  </a:rPr>
                  <a:t>函数</a:t>
                </a:r>
                <a14:m>
                  <m:oMath xmlns:m="http://schemas.openxmlformats.org/officeDocument/2006/math">
                    <m:r>
                      <a:rPr lang="zh-CN" altLang="en-US" sz="2400" b="0" i="1" dirty="0" smtClean="0">
                        <a:solidFill>
                          <a:schemeClr val="tx1"/>
                        </a:solidFill>
                        <a:latin typeface="Cambria Math" panose="02040503050406030204" pitchFamily="18" charset="0"/>
                      </a:rPr>
                      <m:t>𝑓</m:t>
                    </m:r>
                    <m:r>
                      <a:rPr lang="en-US" altLang="zh-CN" sz="2400" b="0" i="1" dirty="0" smtClean="0">
                        <a:solidFill>
                          <a:schemeClr val="tx1"/>
                        </a:solidFill>
                        <a:latin typeface="Cambria Math" panose="02040503050406030204" pitchFamily="18" charset="0"/>
                      </a:rPr>
                      <m:t>(</m:t>
                    </m:r>
                    <m:r>
                      <a:rPr lang="zh-CN" altLang="en-US" sz="2400" b="0" i="1" dirty="0" smtClean="0">
                        <a:solidFill>
                          <a:schemeClr val="tx1"/>
                        </a:solidFill>
                        <a:latin typeface="Cambria Math" panose="02040503050406030204" pitchFamily="18" charset="0"/>
                      </a:rPr>
                      <m:t>𝑥</m:t>
                    </m:r>
                    <m:r>
                      <a:rPr lang="en-US" altLang="zh-CN" sz="2400" b="0" i="1" dirty="0" smtClean="0">
                        <a:solidFill>
                          <a:schemeClr val="tx1"/>
                        </a:solidFill>
                        <a:latin typeface="Cambria Math" panose="02040503050406030204" pitchFamily="18" charset="0"/>
                      </a:rPr>
                      <m:t>)</m:t>
                    </m:r>
                  </m:oMath>
                </a14:m>
                <a:r>
                  <a:rPr sz="2400" dirty="0">
                    <a:latin typeface="微软雅黑" panose="020B0503020204020204" pitchFamily="34" charset="-122"/>
                    <a:ea typeface="微软雅黑" panose="020B0503020204020204" pitchFamily="34" charset="-122"/>
                    <a:cs typeface="微软雅黑" panose="020B0503020204020204" charset="-122"/>
                  </a:rPr>
                  <a:t>	在点	处连续，需要满足的条件：</a:t>
                </a:r>
              </a:p>
            </p:txBody>
          </p:sp>
        </mc:Choice>
        <mc:Fallback xmlns="">
          <p:sp>
            <p:nvSpPr>
              <p:cNvPr id="4" name="object 4"/>
              <p:cNvSpPr txBox="1">
                <a:spLocks noRot="1" noChangeAspect="1" noMove="1" noResize="1" noEditPoints="1" noAdjustHandles="1" noChangeArrowheads="1" noChangeShapeType="1" noTextEdit="1"/>
              </p:cNvSpPr>
              <p:nvPr/>
            </p:nvSpPr>
            <p:spPr>
              <a:xfrm>
                <a:off x="1132154" y="1480835"/>
                <a:ext cx="6457315" cy="943848"/>
              </a:xfrm>
              <a:prstGeom prst="rect">
                <a:avLst/>
              </a:prstGeom>
              <a:blipFill>
                <a:blip r:embed="rId2"/>
                <a:stretch>
                  <a:fillRect r="-2644" b="-18710"/>
                </a:stretch>
              </a:blipFill>
            </p:spPr>
            <p:txBody>
              <a:bodyPr/>
              <a:lstStyle/>
              <a:p>
                <a:r>
                  <a:rPr lang="zh-CN" altLang="en-US">
                    <a:noFill/>
                  </a:rPr>
                  <a:t> </a:t>
                </a:r>
              </a:p>
            </p:txBody>
          </p:sp>
        </mc:Fallback>
      </mc:AlternateContent>
      <p:sp>
        <p:nvSpPr>
          <p:cNvPr id="5" name="object 5"/>
          <p:cNvSpPr txBox="1"/>
          <p:nvPr/>
        </p:nvSpPr>
        <p:spPr>
          <a:xfrm>
            <a:off x="5371045" y="3457587"/>
            <a:ext cx="635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微软雅黑" panose="020B0503020204020204" pitchFamily="34" charset="-122"/>
                <a:ea typeface="微软雅黑" panose="020B0503020204020204" pitchFamily="34" charset="-122"/>
                <a:cs typeface="微软雅黑" panose="020B0503020204020204" charset="-122"/>
              </a:rPr>
              <a:t>存在</a:t>
            </a:r>
            <a:endParaRPr sz="2400">
              <a:latin typeface="微软雅黑" panose="020B0503020204020204" pitchFamily="34" charset="-122"/>
              <a:ea typeface="微软雅黑" panose="020B0503020204020204" pitchFamily="34" charset="-122"/>
              <a:cs typeface="微软雅黑" panose="020B0503020204020204" charset="-122"/>
            </a:endParaRPr>
          </a:p>
        </p:txBody>
      </p:sp>
      <p:sp>
        <p:nvSpPr>
          <p:cNvPr id="6" name="object 6"/>
          <p:cNvSpPr txBox="1"/>
          <p:nvPr/>
        </p:nvSpPr>
        <p:spPr>
          <a:xfrm>
            <a:off x="1418170" y="2726067"/>
            <a:ext cx="3110865" cy="1671320"/>
          </a:xfrm>
          <a:prstGeom prst="rect">
            <a:avLst/>
          </a:prstGeom>
        </p:spPr>
        <p:txBody>
          <a:bodyPr vert="horz" wrap="square" lIns="0" tIns="195580" rIns="0" bIns="0" rtlCol="0">
            <a:spAutoFit/>
          </a:bodyPr>
          <a:lstStyle/>
          <a:p>
            <a:pPr marL="354965" indent="-342265">
              <a:lnSpc>
                <a:spcPct val="100000"/>
              </a:lnSpc>
              <a:spcBef>
                <a:spcPts val="1540"/>
              </a:spcBef>
              <a:buAutoNum type="arabicPeriod"/>
              <a:tabLst>
                <a:tab pos="354965" algn="l"/>
              </a:tabLst>
            </a:pPr>
            <a:r>
              <a:rPr sz="2400" dirty="0">
                <a:latin typeface="微软雅黑" panose="020B0503020204020204" pitchFamily="34" charset="-122"/>
                <a:ea typeface="微软雅黑" panose="020B0503020204020204" pitchFamily="34" charset="-122"/>
                <a:cs typeface="微软雅黑" panose="020B0503020204020204" charset="-122"/>
              </a:rPr>
              <a:t>函数在该点处有定义</a:t>
            </a:r>
            <a:endParaRPr sz="2400">
              <a:latin typeface="微软雅黑" panose="020B0503020204020204" pitchFamily="34" charset="-122"/>
              <a:ea typeface="微软雅黑" panose="020B0503020204020204" pitchFamily="34" charset="-122"/>
              <a:cs typeface="微软雅黑" panose="020B0503020204020204" charset="-122"/>
            </a:endParaRPr>
          </a:p>
          <a:p>
            <a:pPr marL="354965" indent="-342265">
              <a:lnSpc>
                <a:spcPct val="100000"/>
              </a:lnSpc>
              <a:spcBef>
                <a:spcPts val="1440"/>
              </a:spcBef>
              <a:buAutoNum type="arabicPeriod"/>
              <a:tabLst>
                <a:tab pos="354965" algn="l"/>
              </a:tabLst>
            </a:pPr>
            <a:r>
              <a:rPr sz="2400" dirty="0">
                <a:latin typeface="微软雅黑" panose="020B0503020204020204" pitchFamily="34" charset="-122"/>
                <a:ea typeface="微软雅黑" panose="020B0503020204020204" pitchFamily="34" charset="-122"/>
                <a:cs typeface="微软雅黑" panose="020B0503020204020204" charset="-122"/>
              </a:rPr>
              <a:t>函数在该点处极限</a:t>
            </a:r>
            <a:endParaRPr sz="2400">
              <a:latin typeface="微软雅黑" panose="020B0503020204020204" pitchFamily="34" charset="-122"/>
              <a:ea typeface="微软雅黑" panose="020B0503020204020204" pitchFamily="34" charset="-122"/>
              <a:cs typeface="微软雅黑" panose="020B0503020204020204" charset="-122"/>
            </a:endParaRPr>
          </a:p>
          <a:p>
            <a:pPr marL="354965" indent="-342265">
              <a:lnSpc>
                <a:spcPct val="100000"/>
              </a:lnSpc>
              <a:spcBef>
                <a:spcPts val="1440"/>
              </a:spcBef>
              <a:buAutoNum type="arabicPeriod"/>
              <a:tabLst>
                <a:tab pos="354965" algn="l"/>
              </a:tabLst>
            </a:pPr>
            <a:r>
              <a:rPr sz="2400" dirty="0">
                <a:latin typeface="微软雅黑" panose="020B0503020204020204" pitchFamily="34" charset="-122"/>
                <a:ea typeface="微软雅黑" panose="020B0503020204020204" pitchFamily="34" charset="-122"/>
                <a:cs typeface="微软雅黑" panose="020B0503020204020204" charset="-122"/>
              </a:rPr>
              <a:t>极限值等于函数值</a:t>
            </a:r>
            <a:endParaRPr sz="2400">
              <a:latin typeface="微软雅黑" panose="020B0503020204020204" pitchFamily="34" charset="-122"/>
              <a:ea typeface="微软雅黑" panose="020B0503020204020204" pitchFamily="34" charset="-122"/>
              <a:cs typeface="微软雅黑" panose="020B0503020204020204" charset="-122"/>
            </a:endParaRPr>
          </a:p>
        </p:txBody>
      </p:sp>
      <p:sp>
        <p:nvSpPr>
          <p:cNvPr id="24" name="文本框 22"/>
          <p:cNvSpPr txBox="1">
            <a:spLocks noChangeArrowheads="1"/>
          </p:cNvSpPr>
          <p:nvPr/>
        </p:nvSpPr>
        <p:spPr bwMode="auto">
          <a:xfrm>
            <a:off x="623664" y="189632"/>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高等数学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函数的连续性</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p:cNvSpPr txBox="1"/>
              <p:nvPr/>
            </p:nvSpPr>
            <p:spPr>
              <a:xfrm>
                <a:off x="3276789" y="1961788"/>
                <a:ext cx="80218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𝑥</m:t>
                          </m:r>
                        </m:e>
                        <m:sub>
                          <m:r>
                            <a:rPr lang="zh-CN" altLang="en-US" sz="2800" i="0">
                              <a:solidFill>
                                <a:schemeClr val="tx1"/>
                              </a:solidFill>
                              <a:latin typeface="Cambria Math" panose="02040503050406030204" pitchFamily="18" charset="0"/>
                            </a:rPr>
                            <m:t>0</m:t>
                          </m:r>
                        </m:sub>
                      </m:sSub>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276789" y="1961788"/>
                <a:ext cx="80218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927407" y="3916811"/>
                <a:ext cx="139024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b="0" i="1" dirty="0" smtClean="0">
                          <a:solidFill>
                            <a:schemeClr val="tx1"/>
                          </a:solidFill>
                          <a:latin typeface="Cambria Math" panose="02040503050406030204" pitchFamily="18" charset="0"/>
                        </a:rPr>
                        <m:t>𝑓</m:t>
                      </m:r>
                      <m:r>
                        <a:rPr lang="en-US" altLang="zh-CN" sz="2400" b="0" i="1" dirty="0" smtClean="0">
                          <a:solidFill>
                            <a:schemeClr val="tx1"/>
                          </a:solidFill>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a:latin typeface="Cambria Math" panose="02040503050406030204" pitchFamily="18" charset="0"/>
                            </a:rPr>
                            <m:t>0</m:t>
                          </m:r>
                        </m:sub>
                      </m:sSub>
                      <m:r>
                        <a:rPr lang="en-US" altLang="zh-CN" sz="2400" b="0" i="1" dirty="0" smtClean="0">
                          <a:solidFill>
                            <a:schemeClr val="tx1"/>
                          </a:solidFill>
                          <a:latin typeface="Cambria Math" panose="02040503050406030204" pitchFamily="18" charset="0"/>
                          <a:ea typeface="MS Mincho" panose="02020609040205080304" charset="-128"/>
                          <a:cs typeface="Cambria Math" panose="02040503050406030204" pitchFamily="18" charset="0"/>
                        </a:rPr>
                        <m:t>)</m:t>
                      </m:r>
                    </m:oMath>
                  </m:oMathPara>
                </a14:m>
                <a:endParaRPr lang="en-US" altLang="zh-CN" sz="2400" b="0" i="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927407" y="3916811"/>
                <a:ext cx="1390241" cy="461665"/>
              </a:xfrm>
              <a:prstGeom prst="rect">
                <a:avLst/>
              </a:prstGeom>
              <a:blipFill>
                <a:blip r:embed="rId4"/>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4078915" y="3408299"/>
                <a:ext cx="1292130" cy="6189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en-US" sz="2400" i="1" smtClean="0">
                              <a:solidFill>
                                <a:srgbClr val="836967"/>
                              </a:solidFill>
                              <a:latin typeface="Cambria Math" panose="02040503050406030204" pitchFamily="18" charset="0"/>
                            </a:rPr>
                          </m:ctrlPr>
                        </m:limLowPr>
                        <m:e>
                          <m:r>
                            <m:rPr>
                              <m:sty m:val="p"/>
                            </m:rPr>
                            <a:rPr lang="zh-CN" altLang="en-US" sz="2400">
                              <a:latin typeface="Cambria Math" panose="02040503050406030204" pitchFamily="18" charset="0"/>
                            </a:rPr>
                            <m:t>l</m:t>
                          </m:r>
                          <m:r>
                            <m:rPr>
                              <m:sty m:val="p"/>
                            </m:rPr>
                            <a:rPr lang="zh-CN" altLang="en-US" sz="2400" i="0">
                              <a:latin typeface="Cambria Math" panose="02040503050406030204" pitchFamily="18" charset="0"/>
                            </a:rPr>
                            <m:t>im</m:t>
                          </m:r>
                        </m:e>
                        <m:lim>
                          <m:r>
                            <a:rPr lang="zh-CN" altLang="en-US" sz="2400" i="1">
                              <a:latin typeface="Cambria Math" panose="02040503050406030204" pitchFamily="18" charset="0"/>
                            </a:rPr>
                            <m:t>𝑥</m:t>
                          </m:r>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0</m:t>
                              </m:r>
                            </m:sub>
                          </m:sSub>
                        </m:lim>
                      </m:limLow>
                      <m:r>
                        <a:rPr lang="zh-CN" altLang="en-US" sz="2400" i="1">
                          <a:latin typeface="Cambria Math" panose="02040503050406030204" pitchFamily="18" charset="0"/>
                        </a:rPr>
                        <m:t>𝑓</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e>
                      </m:d>
                    </m:oMath>
                  </m:oMathPara>
                </a14:m>
                <a:endParaRPr lang="zh-CN" altLang="en-US" sz="2400" i="1" dirty="0">
                  <a:latin typeface="微软雅黑" panose="020B0503020204020204" pitchFamily="34" charset="-122"/>
                  <a:ea typeface="微软雅黑" panose="020B0503020204020204" pitchFamily="34"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4078915" y="3408299"/>
                <a:ext cx="1292130" cy="6189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05449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046975" y="2377376"/>
            <a:ext cx="292735" cy="292735"/>
          </a:xfrm>
          <a:custGeom>
            <a:avLst/>
            <a:gdLst/>
            <a:ahLst/>
            <a:cxnLst/>
            <a:rect l="l" t="t" r="r" b="b"/>
            <a:pathLst>
              <a:path w="292734" h="292735">
                <a:moveTo>
                  <a:pt x="10350" y="292455"/>
                </a:moveTo>
                <a:lnTo>
                  <a:pt x="7480" y="292455"/>
                </a:lnTo>
                <a:lnTo>
                  <a:pt x="5461" y="291884"/>
                </a:lnTo>
                <a:lnTo>
                  <a:pt x="0" y="282676"/>
                </a:lnTo>
                <a:lnTo>
                  <a:pt x="584" y="280085"/>
                </a:lnTo>
                <a:lnTo>
                  <a:pt x="37350" y="179730"/>
                </a:lnTo>
                <a:lnTo>
                  <a:pt x="204546" y="12077"/>
                </a:lnTo>
                <a:lnTo>
                  <a:pt x="233286" y="0"/>
                </a:lnTo>
                <a:lnTo>
                  <a:pt x="244195" y="0"/>
                </a:lnTo>
                <a:lnTo>
                  <a:pt x="279045" y="18402"/>
                </a:lnTo>
                <a:lnTo>
                  <a:pt x="235000" y="18402"/>
                </a:lnTo>
                <a:lnTo>
                  <a:pt x="231838" y="18986"/>
                </a:lnTo>
                <a:lnTo>
                  <a:pt x="205130" y="37096"/>
                </a:lnTo>
                <a:lnTo>
                  <a:pt x="209727" y="37668"/>
                </a:lnTo>
                <a:lnTo>
                  <a:pt x="214896" y="38531"/>
                </a:lnTo>
                <a:lnTo>
                  <a:pt x="242006" y="55219"/>
                </a:lnTo>
                <a:lnTo>
                  <a:pt x="201968" y="55219"/>
                </a:lnTo>
                <a:lnTo>
                  <a:pt x="194779" y="55791"/>
                </a:lnTo>
                <a:lnTo>
                  <a:pt x="191338" y="56934"/>
                </a:lnTo>
                <a:lnTo>
                  <a:pt x="185013" y="59245"/>
                </a:lnTo>
                <a:lnTo>
                  <a:pt x="179273" y="63271"/>
                </a:lnTo>
                <a:lnTo>
                  <a:pt x="176963" y="65570"/>
                </a:lnTo>
                <a:lnTo>
                  <a:pt x="176682" y="65570"/>
                </a:lnTo>
                <a:lnTo>
                  <a:pt x="67805" y="173697"/>
                </a:lnTo>
                <a:lnTo>
                  <a:pt x="84175" y="173697"/>
                </a:lnTo>
                <a:lnTo>
                  <a:pt x="85902" y="174269"/>
                </a:lnTo>
                <a:lnTo>
                  <a:pt x="87630" y="175412"/>
                </a:lnTo>
                <a:lnTo>
                  <a:pt x="89928" y="177723"/>
                </a:lnTo>
                <a:lnTo>
                  <a:pt x="90500" y="179438"/>
                </a:lnTo>
                <a:lnTo>
                  <a:pt x="91071" y="180886"/>
                </a:lnTo>
                <a:lnTo>
                  <a:pt x="91266" y="182029"/>
                </a:lnTo>
                <a:lnTo>
                  <a:pt x="91363" y="192100"/>
                </a:lnTo>
                <a:lnTo>
                  <a:pt x="52006" y="192100"/>
                </a:lnTo>
                <a:lnTo>
                  <a:pt x="36487" y="234937"/>
                </a:lnTo>
                <a:lnTo>
                  <a:pt x="39941" y="236664"/>
                </a:lnTo>
                <a:lnTo>
                  <a:pt x="43103" y="238963"/>
                </a:lnTo>
                <a:lnTo>
                  <a:pt x="46253" y="240982"/>
                </a:lnTo>
                <a:lnTo>
                  <a:pt x="58318" y="258813"/>
                </a:lnTo>
                <a:lnTo>
                  <a:pt x="109750" y="258813"/>
                </a:lnTo>
                <a:lnTo>
                  <a:pt x="106591" y="261975"/>
                </a:lnTo>
                <a:lnTo>
                  <a:pt x="104863" y="263118"/>
                </a:lnTo>
                <a:lnTo>
                  <a:pt x="102857" y="264274"/>
                </a:lnTo>
                <a:lnTo>
                  <a:pt x="12077" y="292163"/>
                </a:lnTo>
                <a:lnTo>
                  <a:pt x="10350" y="292455"/>
                </a:lnTo>
                <a:close/>
              </a:path>
              <a:path w="292734" h="292735">
                <a:moveTo>
                  <a:pt x="280334" y="87426"/>
                </a:moveTo>
                <a:lnTo>
                  <a:pt x="255117" y="87426"/>
                </a:lnTo>
                <a:lnTo>
                  <a:pt x="266319" y="76212"/>
                </a:lnTo>
                <a:lnTo>
                  <a:pt x="268046" y="73621"/>
                </a:lnTo>
                <a:lnTo>
                  <a:pt x="270052" y="70459"/>
                </a:lnTo>
                <a:lnTo>
                  <a:pt x="271487" y="67297"/>
                </a:lnTo>
                <a:lnTo>
                  <a:pt x="272643" y="63842"/>
                </a:lnTo>
                <a:lnTo>
                  <a:pt x="273215" y="60680"/>
                </a:lnTo>
                <a:lnTo>
                  <a:pt x="274078" y="57226"/>
                </a:lnTo>
                <a:lnTo>
                  <a:pt x="274194" y="55791"/>
                </a:lnTo>
                <a:lnTo>
                  <a:pt x="274293" y="52908"/>
                </a:lnTo>
                <a:lnTo>
                  <a:pt x="274078" y="50037"/>
                </a:lnTo>
                <a:lnTo>
                  <a:pt x="273215" y="46583"/>
                </a:lnTo>
                <a:lnTo>
                  <a:pt x="272643" y="43141"/>
                </a:lnTo>
                <a:lnTo>
                  <a:pt x="242189" y="18402"/>
                </a:lnTo>
                <a:lnTo>
                  <a:pt x="279045" y="18402"/>
                </a:lnTo>
                <a:lnTo>
                  <a:pt x="280111" y="19558"/>
                </a:lnTo>
                <a:lnTo>
                  <a:pt x="283552" y="23863"/>
                </a:lnTo>
                <a:lnTo>
                  <a:pt x="285851" y="28473"/>
                </a:lnTo>
                <a:lnTo>
                  <a:pt x="288442" y="33070"/>
                </a:lnTo>
                <a:lnTo>
                  <a:pt x="289877" y="37960"/>
                </a:lnTo>
                <a:lnTo>
                  <a:pt x="291604" y="43141"/>
                </a:lnTo>
                <a:lnTo>
                  <a:pt x="292176" y="48602"/>
                </a:lnTo>
                <a:lnTo>
                  <a:pt x="292408" y="52908"/>
                </a:lnTo>
                <a:lnTo>
                  <a:pt x="292285" y="56934"/>
                </a:lnTo>
                <a:lnTo>
                  <a:pt x="292176" y="58953"/>
                </a:lnTo>
                <a:lnTo>
                  <a:pt x="291604" y="64135"/>
                </a:lnTo>
                <a:lnTo>
                  <a:pt x="289877" y="69596"/>
                </a:lnTo>
                <a:lnTo>
                  <a:pt x="288442" y="74485"/>
                </a:lnTo>
                <a:lnTo>
                  <a:pt x="285851" y="79082"/>
                </a:lnTo>
                <a:lnTo>
                  <a:pt x="283552" y="83400"/>
                </a:lnTo>
                <a:lnTo>
                  <a:pt x="280334" y="87426"/>
                </a:lnTo>
                <a:close/>
              </a:path>
              <a:path w="292734" h="292735">
                <a:moveTo>
                  <a:pt x="141352" y="227177"/>
                </a:moveTo>
                <a:lnTo>
                  <a:pt x="115493" y="227177"/>
                </a:lnTo>
                <a:lnTo>
                  <a:pt x="229260" y="113296"/>
                </a:lnTo>
                <a:lnTo>
                  <a:pt x="230987" y="110426"/>
                </a:lnTo>
                <a:lnTo>
                  <a:pt x="237299" y="90868"/>
                </a:lnTo>
                <a:lnTo>
                  <a:pt x="237020" y="87426"/>
                </a:lnTo>
                <a:lnTo>
                  <a:pt x="235864" y="80238"/>
                </a:lnTo>
                <a:lnTo>
                  <a:pt x="234429" y="77355"/>
                </a:lnTo>
                <a:lnTo>
                  <a:pt x="232994" y="74193"/>
                </a:lnTo>
                <a:lnTo>
                  <a:pt x="230987" y="71031"/>
                </a:lnTo>
                <a:lnTo>
                  <a:pt x="229260" y="68160"/>
                </a:lnTo>
                <a:lnTo>
                  <a:pt x="226669" y="65849"/>
                </a:lnTo>
                <a:lnTo>
                  <a:pt x="224091" y="63271"/>
                </a:lnTo>
                <a:lnTo>
                  <a:pt x="221208" y="61252"/>
                </a:lnTo>
                <a:lnTo>
                  <a:pt x="218630" y="59245"/>
                </a:lnTo>
                <a:lnTo>
                  <a:pt x="215468" y="58089"/>
                </a:lnTo>
                <a:lnTo>
                  <a:pt x="208572" y="55791"/>
                </a:lnTo>
                <a:lnTo>
                  <a:pt x="201968" y="55219"/>
                </a:lnTo>
                <a:lnTo>
                  <a:pt x="242006" y="55219"/>
                </a:lnTo>
                <a:lnTo>
                  <a:pt x="255117" y="87426"/>
                </a:lnTo>
                <a:lnTo>
                  <a:pt x="280334" y="87426"/>
                </a:lnTo>
                <a:lnTo>
                  <a:pt x="276656" y="91732"/>
                </a:lnTo>
                <a:lnTo>
                  <a:pt x="141352" y="227177"/>
                </a:lnTo>
                <a:close/>
              </a:path>
              <a:path w="292734" h="292735">
                <a:moveTo>
                  <a:pt x="176682" y="65849"/>
                </a:moveTo>
                <a:lnTo>
                  <a:pt x="176682" y="65570"/>
                </a:lnTo>
                <a:lnTo>
                  <a:pt x="176963" y="65570"/>
                </a:lnTo>
                <a:lnTo>
                  <a:pt x="176682" y="65849"/>
                </a:lnTo>
                <a:close/>
              </a:path>
              <a:path w="292734" h="292735">
                <a:moveTo>
                  <a:pt x="120383" y="182600"/>
                </a:moveTo>
                <a:lnTo>
                  <a:pt x="117221" y="182600"/>
                </a:lnTo>
                <a:lnTo>
                  <a:pt x="113766" y="181457"/>
                </a:lnTo>
                <a:lnTo>
                  <a:pt x="112331" y="180301"/>
                </a:lnTo>
                <a:lnTo>
                  <a:pt x="111188" y="178574"/>
                </a:lnTo>
                <a:lnTo>
                  <a:pt x="110324" y="177139"/>
                </a:lnTo>
                <a:lnTo>
                  <a:pt x="109753" y="173697"/>
                </a:lnTo>
                <a:lnTo>
                  <a:pt x="110032" y="171970"/>
                </a:lnTo>
                <a:lnTo>
                  <a:pt x="203695" y="75628"/>
                </a:lnTo>
                <a:lnTo>
                  <a:pt x="208292" y="73329"/>
                </a:lnTo>
                <a:lnTo>
                  <a:pt x="212026" y="73329"/>
                </a:lnTo>
                <a:lnTo>
                  <a:pt x="213461" y="73901"/>
                </a:lnTo>
                <a:lnTo>
                  <a:pt x="215176" y="74764"/>
                </a:lnTo>
                <a:lnTo>
                  <a:pt x="216623" y="75628"/>
                </a:lnTo>
                <a:lnTo>
                  <a:pt x="217766" y="77355"/>
                </a:lnTo>
                <a:lnTo>
                  <a:pt x="218909" y="78790"/>
                </a:lnTo>
                <a:lnTo>
                  <a:pt x="219494" y="82245"/>
                </a:lnTo>
                <a:lnTo>
                  <a:pt x="219202" y="83972"/>
                </a:lnTo>
                <a:lnTo>
                  <a:pt x="218909" y="85979"/>
                </a:lnTo>
                <a:lnTo>
                  <a:pt x="217766" y="87426"/>
                </a:lnTo>
                <a:lnTo>
                  <a:pt x="125260" y="180301"/>
                </a:lnTo>
                <a:lnTo>
                  <a:pt x="123825" y="181457"/>
                </a:lnTo>
                <a:lnTo>
                  <a:pt x="122389" y="182029"/>
                </a:lnTo>
                <a:lnTo>
                  <a:pt x="120383" y="182600"/>
                </a:lnTo>
                <a:close/>
              </a:path>
              <a:path w="292734" h="292735">
                <a:moveTo>
                  <a:pt x="109750" y="258813"/>
                </a:moveTo>
                <a:lnTo>
                  <a:pt x="58318" y="258813"/>
                </a:lnTo>
                <a:lnTo>
                  <a:pt x="92506" y="248462"/>
                </a:lnTo>
                <a:lnTo>
                  <a:pt x="98259" y="219417"/>
                </a:lnTo>
                <a:lnTo>
                  <a:pt x="82169" y="219417"/>
                </a:lnTo>
                <a:lnTo>
                  <a:pt x="78727" y="218833"/>
                </a:lnTo>
                <a:lnTo>
                  <a:pt x="77279" y="217982"/>
                </a:lnTo>
                <a:lnTo>
                  <a:pt x="75844" y="216535"/>
                </a:lnTo>
                <a:lnTo>
                  <a:pt x="74980" y="215392"/>
                </a:lnTo>
                <a:lnTo>
                  <a:pt x="73837" y="213956"/>
                </a:lnTo>
                <a:lnTo>
                  <a:pt x="73266" y="211937"/>
                </a:lnTo>
                <a:lnTo>
                  <a:pt x="72974" y="210210"/>
                </a:lnTo>
                <a:lnTo>
                  <a:pt x="72974" y="192100"/>
                </a:lnTo>
                <a:lnTo>
                  <a:pt x="91363" y="192100"/>
                </a:lnTo>
                <a:lnTo>
                  <a:pt x="91363" y="201294"/>
                </a:lnTo>
                <a:lnTo>
                  <a:pt x="111760" y="201294"/>
                </a:lnTo>
                <a:lnTo>
                  <a:pt x="113766" y="202158"/>
                </a:lnTo>
                <a:lnTo>
                  <a:pt x="115201" y="203022"/>
                </a:lnTo>
                <a:lnTo>
                  <a:pt x="116636" y="204749"/>
                </a:lnTo>
                <a:lnTo>
                  <a:pt x="118084" y="206184"/>
                </a:lnTo>
                <a:lnTo>
                  <a:pt x="118656" y="207911"/>
                </a:lnTo>
                <a:lnTo>
                  <a:pt x="118935" y="210210"/>
                </a:lnTo>
                <a:lnTo>
                  <a:pt x="118656" y="212229"/>
                </a:lnTo>
                <a:lnTo>
                  <a:pt x="115493" y="227177"/>
                </a:lnTo>
                <a:lnTo>
                  <a:pt x="141352" y="227177"/>
                </a:lnTo>
                <a:lnTo>
                  <a:pt x="109750" y="258813"/>
                </a:lnTo>
                <a:close/>
              </a:path>
            </a:pathLst>
          </a:custGeom>
          <a:solidFill>
            <a:srgbClr val="C00000"/>
          </a:solidFill>
        </p:spPr>
        <p:txBody>
          <a:bodyPr wrap="square" lIns="0" tIns="0" rIns="0" bIns="0" rtlCol="0"/>
          <a:lstStyle/>
          <a:p>
            <a:endParaRPr sz="2400">
              <a:latin typeface="微软雅黑" panose="020B0503020204020204" pitchFamily="34" charset="-122"/>
              <a:ea typeface="微软雅黑" panose="020B0503020204020204" pitchFamily="34" charset="-122"/>
            </a:endParaRPr>
          </a:p>
        </p:txBody>
      </p:sp>
      <p:sp>
        <p:nvSpPr>
          <p:cNvPr id="5" name="object 5"/>
          <p:cNvSpPr txBox="1"/>
          <p:nvPr/>
        </p:nvSpPr>
        <p:spPr>
          <a:xfrm>
            <a:off x="5088470" y="2324817"/>
            <a:ext cx="304800" cy="402590"/>
          </a:xfrm>
          <a:prstGeom prst="rect">
            <a:avLst/>
          </a:prstGeom>
        </p:spPr>
        <p:txBody>
          <a:bodyPr vert="horz" wrap="square" lIns="0" tIns="17780" rIns="0" bIns="0" rtlCol="0">
            <a:spAutoFit/>
          </a:bodyPr>
          <a:lstStyle/>
          <a:p>
            <a:pPr>
              <a:lnSpc>
                <a:spcPct val="100000"/>
              </a:lnSpc>
              <a:spcBef>
                <a:spcPts val="140"/>
              </a:spcBef>
            </a:pPr>
            <a:r>
              <a:rPr sz="2400" dirty="0">
                <a:latin typeface="微软雅黑" panose="020B0503020204020204" pitchFamily="34" charset="-122"/>
                <a:ea typeface="微软雅黑" panose="020B0503020204020204" pitchFamily="34" charset="-122"/>
                <a:cs typeface="微软雅黑" panose="020B0503020204020204" charset="-122"/>
              </a:rPr>
              <a:t>，</a:t>
            </a:r>
            <a:endParaRPr sz="2400">
              <a:latin typeface="微软雅黑" panose="020B0503020204020204" pitchFamily="34" charset="-122"/>
              <a:ea typeface="微软雅黑" panose="020B0503020204020204" pitchFamily="34" charset="-122"/>
              <a:cs typeface="微软雅黑" panose="020B0503020204020204" charset="-122"/>
            </a:endParaRPr>
          </a:p>
        </p:txBody>
      </p:sp>
      <mc:AlternateContent xmlns:mc="http://schemas.openxmlformats.org/markup-compatibility/2006" xmlns:a14="http://schemas.microsoft.com/office/drawing/2010/main">
        <mc:Choice Requires="a14">
          <p:sp>
            <p:nvSpPr>
              <p:cNvPr id="6" name="object 6"/>
              <p:cNvSpPr txBox="1"/>
              <p:nvPr/>
            </p:nvSpPr>
            <p:spPr>
              <a:xfrm>
                <a:off x="1418170" y="2329827"/>
                <a:ext cx="4185964" cy="1136208"/>
              </a:xfrm>
              <a:prstGeom prst="rect">
                <a:avLst/>
              </a:prstGeom>
            </p:spPr>
            <p:txBody>
              <a:bodyPr vert="horz" wrap="square" lIns="0" tIns="12700" rIns="0" bIns="0" rtlCol="0">
                <a:spAutoFit/>
              </a:bodyPr>
              <a:lstStyle/>
              <a:p>
                <a:pPr marL="12700">
                  <a:lnSpc>
                    <a:spcPct val="100000"/>
                  </a:lnSpc>
                  <a:spcBef>
                    <a:spcPts val="100"/>
                  </a:spcBef>
                </a:pPr>
                <a:r>
                  <a:rPr lang="zh-CN" altLang="en-US" sz="2400" dirty="0">
                    <a:latin typeface="微软雅黑" panose="020B0503020204020204" pitchFamily="34" charset="-122"/>
                    <a:ea typeface="微软雅黑" panose="020B0503020204020204" pitchFamily="34" charset="-122"/>
                    <a:cs typeface="微软雅黑" panose="020B0503020204020204" charset="-122"/>
                  </a:rPr>
                  <a:t>如果平均变化率的极限存在</a:t>
                </a:r>
              </a:p>
              <a:p>
                <a:pPr>
                  <a:lnSpc>
                    <a:spcPct val="100000"/>
                  </a:lnSpc>
                  <a:spcBef>
                    <a:spcPts val="5"/>
                  </a:spcBef>
                </a:pPr>
                <a:endParaRPr lang="zh-CN" altLang="en-US" sz="2500" dirty="0">
                  <a:latin typeface="微软雅黑" panose="020B0503020204020204" pitchFamily="34" charset="-122"/>
                  <a:ea typeface="微软雅黑" panose="020B0503020204020204" pitchFamily="34" charset="-122"/>
                  <a:cs typeface="Times New Roman" panose="02020603050405020304"/>
                </a:endParaRPr>
              </a:p>
              <a:p>
                <a:pPr marL="12700">
                  <a:lnSpc>
                    <a:spcPct val="100000"/>
                  </a:lnSpc>
                </a:pPr>
                <a:r>
                  <a:rPr lang="zh-CN" altLang="en-US" sz="2400" dirty="0">
                    <a:latin typeface="微软雅黑" panose="020B0503020204020204" pitchFamily="34" charset="-122"/>
                    <a:ea typeface="微软雅黑" panose="020B0503020204020204" pitchFamily="34" charset="-122"/>
                    <a:cs typeface="微软雅黑" panose="020B0503020204020204" charset="-122"/>
                  </a:rPr>
                  <a:t>则称此极限为函数</a:t>
                </a:r>
                <a14:m>
                  <m:oMath xmlns:m="http://schemas.openxmlformats.org/officeDocument/2006/math">
                    <m:r>
                      <a:rPr lang="en-US" altLang="zh-CN" sz="2400" b="0" i="0" dirty="0" smtClean="0">
                        <a:solidFill>
                          <a:schemeClr val="tx1"/>
                        </a:solidFill>
                        <a:latin typeface="Cambria Math" panose="02040503050406030204" pitchFamily="18" charset="0"/>
                      </a:rPr>
                      <m:t> </m:t>
                    </m:r>
                    <m:r>
                      <a:rPr lang="en-US" altLang="zh-CN" sz="2400" b="0" i="1" dirty="0" smtClean="0">
                        <a:solidFill>
                          <a:schemeClr val="tx1"/>
                        </a:solidFill>
                        <a:latin typeface="Cambria Math" panose="02040503050406030204" pitchFamily="18" charset="0"/>
                      </a:rPr>
                      <m:t>𝑦</m:t>
                    </m:r>
                    <m:r>
                      <a:rPr lang="en-US" altLang="zh-CN" sz="2400" b="0" i="1" dirty="0" smtClean="0">
                        <a:solidFill>
                          <a:schemeClr val="tx1"/>
                        </a:solidFill>
                        <a:latin typeface="Cambria Math" panose="02040503050406030204" pitchFamily="18" charset="0"/>
                      </a:rPr>
                      <m:t>=</m:t>
                    </m:r>
                    <m:r>
                      <a:rPr lang="zh-CN" altLang="en-US" sz="2400" b="0" i="1" dirty="0" smtClean="0">
                        <a:solidFill>
                          <a:schemeClr val="tx1"/>
                        </a:solidFill>
                        <a:latin typeface="Cambria Math" panose="02040503050406030204" pitchFamily="18" charset="0"/>
                      </a:rPr>
                      <m:t>𝑓</m:t>
                    </m:r>
                    <m:r>
                      <a:rPr lang="en-US" altLang="zh-CN" sz="2400" b="0" i="1" dirty="0" smtClean="0">
                        <a:solidFill>
                          <a:schemeClr val="tx1"/>
                        </a:solidFill>
                        <a:latin typeface="Cambria Math" panose="02040503050406030204" pitchFamily="18" charset="0"/>
                      </a:rPr>
                      <m:t>(</m:t>
                    </m:r>
                    <m:r>
                      <a:rPr lang="zh-CN" altLang="en-US" sz="2400" b="0" i="1" dirty="0" smtClean="0">
                        <a:solidFill>
                          <a:schemeClr val="tx1"/>
                        </a:solidFill>
                        <a:latin typeface="Cambria Math" panose="02040503050406030204" pitchFamily="18" charset="0"/>
                      </a:rPr>
                      <m:t>𝑥</m:t>
                    </m:r>
                    <m:r>
                      <a:rPr lang="en-US" altLang="zh-CN" sz="2400" b="0" i="1" dirty="0" smtClean="0">
                        <a:solidFill>
                          <a:schemeClr val="tx1"/>
                        </a:solidFill>
                        <a:latin typeface="Cambria Math" panose="02040503050406030204" pitchFamily="18" charset="0"/>
                        <a:ea typeface="MS Mincho" panose="02020609040205080304" charset="-128"/>
                        <a:cs typeface="Cambria Math" panose="02040503050406030204" pitchFamily="18" charset="0"/>
                      </a:rPr>
                      <m:t>)</m:t>
                    </m:r>
                  </m:oMath>
                </a14:m>
                <a:endParaRPr lang="en-US" altLang="zh-CN" sz="2400" b="0" i="1"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p:txBody>
          </p:sp>
        </mc:Choice>
        <mc:Fallback xmlns="">
          <p:sp>
            <p:nvSpPr>
              <p:cNvPr id="6" name="object 6"/>
              <p:cNvSpPr txBox="1">
                <a:spLocks noRot="1" noChangeAspect="1" noMove="1" noResize="1" noEditPoints="1" noAdjustHandles="1" noChangeArrowheads="1" noChangeShapeType="1" noTextEdit="1"/>
              </p:cNvSpPr>
              <p:nvPr/>
            </p:nvSpPr>
            <p:spPr>
              <a:xfrm>
                <a:off x="1418170" y="2329827"/>
                <a:ext cx="4185964" cy="1136208"/>
              </a:xfrm>
              <a:prstGeom prst="rect">
                <a:avLst/>
              </a:prstGeom>
              <a:blipFill>
                <a:blip r:embed="rId2"/>
                <a:stretch>
                  <a:fillRect l="-4227" t="-6952" b="-15508"/>
                </a:stretch>
              </a:blipFill>
            </p:spPr>
            <p:txBody>
              <a:bodyPr/>
              <a:lstStyle/>
              <a:p>
                <a:r>
                  <a:rPr lang="zh-CN" altLang="en-US">
                    <a:noFill/>
                  </a:rPr>
                  <a:t> </a:t>
                </a:r>
              </a:p>
            </p:txBody>
          </p:sp>
        </mc:Fallback>
      </mc:AlternateContent>
      <p:sp>
        <p:nvSpPr>
          <p:cNvPr id="7" name="object 7"/>
          <p:cNvSpPr txBox="1"/>
          <p:nvPr/>
        </p:nvSpPr>
        <p:spPr>
          <a:xfrm>
            <a:off x="5299290" y="3061347"/>
            <a:ext cx="2395220" cy="391160"/>
          </a:xfrm>
          <a:prstGeom prst="rect">
            <a:avLst/>
          </a:prstGeom>
        </p:spPr>
        <p:txBody>
          <a:bodyPr vert="horz" wrap="square" lIns="0" tIns="12700" rIns="0" bIns="0" rtlCol="0">
            <a:spAutoFit/>
          </a:bodyPr>
          <a:lstStyle/>
          <a:p>
            <a:pPr marL="12700">
              <a:lnSpc>
                <a:spcPct val="100000"/>
              </a:lnSpc>
              <a:spcBef>
                <a:spcPts val="100"/>
              </a:spcBef>
              <a:tabLst>
                <a:tab pos="1162685" algn="l"/>
              </a:tabLst>
            </a:pPr>
            <a:r>
              <a:rPr sz="2400" dirty="0">
                <a:latin typeface="微软雅黑" panose="020B0503020204020204" pitchFamily="34" charset="-122"/>
                <a:ea typeface="微软雅黑" panose="020B0503020204020204" pitchFamily="34" charset="-122"/>
                <a:cs typeface="微软雅黑" panose="020B0503020204020204" charset="-122"/>
              </a:rPr>
              <a:t>在点	处的导数</a:t>
            </a:r>
          </a:p>
        </p:txBody>
      </p:sp>
      <p:sp>
        <p:nvSpPr>
          <p:cNvPr id="8" name="object 8"/>
          <p:cNvSpPr txBox="1"/>
          <p:nvPr/>
        </p:nvSpPr>
        <p:spPr>
          <a:xfrm>
            <a:off x="7681810" y="3056337"/>
            <a:ext cx="304800" cy="402590"/>
          </a:xfrm>
          <a:prstGeom prst="rect">
            <a:avLst/>
          </a:prstGeom>
        </p:spPr>
        <p:txBody>
          <a:bodyPr vert="horz" wrap="square" lIns="0" tIns="17780" rIns="0" bIns="0" rtlCol="0">
            <a:spAutoFit/>
          </a:bodyPr>
          <a:lstStyle/>
          <a:p>
            <a:pPr>
              <a:lnSpc>
                <a:spcPct val="100000"/>
              </a:lnSpc>
              <a:spcBef>
                <a:spcPts val="140"/>
              </a:spcBef>
            </a:pPr>
            <a:r>
              <a:rPr sz="2400" dirty="0">
                <a:latin typeface="微软雅黑" panose="020B0503020204020204" pitchFamily="34" charset="-122"/>
                <a:ea typeface="微软雅黑" panose="020B0503020204020204" pitchFamily="34" charset="-122"/>
                <a:cs typeface="微软雅黑" panose="020B0503020204020204" charset="-122"/>
              </a:rPr>
              <a:t>，</a:t>
            </a:r>
            <a:endParaRPr sz="2400">
              <a:latin typeface="微软雅黑" panose="020B0503020204020204" pitchFamily="34" charset="-122"/>
              <a:ea typeface="微软雅黑" panose="020B0503020204020204" pitchFamily="34" charset="-122"/>
              <a:cs typeface="微软雅黑" panose="020B0503020204020204" charset="-122"/>
            </a:endParaRPr>
          </a:p>
        </p:txBody>
      </p:sp>
      <p:sp>
        <p:nvSpPr>
          <p:cNvPr id="20" name="文本框 22"/>
          <p:cNvSpPr txBox="1">
            <a:spLocks noChangeArrowheads="1"/>
          </p:cNvSpPr>
          <p:nvPr/>
        </p:nvSpPr>
        <p:spPr bwMode="auto">
          <a:xfrm>
            <a:off x="596163" y="22209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高等数学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导数</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文本框 14"/>
              <p:cNvSpPr txBox="1"/>
              <p:nvPr/>
            </p:nvSpPr>
            <p:spPr>
              <a:xfrm>
                <a:off x="5088470" y="2101270"/>
                <a:ext cx="6096654"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r>
                            <m:rPr>
                              <m:sty m:val="p"/>
                            </m:rPr>
                            <a:rPr lang="zh-CN" altLang="en-US" sz="2400">
                              <a:solidFill>
                                <a:schemeClr val="tx1"/>
                              </a:solidFill>
                              <a:latin typeface="Cambria Math" panose="02040503050406030204" pitchFamily="18" charset="0"/>
                            </a:rPr>
                            <m:t>l</m:t>
                          </m:r>
                          <m:r>
                            <m:rPr>
                              <m:sty m:val="p"/>
                            </m:rPr>
                            <a:rPr lang="zh-CN" altLang="en-US" sz="2400" i="0">
                              <a:solidFill>
                                <a:schemeClr val="tx1"/>
                              </a:solidFill>
                              <a:latin typeface="Cambria Math" panose="02040503050406030204" pitchFamily="18" charset="0"/>
                            </a:rPr>
                            <m:t>im</m:t>
                          </m:r>
                        </m:e>
                        <m:sub>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→0</m:t>
                          </m:r>
                        </m:sub>
                      </m:sSub>
                      <m:r>
                        <a:rPr lang="zh-CN" altLang="en-US" sz="2400" i="0">
                          <a:solidFill>
                            <a:schemeClr val="tx1"/>
                          </a:solidFill>
                          <a:latin typeface="Cambria Math" panose="02040503050406030204" pitchFamily="18" charset="0"/>
                        </a:rPr>
                        <m:t> </m:t>
                      </m:r>
                      <m:f>
                        <m:fPr>
                          <m:ctrlPr>
                            <a:rPr lang="zh-CN" altLang="en-US" sz="2400" i="1">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𝑦</m:t>
                          </m:r>
                        </m:num>
                        <m:den>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m:rPr>
                              <m:sty m:val="p"/>
                            </m:rPr>
                            <a:rPr lang="zh-CN" altLang="en-US" sz="2400" i="0">
                              <a:solidFill>
                                <a:schemeClr val="tx1"/>
                              </a:solidFill>
                              <a:latin typeface="Cambria Math" panose="02040503050406030204" pitchFamily="18" charset="0"/>
                            </a:rPr>
                            <m:t>lim</m:t>
                          </m:r>
                        </m:e>
                        <m:sub>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→0</m:t>
                          </m:r>
                        </m:sub>
                      </m:sSub>
                      <m:r>
                        <a:rPr lang="zh-CN" altLang="en-US" sz="2400" i="0">
                          <a:solidFill>
                            <a:schemeClr val="tx1"/>
                          </a:solidFill>
                          <a:latin typeface="Cambria Math" panose="02040503050406030204" pitchFamily="18" charset="0"/>
                        </a:rPr>
                        <m:t> </m:t>
                      </m:r>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𝑓</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r>
                                <a:rPr lang="zh-CN" altLang="en-US" sz="2400" i="0">
                                  <a:solidFill>
                                    <a:schemeClr val="tx1"/>
                                  </a:solidFill>
                                  <a:latin typeface="Cambria Math" panose="02040503050406030204" pitchFamily="18" charset="0"/>
                                </a:rPr>
                                <m:t>+</m:t>
                              </m:r>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e>
                          </m:d>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𝑓</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e>
                          </m:d>
                        </m:num>
                        <m:den>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den>
                      </m:f>
                    </m:oMath>
                  </m:oMathPara>
                </a14:m>
                <a:endParaRPr lang="zh-CN" altLang="en-US" sz="2400" i="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5088470" y="2101270"/>
                <a:ext cx="6096654" cy="8091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113567" y="3662607"/>
                <a:ext cx="2865839" cy="10100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d>
                            <m:dPr>
                              <m:begChr m:val=""/>
                              <m:endChr m:val="|"/>
                              <m:ctrlPr>
                                <a:rPr lang="zh-CN" altLang="en-US" sz="2400" i="1">
                                  <a:solidFill>
                                    <a:schemeClr val="tx1"/>
                                  </a:solidFill>
                                  <a:latin typeface="Cambria Math" panose="02040503050406030204" pitchFamily="18" charset="0"/>
                                </a:rPr>
                              </m:ctrlPr>
                            </m:dPr>
                            <m:e>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𝑦</m:t>
                                  </m:r>
                                </m:e>
                                <m:sup>
                                  <m:r>
                                    <a:rPr lang="zh-CN" altLang="en-US" sz="2400" i="0">
                                      <a:solidFill>
                                        <a:schemeClr val="tx1"/>
                                      </a:solidFill>
                                      <a:latin typeface="Cambria Math" panose="02040503050406030204" pitchFamily="18" charset="0"/>
                                    </a:rPr>
                                    <m:t>′</m:t>
                                  </m:r>
                                </m:sup>
                              </m:sSup>
                            </m:e>
                          </m:d>
                        </m:e>
                        <m:sub>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sub>
                      </m:sSub>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d>
                            <m:dPr>
                              <m:begChr m:val=""/>
                              <m:endChr m:val="|"/>
                              <m:ctrlPr>
                                <a:rPr lang="zh-CN" altLang="en-US" sz="2400" i="1">
                                  <a:solidFill>
                                    <a:schemeClr val="tx1"/>
                                  </a:solidFill>
                                  <a:latin typeface="Cambria Math" panose="02040503050406030204" pitchFamily="18" charset="0"/>
                                </a:rPr>
                              </m:ctrlPr>
                            </m:dPr>
                            <m:e>
                              <m:f>
                                <m:fPr>
                                  <m:ctrlPr>
                                    <a:rPr lang="zh-CN" altLang="en-US" sz="2400" i="1">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a:rPr lang="zh-CN" altLang="en-US" sz="2400" i="1">
                                      <a:solidFill>
                                        <a:schemeClr val="tx1"/>
                                      </a:solidFill>
                                      <a:latin typeface="Cambria Math" panose="02040503050406030204" pitchFamily="18" charset="0"/>
                                    </a:rPr>
                                    <m:t>𝑦</m:t>
                                  </m:r>
                                </m:num>
                                <m:den>
                                  <m:r>
                                    <m:rPr>
                                      <m:sty m:val="p"/>
                                    </m:rPr>
                                    <a:rPr lang="zh-CN" altLang="en-US" sz="2400" i="0">
                                      <a:solidFill>
                                        <a:schemeClr val="tx1"/>
                                      </a:solidFill>
                                      <a:latin typeface="Cambria Math" panose="02040503050406030204" pitchFamily="18" charset="0"/>
                                    </a:rPr>
                                    <m:t>d</m:t>
                                  </m:r>
                                  <m:r>
                                    <a:rPr lang="zh-CN" altLang="en-US" sz="2400" i="1">
                                      <a:solidFill>
                                        <a:schemeClr val="tx1"/>
                                      </a:solidFill>
                                      <a:latin typeface="Cambria Math" panose="02040503050406030204" pitchFamily="18" charset="0"/>
                                    </a:rPr>
                                    <m:t>𝑥</m:t>
                                  </m:r>
                                </m:den>
                              </m:f>
                            </m:e>
                          </m:d>
                        </m:e>
                        <m:sub>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sub>
                      </m:sSub>
                    </m:oMath>
                  </m:oMathPara>
                </a14:m>
                <a:endParaRPr lang="zh-CN" altLang="en-US" sz="2400" i="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113567" y="3662607"/>
                <a:ext cx="2865839" cy="10100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4564990" y="3678381"/>
                <a:ext cx="1072359" cy="10100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d>
                            <m:dPr>
                              <m:begChr m:val=""/>
                              <m:endChr m:val="|"/>
                              <m:ctrlPr>
                                <a:rPr lang="zh-CN" altLang="en-US" sz="2400" i="1">
                                  <a:solidFill>
                                    <a:schemeClr val="tx1"/>
                                  </a:solidFill>
                                  <a:latin typeface="Cambria Math" panose="02040503050406030204" pitchFamily="18" charset="0"/>
                                </a:rPr>
                              </m:ctrlPr>
                            </m:dPr>
                            <m:e>
                              <m:f>
                                <m:fPr>
                                  <m:ctrlPr>
                                    <a:rPr lang="zh-CN" altLang="en-US" sz="2400" i="1">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𝑓</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num>
                                <m:den>
                                  <m:r>
                                    <m:rPr>
                                      <m:sty m:val="p"/>
                                    </m:rPr>
                                    <a:rPr lang="zh-CN" altLang="en-US" sz="2400" i="0">
                                      <a:solidFill>
                                        <a:schemeClr val="tx1"/>
                                      </a:solidFill>
                                      <a:latin typeface="Cambria Math" panose="02040503050406030204" pitchFamily="18" charset="0"/>
                                    </a:rPr>
                                    <m:t>d</m:t>
                                  </m:r>
                                  <m:r>
                                    <a:rPr lang="zh-CN" altLang="en-US" sz="2400" i="1">
                                      <a:solidFill>
                                        <a:schemeClr val="tx1"/>
                                      </a:solidFill>
                                      <a:latin typeface="Cambria Math" panose="02040503050406030204" pitchFamily="18" charset="0"/>
                                    </a:rPr>
                                    <m:t>𝑥</m:t>
                                  </m:r>
                                </m:den>
                              </m:f>
                            </m:e>
                          </m:d>
                        </m:e>
                        <m:sub>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sub>
                      </m:sSub>
                    </m:oMath>
                  </m:oMathPara>
                </a14:m>
                <a:endParaRPr lang="zh-CN" altLang="en-US" sz="2400" i="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4564990" y="3678381"/>
                <a:ext cx="1072359" cy="1010020"/>
              </a:xfrm>
              <a:prstGeom prst="rect">
                <a:avLst/>
              </a:prstGeom>
              <a:blipFill>
                <a:blip r:embed="rId5"/>
                <a:stretch>
                  <a:fillRect r="-39773"/>
                </a:stretch>
              </a:blipFill>
            </p:spPr>
            <p:txBody>
              <a:bodyPr/>
              <a:lstStyle/>
              <a:p>
                <a:r>
                  <a:rPr lang="zh-CN" altLang="en-US">
                    <a:noFill/>
                  </a:rPr>
                  <a:t> </a:t>
                </a:r>
              </a:p>
            </p:txBody>
          </p:sp>
        </mc:Fallback>
      </mc:AlternateContent>
      <p:sp>
        <p:nvSpPr>
          <p:cNvPr id="22" name="文本框 21"/>
          <p:cNvSpPr txBox="1"/>
          <p:nvPr/>
        </p:nvSpPr>
        <p:spPr>
          <a:xfrm>
            <a:off x="3850511" y="3911770"/>
            <a:ext cx="58965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或</a:t>
            </a:r>
          </a:p>
        </p:txBody>
      </p:sp>
      <mc:AlternateContent xmlns:mc="http://schemas.openxmlformats.org/markup-compatibility/2006" xmlns:a14="http://schemas.microsoft.com/office/drawing/2010/main">
        <mc:Choice Requires="a14">
          <p:sp>
            <p:nvSpPr>
              <p:cNvPr id="25" name="文本框 24"/>
              <p:cNvSpPr txBox="1"/>
              <p:nvPr/>
            </p:nvSpPr>
            <p:spPr>
              <a:xfrm>
                <a:off x="7387246" y="2997262"/>
                <a:ext cx="183524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smtClean="0">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𝑓</m:t>
                          </m:r>
                        </m:e>
                        <m:sup>
                          <m:r>
                            <a:rPr lang="zh-CN" altLang="en-US" sz="2400" i="0">
                              <a:solidFill>
                                <a:schemeClr val="tx1"/>
                              </a:solidFill>
                              <a:latin typeface="Cambria Math" panose="02040503050406030204" pitchFamily="18" charset="0"/>
                            </a:rPr>
                            <m:t>′</m:t>
                          </m:r>
                        </m:sup>
                      </m:sSup>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e>
                      </m:d>
                    </m:oMath>
                  </m:oMathPara>
                </a14:m>
                <a:endParaRPr lang="zh-CN" altLang="en-US" sz="2400" i="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7387246" y="2997262"/>
                <a:ext cx="1835243" cy="461665"/>
              </a:xfrm>
              <a:prstGeom prst="rect">
                <a:avLst/>
              </a:prstGeom>
              <a:blipFill>
                <a:blip r:embed="rId6"/>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5785684" y="2942815"/>
                <a:ext cx="80218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𝑥</m:t>
                          </m:r>
                        </m:e>
                        <m:sub>
                          <m:r>
                            <a:rPr lang="zh-CN" altLang="en-US" sz="2800" i="0">
                              <a:solidFill>
                                <a:schemeClr val="tx1"/>
                              </a:solidFill>
                              <a:latin typeface="Cambria Math" panose="02040503050406030204" pitchFamily="18" charset="0"/>
                            </a:rPr>
                            <m:t>0</m:t>
                          </m:r>
                        </m:sub>
                      </m:sSub>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5785684" y="2942815"/>
                <a:ext cx="802184"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30964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矩形 6"/>
              <p:cNvSpPr/>
              <p:nvPr/>
            </p:nvSpPr>
            <p:spPr>
              <a:xfrm>
                <a:off x="597016" y="1173440"/>
                <a:ext cx="6813755" cy="5617885"/>
              </a:xfrm>
              <a:prstGeom prst="rect">
                <a:avLst/>
              </a:prstGeom>
            </p:spPr>
            <p:txBody>
              <a:bodyPr wrap="square">
                <a:spAutoFit/>
              </a:bodyPr>
              <a:lstStyle/>
              <a:p>
                <a:pPr>
                  <a:lnSpc>
                    <a:spcPct val="150000"/>
                  </a:lnSpc>
                  <a:spcBef>
                    <a:spcPts val="900"/>
                  </a:spcBef>
                  <a:spcAft>
                    <a:spcPts val="900"/>
                  </a:spcAft>
                </a:pPr>
                <a:r>
                  <a:rPr lang="en-US" altLang="zh-CN" sz="1800" b="0" kern="100" dirty="0">
                    <a:effectLst/>
                    <a:latin typeface="+mj-ea"/>
                    <a:ea typeface="+mj-ea"/>
                    <a:cs typeface="宋体" panose="02010600030101010101" pitchFamily="2" charset="-122"/>
                  </a:rPr>
                  <a:t>(1)</a:t>
                </a:r>
                <a14:m>
                  <m:oMath xmlns:m="http://schemas.openxmlformats.org/officeDocument/2006/math">
                    <m:r>
                      <a:rPr lang="en-US" altLang="zh-CN" sz="1800" b="0" i="0" kern="100" smtClean="0">
                        <a:effectLst/>
                        <a:latin typeface="Cambria Math" panose="02040503050406030204" pitchFamily="18" charset="0"/>
                        <a:ea typeface="+mj-ea"/>
                        <a:cs typeface="宋体" panose="02010600030101010101" pitchFamily="2" charset="-122"/>
                      </a:rPr>
                      <m:t> </m:t>
                    </m:r>
                    <m:r>
                      <a:rPr lang="en-US" altLang="zh-CN" sz="1800" b="0" i="1" kern="100" smtClean="0">
                        <a:effectLst/>
                        <a:latin typeface="Cambria Math" panose="02040503050406030204" pitchFamily="18" charset="0"/>
                        <a:ea typeface="+mj-ea"/>
                        <a:cs typeface="宋体" panose="02010600030101010101" pitchFamily="2" charset="-122"/>
                      </a:rPr>
                      <m:t> </m:t>
                    </m:r>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𝑐</m:t>
                    </m:r>
                  </m:oMath>
                </a14:m>
                <a:r>
                  <a:rPr lang="zh-CN" altLang="zh-CN" sz="1800" kern="100" dirty="0">
                    <a:effectLst/>
                    <a:latin typeface="+mj-ea"/>
                    <a:ea typeface="+mj-ea"/>
                    <a:cs typeface="宋体" panose="02010600030101010101" pitchFamily="2" charset="-122"/>
                  </a:rPr>
                  <a:t>（常数）</a:t>
                </a:r>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 </a:t>
                </a:r>
                <a14:m>
                  <m:oMath xmlns:m="http://schemas.openxmlformats.org/officeDocument/2006/math">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𝑦</m:t>
                        </m:r>
                      </m:e>
                      <m:sup>
                        <m:r>
                          <a:rPr lang="en-US" altLang="zh-CN" sz="1800" i="1" kern="100">
                            <a:effectLst/>
                            <a:latin typeface="Cambria Math" panose="02040503050406030204" pitchFamily="18" charset="0"/>
                            <a:ea typeface="+mj-ea"/>
                            <a:cs typeface="宋体" panose="02010600030101010101" pitchFamily="2" charset="-122"/>
                          </a:rPr>
                          <m:t>′</m:t>
                        </m:r>
                      </m:sup>
                    </m:sSup>
                    <m:r>
                      <a:rPr lang="en-US" altLang="zh-CN" sz="1800" kern="100">
                        <a:effectLst/>
                        <a:latin typeface="Cambria Math" panose="02040503050406030204" pitchFamily="18" charset="0"/>
                        <a:ea typeface="+mj-ea"/>
                        <a:cs typeface="宋体" panose="02010600030101010101" pitchFamily="2" charset="-122"/>
                      </a:rPr>
                      <m:t>=0</m:t>
                    </m:r>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(2)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𝑥</m:t>
                        </m:r>
                      </m:e>
                      <m:sup>
                        <m:r>
                          <a:rPr lang="en-US" altLang="zh-CN" sz="1800" i="1" kern="100">
                            <a:effectLst/>
                            <a:latin typeface="Cambria Math" panose="02040503050406030204" pitchFamily="18" charset="0"/>
                            <a:ea typeface="+mj-ea"/>
                            <a:cs typeface="宋体" panose="02010600030101010101" pitchFamily="2" charset="-122"/>
                          </a:rPr>
                          <m:t>𝛼</m:t>
                        </m:r>
                      </m:sup>
                    </m:sSup>
                  </m:oMath>
                </a14:m>
                <a:r>
                  <a:rPr lang="en-US" altLang="zh-CN" sz="1800" kern="100" dirty="0">
                    <a:effectLst/>
                    <a:latin typeface="+mj-ea"/>
                    <a:ea typeface="+mj-ea"/>
                    <a:cs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𝛼</m:t>
                    </m:r>
                  </m:oMath>
                </a14:m>
                <a:r>
                  <a:rPr lang="zh-CN" altLang="zh-CN" sz="1800" kern="100" dirty="0">
                    <a:effectLst/>
                    <a:latin typeface="+mj-ea"/>
                    <a:ea typeface="+mj-ea"/>
                    <a:cs typeface="宋体" panose="02010600030101010101" pitchFamily="2" charset="-122"/>
                  </a:rPr>
                  <a:t>为实数</a:t>
                </a:r>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𝛼</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𝑥</m:t>
                        </m:r>
                      </m:e>
                      <m:sup>
                        <m:r>
                          <a:rPr lang="en-US" altLang="zh-CN" sz="1800" i="1" kern="100">
                            <a:effectLst/>
                            <a:latin typeface="Cambria Math" panose="02040503050406030204" pitchFamily="18" charset="0"/>
                            <a:ea typeface="+mj-ea"/>
                            <a:cs typeface="宋体" panose="02010600030101010101" pitchFamily="2" charset="-122"/>
                          </a:rPr>
                          <m:t>𝛼</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1</m:t>
                        </m:r>
                      </m:sup>
                    </m:sSup>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(3)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𝑎</m:t>
                        </m:r>
                      </m:e>
                      <m:sup>
                        <m:r>
                          <a:rPr lang="en-US" altLang="zh-CN" sz="1800" i="1" kern="100">
                            <a:effectLst/>
                            <a:latin typeface="Cambria Math" panose="02040503050406030204" pitchFamily="18" charset="0"/>
                            <a:ea typeface="+mj-ea"/>
                            <a:cs typeface="宋体" panose="02010600030101010101" pitchFamily="2" charset="-122"/>
                          </a:rPr>
                          <m:t>𝑥</m:t>
                        </m:r>
                      </m:sup>
                    </m:sSup>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𝑎</m:t>
                        </m:r>
                      </m:e>
                      <m:sup>
                        <m:r>
                          <a:rPr lang="en-US" altLang="zh-CN" sz="1800" i="1" kern="100">
                            <a:effectLst/>
                            <a:latin typeface="Cambria Math" panose="02040503050406030204" pitchFamily="18" charset="0"/>
                            <a:ea typeface="+mj-ea"/>
                            <a:cs typeface="宋体" panose="02010600030101010101" pitchFamily="2" charset="-122"/>
                          </a:rPr>
                          <m:t>𝑥</m:t>
                        </m:r>
                      </m:sup>
                    </m:sSup>
                    <m:r>
                      <m:rPr>
                        <m:sty m:val="p"/>
                      </m:rPr>
                      <a:rPr lang="en-US" altLang="zh-CN" sz="1800" kern="100">
                        <a:effectLst/>
                        <a:latin typeface="Cambria Math" panose="02040503050406030204" pitchFamily="18" charset="0"/>
                        <a:ea typeface="+mj-ea"/>
                        <a:cs typeface="宋体" panose="02010600030101010101" pitchFamily="2" charset="-122"/>
                      </a:rPr>
                      <m:t>ln</m:t>
                    </m:r>
                    <m:r>
                      <a:rPr lang="en-US" altLang="zh-CN" sz="1800" i="1" kern="100">
                        <a:effectLst/>
                        <a:latin typeface="Cambria Math" panose="02040503050406030204" pitchFamily="18" charset="0"/>
                        <a:ea typeface="+mj-ea"/>
                        <a:cs typeface="宋体" panose="02010600030101010101" pitchFamily="2" charset="-122"/>
                      </a:rPr>
                      <m:t>𝑎</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特例</a:t>
                </a:r>
                <a:r>
                  <a:rPr lang="en-US" altLang="zh-CN" sz="1800" kern="100" dirty="0">
                    <a:effectLst/>
                    <a:latin typeface="+mj-ea"/>
                    <a:ea typeface="+mj-ea"/>
                    <a:cs typeface="宋体" panose="02010600030101010101" pitchFamily="2" charset="-122"/>
                  </a:rPr>
                  <a:t>: </a:t>
                </a:r>
                <a14:m>
                  <m:oMath xmlns:m="http://schemas.openxmlformats.org/officeDocument/2006/math">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e</m:t>
                        </m:r>
                      </m:e>
                      <m:sup>
                        <m:r>
                          <a:rPr lang="en-US" altLang="zh-CN" sz="1800" i="1" kern="100">
                            <a:effectLst/>
                            <a:latin typeface="Cambria Math" panose="02040503050406030204" pitchFamily="18" charset="0"/>
                            <a:ea typeface="+mj-ea"/>
                            <a:cs typeface="宋体" panose="02010600030101010101" pitchFamily="2" charset="-122"/>
                          </a:rPr>
                          <m:t>𝑥</m:t>
                        </m:r>
                      </m:sup>
                    </m:sSup>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e</m:t>
                        </m:r>
                      </m:e>
                      <m:sup>
                        <m:r>
                          <a:rPr lang="en-US" altLang="zh-CN" sz="1800" i="1" kern="100">
                            <a:effectLst/>
                            <a:latin typeface="Cambria Math" panose="02040503050406030204" pitchFamily="18" charset="0"/>
                            <a:ea typeface="+mj-ea"/>
                            <a:cs typeface="宋体" panose="02010600030101010101" pitchFamily="2" charset="-122"/>
                          </a:rPr>
                          <m:t>𝑥</m:t>
                        </m:r>
                      </m:sup>
                    </m:sSup>
                  </m:oMath>
                </a14:m>
                <a:endParaRPr lang="zh-CN" altLang="zh-CN" sz="1800" kern="100" dirty="0">
                  <a:effectLst/>
                  <a:latin typeface="+mj-ea"/>
                  <a:ea typeface="+mj-ea"/>
                  <a:cs typeface="宋体" panose="02010600030101010101" pitchFamily="2" charset="-122"/>
                </a:endParaRP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(4)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sSub>
                      <m:sSubPr>
                        <m:ctrlPr>
                          <a:rPr lang="zh-CN" altLang="zh-CN" sz="1800" i="1" kern="100">
                            <a:effectLst/>
                            <a:latin typeface="Cambria Math" panose="02040503050406030204" pitchFamily="18" charset="0"/>
                            <a:ea typeface="+mj-ea"/>
                            <a:cs typeface="宋体" panose="02010600030101010101" pitchFamily="2" charset="-122"/>
                          </a:rPr>
                        </m:ctrlPr>
                      </m:sSubPr>
                      <m:e>
                        <m:r>
                          <m:rPr>
                            <m:sty m:val="p"/>
                          </m:rPr>
                          <a:rPr lang="en-US" altLang="zh-CN" sz="1800" kern="100">
                            <a:effectLst/>
                            <a:latin typeface="Cambria Math" panose="02040503050406030204" pitchFamily="18" charset="0"/>
                            <a:ea typeface="+mj-ea"/>
                            <a:cs typeface="宋体" panose="02010600030101010101" pitchFamily="2" charset="-122"/>
                          </a:rPr>
                          <m:t>log</m:t>
                        </m:r>
                      </m:e>
                      <m:sub>
                        <m:r>
                          <a:rPr lang="en-US" altLang="zh-CN" sz="1800" i="1" kern="100">
                            <a:effectLst/>
                            <a:latin typeface="Cambria Math" panose="02040503050406030204" pitchFamily="18" charset="0"/>
                            <a:ea typeface="+mj-ea"/>
                            <a:cs typeface="宋体" panose="02010600030101010101" pitchFamily="2" charset="-122"/>
                          </a:rPr>
                          <m:t>𝑎</m:t>
                        </m:r>
                      </m:sub>
                    </m:sSub>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2400" kern="100" dirty="0">
                    <a:effectLst/>
                    <a:latin typeface="+mj-ea"/>
                    <a:ea typeface="+mj-ea"/>
                    <a:cs typeface="宋体" panose="02010600030101010101" pitchFamily="2" charset="-122"/>
                  </a:rPr>
                  <a:t>则：</a:t>
                </a:r>
                <a:r>
                  <a:rPr lang="en-US" altLang="zh-CN" sz="1800" kern="100" dirty="0">
                    <a:effectLst/>
                    <a:latin typeface="+mj-ea"/>
                    <a:ea typeface="+mj-ea"/>
                    <a:cs typeface="宋体" panose="02010600030101010101" pitchFamily="2" charset="-122"/>
                  </a:rPr>
                  <a:t> </a:t>
                </a:r>
                <a14:m>
                  <m:oMath xmlns:m="http://schemas.openxmlformats.org/officeDocument/2006/math">
                    <m:r>
                      <a:rPr lang="en-US" altLang="zh-CN" sz="2000" i="1" kern="100">
                        <a:effectLst/>
                        <a:latin typeface="Cambria Math" panose="02040503050406030204" pitchFamily="18" charset="0"/>
                        <a:ea typeface="+mj-ea"/>
                        <a:cs typeface="宋体" panose="02010600030101010101" pitchFamily="2" charset="-122"/>
                      </a:rPr>
                      <m:t>𝑦</m:t>
                    </m:r>
                    <m:r>
                      <a:rPr lang="en-US" altLang="zh-CN" sz="2000" i="1" kern="100">
                        <a:effectLst/>
                        <a:latin typeface="Cambria Math" panose="02040503050406030204" pitchFamily="18" charset="0"/>
                        <a:ea typeface="+mj-ea"/>
                        <a:cs typeface="宋体" panose="02010600030101010101" pitchFamily="2" charset="-122"/>
                      </a:rPr>
                      <m:t>′</m:t>
                    </m:r>
                    <m:r>
                      <a:rPr lang="en-US" altLang="zh-CN" sz="2000" kern="100">
                        <a:effectLst/>
                        <a:latin typeface="Cambria Math" panose="02040503050406030204" pitchFamily="18" charset="0"/>
                        <a:ea typeface="+mj-ea"/>
                        <a:cs typeface="宋体" panose="02010600030101010101" pitchFamily="2" charset="-122"/>
                      </a:rPr>
                      <m:t>=</m:t>
                    </m:r>
                    <m:f>
                      <m:fPr>
                        <m:ctrlPr>
                          <a:rPr lang="zh-CN" altLang="zh-CN" sz="2000" i="1" kern="100">
                            <a:effectLst/>
                            <a:latin typeface="Cambria Math" panose="02040503050406030204" pitchFamily="18" charset="0"/>
                            <a:ea typeface="+mj-ea"/>
                            <a:cs typeface="宋体" panose="02010600030101010101" pitchFamily="2" charset="-122"/>
                          </a:rPr>
                        </m:ctrlPr>
                      </m:fPr>
                      <m:num>
                        <m:r>
                          <a:rPr lang="en-US" altLang="zh-CN" sz="2000" kern="100">
                            <a:effectLst/>
                            <a:latin typeface="Cambria Math" panose="02040503050406030204" pitchFamily="18" charset="0"/>
                            <a:ea typeface="+mj-ea"/>
                            <a:cs typeface="宋体" panose="02010600030101010101" pitchFamily="2" charset="-122"/>
                          </a:rPr>
                          <m:t>1</m:t>
                        </m:r>
                      </m:num>
                      <m:den>
                        <m:r>
                          <a:rPr lang="en-US" altLang="zh-CN" sz="2000" i="1" kern="100">
                            <a:effectLst/>
                            <a:latin typeface="Cambria Math" panose="02040503050406030204" pitchFamily="18" charset="0"/>
                            <a:ea typeface="+mj-ea"/>
                            <a:cs typeface="宋体" panose="02010600030101010101" pitchFamily="2" charset="-122"/>
                          </a:rPr>
                          <m:t>𝑥</m:t>
                        </m:r>
                        <m:r>
                          <m:rPr>
                            <m:sty m:val="p"/>
                          </m:rPr>
                          <a:rPr lang="en-US" altLang="zh-CN" sz="2000" kern="100">
                            <a:effectLst/>
                            <a:latin typeface="Cambria Math" panose="02040503050406030204" pitchFamily="18" charset="0"/>
                            <a:ea typeface="+mj-ea"/>
                            <a:cs typeface="宋体" panose="02010600030101010101" pitchFamily="2" charset="-122"/>
                          </a:rPr>
                          <m:t>ln</m:t>
                        </m:r>
                        <m:r>
                          <a:rPr lang="en-US" altLang="zh-CN" sz="2000" i="1" kern="100">
                            <a:effectLst/>
                            <a:latin typeface="Cambria Math" panose="02040503050406030204" pitchFamily="18" charset="0"/>
                            <a:ea typeface="+mj-ea"/>
                            <a:cs typeface="宋体" panose="02010600030101010101" pitchFamily="2" charset="-122"/>
                          </a:rPr>
                          <m:t>𝑎</m:t>
                        </m:r>
                      </m:den>
                    </m:f>
                  </m:oMath>
                </a14:m>
                <a:r>
                  <a:rPr lang="en-US" altLang="zh-CN" sz="2400" kern="100" dirty="0">
                    <a:effectLst/>
                    <a:latin typeface="+mj-ea"/>
                    <a:ea typeface="+mj-ea"/>
                    <a:cs typeface="宋体" panose="02010600030101010101" pitchFamily="2" charset="-122"/>
                  </a:rPr>
                  <a:t> </a:t>
                </a:r>
                <a:r>
                  <a:rPr lang="zh-CN" altLang="zh-CN" sz="2400" kern="100" dirty="0">
                    <a:effectLst/>
                    <a:latin typeface="+mj-ea"/>
                    <a:ea typeface="+mj-ea"/>
                    <a:cs typeface="宋体" panose="02010600030101010101" pitchFamily="2" charset="-122"/>
                  </a:rPr>
                  <a:t>，</a:t>
                </a:r>
                <a:r>
                  <a:rPr lang="zh-CN" altLang="zh-CN" sz="1800" kern="100" dirty="0">
                    <a:effectLst/>
                    <a:latin typeface="+mj-ea"/>
                    <a:ea typeface="+mj-ea"/>
                    <a:cs typeface="宋体" panose="02010600030101010101" pitchFamily="2" charset="-122"/>
                  </a:rPr>
                  <a:t>特例</a:t>
                </a:r>
                <a:r>
                  <a:rPr lang="en-US" altLang="zh-CN" sz="1800" kern="100" dirty="0">
                    <a:effectLst/>
                    <a:latin typeface="+mj-ea"/>
                    <a:ea typeface="+mj-ea"/>
                    <a:cs typeface="宋体" panose="02010600030101010101" pitchFamily="2" charset="-122"/>
                  </a:rPr>
                  <a:t> </a:t>
                </a:r>
                <a14:m>
                  <m:oMath xmlns:m="http://schemas.openxmlformats.org/officeDocument/2006/math">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ln</m:t>
                    </m:r>
                    <m:r>
                      <a:rPr lang="en-US" altLang="zh-CN" sz="1800" i="1" kern="100">
                        <a:effectLst/>
                        <a:latin typeface="Cambria Math" panose="02040503050406030204" pitchFamily="18" charset="0"/>
                        <a:ea typeface="+mj-ea"/>
                        <a:cs typeface="宋体" panose="02010600030101010101" pitchFamily="2" charset="-122"/>
                      </a:rPr>
                      <m:t>𝑥</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f>
                      <m:fPr>
                        <m:ctrlPr>
                          <a:rPr lang="zh-CN" altLang="zh-CN" sz="1800" i="1" kern="100">
                            <a:effectLst/>
                            <a:latin typeface="Cambria Math" panose="02040503050406030204" pitchFamily="18" charset="0"/>
                            <a:ea typeface="+mj-ea"/>
                            <a:cs typeface="宋体" panose="02010600030101010101" pitchFamily="2" charset="-122"/>
                          </a:rPr>
                        </m:ctrlPr>
                      </m:fPr>
                      <m:num>
                        <m:r>
                          <a:rPr lang="en-US" altLang="zh-CN" sz="1800" kern="100">
                            <a:effectLst/>
                            <a:latin typeface="Cambria Math" panose="02040503050406030204" pitchFamily="18" charset="0"/>
                            <a:ea typeface="+mj-ea"/>
                            <a:cs typeface="宋体" panose="02010600030101010101" pitchFamily="2" charset="-122"/>
                          </a:rPr>
                          <m:t>1</m:t>
                        </m:r>
                      </m:num>
                      <m:den>
                        <m:r>
                          <a:rPr lang="en-US" altLang="zh-CN" sz="1800" i="1" kern="100">
                            <a:effectLst/>
                            <a:latin typeface="Cambria Math" panose="02040503050406030204" pitchFamily="18" charset="0"/>
                            <a:ea typeface="+mj-ea"/>
                            <a:cs typeface="宋体" panose="02010600030101010101" pitchFamily="2" charset="-122"/>
                          </a:rPr>
                          <m:t>𝑥</m:t>
                        </m:r>
                      </m:den>
                    </m:f>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(5)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sin</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cos</m:t>
                    </m:r>
                    <m:r>
                      <a:rPr lang="en-US" altLang="zh-CN" sz="1800" i="1" kern="100">
                        <a:effectLst/>
                        <a:latin typeface="Cambria Math" panose="02040503050406030204" pitchFamily="18" charset="0"/>
                        <a:ea typeface="+mj-ea"/>
                        <a:cs typeface="宋体" panose="02010600030101010101" pitchFamily="2" charset="-122"/>
                      </a:rPr>
                      <m:t>𝑥</m:t>
                    </m:r>
                  </m:oMath>
                </a14:m>
                <a:endParaRPr lang="zh-CN" altLang="zh-CN" sz="1800" kern="100" dirty="0">
                  <a:effectLst/>
                  <a:latin typeface="+mj-ea"/>
                  <a:ea typeface="+mj-ea"/>
                  <a:cs typeface="宋体" panose="02010600030101010101" pitchFamily="2" charset="-122"/>
                </a:endParaRP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(6)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cos</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sin</m:t>
                    </m:r>
                    <m:r>
                      <a:rPr lang="en-US" altLang="zh-CN" sz="1800" i="1" kern="100">
                        <a:effectLst/>
                        <a:latin typeface="Cambria Math" panose="02040503050406030204" pitchFamily="18" charset="0"/>
                        <a:ea typeface="+mj-ea"/>
                        <a:cs typeface="宋体" panose="02010600030101010101" pitchFamily="2" charset="-122"/>
                      </a:rPr>
                      <m:t>𝑥</m:t>
                    </m:r>
                  </m:oMath>
                </a14:m>
                <a:endParaRPr lang="zh-CN" altLang="zh-CN" sz="1800" kern="100" dirty="0">
                  <a:effectLst/>
                  <a:latin typeface="+mj-ea"/>
                  <a:ea typeface="+mj-ea"/>
                  <a:cs typeface="宋体" panose="02010600030101010101" pitchFamily="2" charset="-122"/>
                </a:endParaRP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(7)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tan</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 </a:t>
                </a:r>
                <a14:m>
                  <m:oMath xmlns:m="http://schemas.openxmlformats.org/officeDocument/2006/math">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𝑦</m:t>
                        </m:r>
                      </m:e>
                      <m:sup>
                        <m:r>
                          <a:rPr lang="en-US" altLang="zh-CN" sz="1800" i="1" kern="100">
                            <a:effectLst/>
                            <a:latin typeface="Cambria Math" panose="02040503050406030204" pitchFamily="18" charset="0"/>
                            <a:ea typeface="+mj-ea"/>
                            <a:cs typeface="宋体" panose="02010600030101010101" pitchFamily="2" charset="-122"/>
                          </a:rPr>
                          <m:t>′</m:t>
                        </m:r>
                      </m:sup>
                    </m:sSup>
                    <m:r>
                      <a:rPr lang="en-US" altLang="zh-CN" sz="1800" kern="100">
                        <a:effectLst/>
                        <a:latin typeface="Cambria Math" panose="02040503050406030204" pitchFamily="18" charset="0"/>
                        <a:ea typeface="+mj-ea"/>
                        <a:cs typeface="宋体" panose="02010600030101010101" pitchFamily="2" charset="-122"/>
                      </a:rPr>
                      <m:t>=</m:t>
                    </m:r>
                    <m:f>
                      <m:fPr>
                        <m:ctrlPr>
                          <a:rPr lang="zh-CN" altLang="zh-CN" sz="1800" i="1" kern="100">
                            <a:effectLst/>
                            <a:latin typeface="Cambria Math" panose="02040503050406030204" pitchFamily="18" charset="0"/>
                            <a:ea typeface="+mj-ea"/>
                            <a:cs typeface="宋体" panose="02010600030101010101" pitchFamily="2" charset="-122"/>
                          </a:rPr>
                        </m:ctrlPr>
                      </m:fPr>
                      <m:num>
                        <m:r>
                          <a:rPr lang="en-US" altLang="zh-CN" sz="1800" kern="100">
                            <a:effectLst/>
                            <a:latin typeface="Cambria Math" panose="02040503050406030204" pitchFamily="18" charset="0"/>
                            <a:ea typeface="+mj-ea"/>
                            <a:cs typeface="宋体" panose="02010600030101010101" pitchFamily="2" charset="-122"/>
                          </a:rPr>
                          <m:t>1</m:t>
                        </m:r>
                      </m:num>
                      <m:den>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cos</m:t>
                            </m:r>
                          </m:e>
                          <m:sup>
                            <m:r>
                              <a:rPr lang="en-US" altLang="zh-CN" sz="1800" kern="100">
                                <a:effectLst/>
                                <a:latin typeface="Cambria Math" panose="02040503050406030204" pitchFamily="18" charset="0"/>
                                <a:ea typeface="+mj-ea"/>
                                <a:cs typeface="宋体" panose="02010600030101010101" pitchFamily="2" charset="-122"/>
                              </a:rPr>
                              <m:t>2</m:t>
                            </m:r>
                          </m:sup>
                        </m:sSup>
                        <m:r>
                          <a:rPr lang="en-US" altLang="zh-CN" sz="1800" i="1" kern="100">
                            <a:effectLst/>
                            <a:latin typeface="Cambria Math" panose="02040503050406030204" pitchFamily="18" charset="0"/>
                            <a:ea typeface="+mj-ea"/>
                            <a:cs typeface="宋体" panose="02010600030101010101" pitchFamily="2" charset="-122"/>
                          </a:rPr>
                          <m:t>𝑥</m:t>
                        </m:r>
                      </m:den>
                    </m:f>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sec</m:t>
                        </m:r>
                      </m:e>
                      <m:sup>
                        <m:r>
                          <a:rPr lang="en-US" altLang="zh-CN" sz="1800" kern="100">
                            <a:effectLst/>
                            <a:latin typeface="Cambria Math" panose="02040503050406030204" pitchFamily="18" charset="0"/>
                            <a:ea typeface="+mj-ea"/>
                            <a:cs typeface="宋体" panose="02010600030101010101" pitchFamily="2" charset="-122"/>
                          </a:rPr>
                          <m:t>2</m:t>
                        </m:r>
                      </m:sup>
                    </m:sSup>
                    <m:r>
                      <a:rPr lang="en-US" altLang="zh-CN" sz="1800" i="1" kern="100">
                        <a:effectLst/>
                        <a:latin typeface="Cambria Math" panose="02040503050406030204" pitchFamily="18" charset="0"/>
                        <a:ea typeface="+mj-ea"/>
                        <a:cs typeface="宋体" panose="02010600030101010101" pitchFamily="2" charset="-122"/>
                      </a:rPr>
                      <m:t>𝑥</m:t>
                    </m:r>
                  </m:oMath>
                </a14:m>
                <a:endParaRPr lang="zh-CN" altLang="zh-CN" sz="1800" kern="100" dirty="0">
                  <a:effectLst/>
                  <a:latin typeface="+mj-ea"/>
                  <a:ea typeface="+mj-ea"/>
                  <a:cs typeface="宋体" panose="02010600030101010101" pitchFamily="2" charset="-122"/>
                </a:endParaRP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(8)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cot</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f>
                      <m:fPr>
                        <m:ctrlPr>
                          <a:rPr lang="zh-CN" altLang="zh-CN" sz="1800" i="1" kern="100">
                            <a:effectLst/>
                            <a:latin typeface="Cambria Math" panose="02040503050406030204" pitchFamily="18" charset="0"/>
                            <a:ea typeface="+mj-ea"/>
                            <a:cs typeface="宋体" panose="02010600030101010101" pitchFamily="2" charset="-122"/>
                          </a:rPr>
                        </m:ctrlPr>
                      </m:fPr>
                      <m:num>
                        <m:r>
                          <a:rPr lang="en-US" altLang="zh-CN" sz="1800" kern="100">
                            <a:effectLst/>
                            <a:latin typeface="Cambria Math" panose="02040503050406030204" pitchFamily="18" charset="0"/>
                            <a:ea typeface="+mj-ea"/>
                            <a:cs typeface="宋体" panose="02010600030101010101" pitchFamily="2" charset="-122"/>
                          </a:rPr>
                          <m:t>1</m:t>
                        </m:r>
                      </m:num>
                      <m:den>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sin</m:t>
                            </m:r>
                          </m:e>
                          <m:sup>
                            <m:r>
                              <a:rPr lang="en-US" altLang="zh-CN" sz="1800" kern="100">
                                <a:effectLst/>
                                <a:latin typeface="Cambria Math" panose="02040503050406030204" pitchFamily="18" charset="0"/>
                                <a:ea typeface="+mj-ea"/>
                                <a:cs typeface="宋体" panose="02010600030101010101" pitchFamily="2" charset="-122"/>
                              </a:rPr>
                              <m:t>2</m:t>
                            </m:r>
                          </m:sup>
                        </m:sSup>
                        <m:r>
                          <a:rPr lang="en-US" altLang="zh-CN" sz="1800" i="1" kern="100">
                            <a:effectLst/>
                            <a:latin typeface="Cambria Math" panose="02040503050406030204" pitchFamily="18" charset="0"/>
                            <a:ea typeface="+mj-ea"/>
                            <a:cs typeface="宋体" panose="02010600030101010101" pitchFamily="2" charset="-122"/>
                          </a:rPr>
                          <m:t>𝑥</m:t>
                        </m:r>
                      </m:den>
                    </m:f>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csc</m:t>
                        </m:r>
                      </m:e>
                      <m:sup>
                        <m:r>
                          <a:rPr lang="en-US" altLang="zh-CN" sz="1800" kern="100">
                            <a:effectLst/>
                            <a:latin typeface="Cambria Math" panose="02040503050406030204" pitchFamily="18" charset="0"/>
                            <a:ea typeface="+mj-ea"/>
                            <a:cs typeface="宋体" panose="02010600030101010101" pitchFamily="2" charset="-122"/>
                          </a:rPr>
                          <m:t>2</m:t>
                        </m:r>
                      </m:sup>
                    </m:sSup>
                    <m:r>
                      <a:rPr lang="en-US" altLang="zh-CN" sz="1800" i="1" kern="100">
                        <a:effectLst/>
                        <a:latin typeface="Cambria Math" panose="02040503050406030204" pitchFamily="18" charset="0"/>
                        <a:ea typeface="+mj-ea"/>
                        <a:cs typeface="宋体" panose="02010600030101010101" pitchFamily="2" charset="-122"/>
                      </a:rPr>
                      <m:t>𝑥</m:t>
                    </m:r>
                  </m:oMath>
                </a14:m>
                <a:endParaRPr lang="zh-CN" altLang="zh-CN" sz="1800" kern="100" dirty="0">
                  <a:effectLst/>
                  <a:latin typeface="+mj-ea"/>
                  <a:ea typeface="+mj-ea"/>
                  <a:cs typeface="宋体" panose="02010600030101010101" pitchFamily="2"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597016" y="1173440"/>
                <a:ext cx="6813755" cy="5617885"/>
              </a:xfrm>
              <a:prstGeom prst="rect">
                <a:avLst/>
              </a:prstGeom>
              <a:blipFill>
                <a:blip r:embed="rId2"/>
                <a:stretch>
                  <a:fillRect l="-805" b="-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236629" y="1173440"/>
                <a:ext cx="6096000" cy="5545877"/>
              </a:xfrm>
              <a:prstGeom prst="rect">
                <a:avLst/>
              </a:prstGeom>
            </p:spPr>
            <p:txBody>
              <a:bodyPr>
                <a:spAutoFit/>
              </a:bodyPr>
              <a:lstStyle/>
              <a:p>
                <a:pPr>
                  <a:lnSpc>
                    <a:spcPct val="150000"/>
                  </a:lnSpc>
                  <a:spcBef>
                    <a:spcPts val="900"/>
                  </a:spcBef>
                  <a:spcAft>
                    <a:spcPts val="900"/>
                  </a:spcAft>
                </a:pPr>
                <a14:m>
                  <m:oMath xmlns:m="http://schemas.openxmlformats.org/officeDocument/2006/math">
                    <m:r>
                      <a:rPr lang="en-US" altLang="zh-CN" sz="1800" i="1" kern="100" smtClean="0">
                        <a:effectLst/>
                        <a:latin typeface="Cambria Math" panose="02040503050406030204" pitchFamily="18" charset="0"/>
                        <a:ea typeface="+mj-ea"/>
                        <a:cs typeface="宋体" panose="02010600030101010101" pitchFamily="2" charset="-122"/>
                      </a:rPr>
                      <m:t> </m:t>
                    </m:r>
                  </m:oMath>
                </a14:m>
                <a:r>
                  <a:rPr lang="en-US" altLang="zh-CN" sz="1800" kern="100" dirty="0">
                    <a:effectLst/>
                    <a:latin typeface="+mj-ea"/>
                    <a:ea typeface="+mj-ea"/>
                    <a:cs typeface="宋体" panose="02010600030101010101" pitchFamily="2" charset="-122"/>
                  </a:rPr>
                  <a:t>(9)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sec</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sec</m:t>
                    </m:r>
                    <m:r>
                      <a:rPr lang="en-US" altLang="zh-CN" sz="1800" i="1" kern="100">
                        <a:effectLst/>
                        <a:latin typeface="Cambria Math" panose="02040503050406030204" pitchFamily="18" charset="0"/>
                        <a:ea typeface="+mj-ea"/>
                        <a:cs typeface="宋体" panose="02010600030101010101" pitchFamily="2" charset="-122"/>
                      </a:rPr>
                      <m:t>𝑥</m:t>
                    </m:r>
                    <m:r>
                      <m:rPr>
                        <m:sty m:val="p"/>
                      </m:rPr>
                      <a:rPr lang="en-US" altLang="zh-CN" sz="1800" kern="100">
                        <a:effectLst/>
                        <a:latin typeface="Cambria Math" panose="02040503050406030204" pitchFamily="18" charset="0"/>
                        <a:ea typeface="+mj-ea"/>
                        <a:cs typeface="宋体" panose="02010600030101010101" pitchFamily="2" charset="-122"/>
                      </a:rPr>
                      <m:t>tan</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(10)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csc</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sSup>
                      <m:sSupPr>
                        <m:ctrlPr>
                          <a:rPr lang="en-US"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𝑦</m:t>
                        </m:r>
                      </m:e>
                      <m:sup>
                        <m:r>
                          <a:rPr lang="en-US" altLang="zh-CN" sz="1800" i="1" kern="100">
                            <a:effectLst/>
                            <a:latin typeface="Cambria Math" panose="02040503050406030204" pitchFamily="18" charset="0"/>
                            <a:ea typeface="+mj-ea"/>
                            <a:cs typeface="宋体" panose="02010600030101010101" pitchFamily="2" charset="-122"/>
                          </a:rPr>
                          <m:t>′</m:t>
                        </m:r>
                      </m:sup>
                    </m:sSup>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csc</m:t>
                    </m:r>
                    <m:r>
                      <a:rPr lang="en-US" altLang="zh-CN" sz="1800" i="1" kern="100">
                        <a:effectLst/>
                        <a:latin typeface="Cambria Math" panose="02040503050406030204" pitchFamily="18" charset="0"/>
                        <a:ea typeface="+mj-ea"/>
                        <a:cs typeface="宋体" panose="02010600030101010101" pitchFamily="2" charset="-122"/>
                      </a:rPr>
                      <m:t>𝑥</m:t>
                    </m:r>
                    <m:r>
                      <m:rPr>
                        <m:sty m:val="p"/>
                      </m:rPr>
                      <a:rPr lang="en-US" altLang="zh-CN" sz="1800" kern="100">
                        <a:effectLst/>
                        <a:latin typeface="Cambria Math" panose="02040503050406030204" pitchFamily="18" charset="0"/>
                        <a:ea typeface="+mj-ea"/>
                        <a:cs typeface="宋体" panose="02010600030101010101" pitchFamily="2" charset="-122"/>
                      </a:rPr>
                      <m:t>cot</m:t>
                    </m:r>
                    <m:r>
                      <m:rPr>
                        <m:sty m:val="p"/>
                      </m:rPr>
                      <a:rPr lang="en-US" altLang="zh-CN" sz="2400" i="1" kern="100" smtClean="0">
                        <a:latin typeface="Cambria Math" panose="02040503050406030204" pitchFamily="18" charset="0"/>
                        <a:ea typeface="+mj-ea"/>
                        <a:cs typeface="宋体" panose="02010600030101010101" pitchFamily="2" charset="-122"/>
                      </a:rPr>
                      <m:t>x</m:t>
                    </m:r>
                  </m:oMath>
                </a14:m>
                <a:endParaRPr lang="en-US" altLang="zh-CN" sz="2400" i="1" kern="100" dirty="0">
                  <a:latin typeface="+mj-ea"/>
                  <a:ea typeface="+mj-ea"/>
                  <a:cs typeface="宋体" panose="02010600030101010101" pitchFamily="2" charset="-122"/>
                </a:endParaRPr>
              </a:p>
              <a:p>
                <a:pPr>
                  <a:lnSpc>
                    <a:spcPct val="150000"/>
                  </a:lnSpc>
                  <a:spcBef>
                    <a:spcPts val="900"/>
                  </a:spcBef>
                  <a:spcAft>
                    <a:spcPts val="900"/>
                  </a:spcAft>
                </a:pPr>
                <a14:m>
                  <m:oMath xmlns:m="http://schemas.openxmlformats.org/officeDocument/2006/math">
                    <m:r>
                      <a:rPr lang="en-US" altLang="zh-CN" sz="1800" i="1" kern="100" smtClean="0">
                        <a:effectLst/>
                        <a:latin typeface="Cambria Math" panose="02040503050406030204" pitchFamily="18" charset="0"/>
                        <a:ea typeface="+mj-ea"/>
                        <a:cs typeface="宋体" panose="02010600030101010101" pitchFamily="2" charset="-122"/>
                      </a:rPr>
                      <m:t> </m:t>
                    </m:r>
                  </m:oMath>
                </a14:m>
                <a:r>
                  <a:rPr lang="en-US" altLang="zh-CN" sz="1800" kern="100" dirty="0">
                    <a:effectLst/>
                    <a:latin typeface="+mj-ea"/>
                    <a:ea typeface="+mj-ea"/>
                    <a:cs typeface="宋体" panose="02010600030101010101" pitchFamily="2" charset="-122"/>
                  </a:rPr>
                  <a:t>(11)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arcsin</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f>
                      <m:fPr>
                        <m:ctrlPr>
                          <a:rPr lang="zh-CN" altLang="zh-CN" sz="1800" i="1" kern="100">
                            <a:effectLst/>
                            <a:latin typeface="Cambria Math" panose="02040503050406030204" pitchFamily="18" charset="0"/>
                            <a:ea typeface="+mj-ea"/>
                            <a:cs typeface="宋体" panose="02010600030101010101" pitchFamily="2" charset="-122"/>
                          </a:rPr>
                        </m:ctrlPr>
                      </m:fPr>
                      <m:num>
                        <m:r>
                          <a:rPr lang="en-US" altLang="zh-CN" sz="1800" kern="100">
                            <a:effectLst/>
                            <a:latin typeface="Cambria Math" panose="02040503050406030204" pitchFamily="18" charset="0"/>
                            <a:ea typeface="+mj-ea"/>
                            <a:cs typeface="宋体" panose="02010600030101010101" pitchFamily="2" charset="-122"/>
                          </a:rPr>
                          <m:t>1</m:t>
                        </m:r>
                      </m:num>
                      <m:den>
                        <m:rad>
                          <m:radPr>
                            <m:degHide m:val="on"/>
                            <m:ctrlPr>
                              <a:rPr lang="zh-CN" altLang="zh-CN" sz="1800" i="1" kern="100">
                                <a:effectLst/>
                                <a:latin typeface="Cambria Math" panose="02040503050406030204" pitchFamily="18" charset="0"/>
                                <a:ea typeface="+mj-ea"/>
                                <a:cs typeface="宋体" panose="02010600030101010101" pitchFamily="2" charset="-122"/>
                              </a:rPr>
                            </m:ctrlPr>
                          </m:radPr>
                          <m:deg/>
                          <m:e>
                            <m:r>
                              <a:rPr lang="en-US" altLang="zh-CN" sz="1800" kern="100">
                                <a:effectLst/>
                                <a:latin typeface="Cambria Math" panose="02040503050406030204" pitchFamily="18" charset="0"/>
                                <a:ea typeface="+mj-ea"/>
                                <a:cs typeface="宋体" panose="02010600030101010101" pitchFamily="2" charset="-122"/>
                              </a:rPr>
                              <m:t>1</m:t>
                            </m:r>
                            <m:r>
                              <a:rPr lang="en-US" altLang="zh-CN" sz="1800" i="1"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𝑥</m:t>
                                </m:r>
                              </m:e>
                              <m:sup>
                                <m:r>
                                  <a:rPr lang="en-US" altLang="zh-CN" sz="1800" kern="100">
                                    <a:effectLst/>
                                    <a:latin typeface="Cambria Math" panose="02040503050406030204" pitchFamily="18" charset="0"/>
                                    <a:ea typeface="+mj-ea"/>
                                    <a:cs typeface="宋体" panose="02010600030101010101" pitchFamily="2" charset="-122"/>
                                  </a:rPr>
                                  <m:t>2</m:t>
                                </m:r>
                              </m:sup>
                            </m:sSup>
                          </m:e>
                        </m:rad>
                      </m:den>
                    </m:f>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(12)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arccos</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2000" i="1" kern="100">
                        <a:effectLst/>
                        <a:latin typeface="Cambria Math" panose="02040503050406030204" pitchFamily="18" charset="0"/>
                        <a:ea typeface="+mj-ea"/>
                        <a:cs typeface="宋体" panose="02010600030101010101" pitchFamily="2" charset="-122"/>
                      </a:rPr>
                      <m:t>𝑦</m:t>
                    </m:r>
                    <m:r>
                      <a:rPr lang="en-US" altLang="zh-CN" sz="2000" i="1" kern="100">
                        <a:effectLst/>
                        <a:latin typeface="Cambria Math" panose="02040503050406030204" pitchFamily="18" charset="0"/>
                        <a:ea typeface="+mj-ea"/>
                        <a:cs typeface="宋体" panose="02010600030101010101" pitchFamily="2" charset="-122"/>
                      </a:rPr>
                      <m:t>′</m:t>
                    </m:r>
                    <m:r>
                      <a:rPr lang="en-US" altLang="zh-CN" sz="2000" kern="100">
                        <a:effectLst/>
                        <a:latin typeface="Cambria Math" panose="02040503050406030204" pitchFamily="18" charset="0"/>
                        <a:ea typeface="+mj-ea"/>
                        <a:cs typeface="宋体" panose="02010600030101010101" pitchFamily="2" charset="-122"/>
                      </a:rPr>
                      <m:t>=</m:t>
                    </m:r>
                    <m:r>
                      <a:rPr lang="en-US" altLang="zh-CN" sz="2000" i="1" kern="100">
                        <a:effectLst/>
                        <a:latin typeface="Cambria Math" panose="02040503050406030204" pitchFamily="18" charset="0"/>
                        <a:ea typeface="+mj-ea"/>
                        <a:cs typeface="宋体" panose="02010600030101010101" pitchFamily="2" charset="-122"/>
                      </a:rPr>
                      <m:t>−</m:t>
                    </m:r>
                    <m:f>
                      <m:fPr>
                        <m:ctrlPr>
                          <a:rPr lang="zh-CN" altLang="zh-CN" sz="2000" i="1" kern="100">
                            <a:effectLst/>
                            <a:latin typeface="Cambria Math" panose="02040503050406030204" pitchFamily="18" charset="0"/>
                            <a:ea typeface="+mj-ea"/>
                            <a:cs typeface="宋体" panose="02010600030101010101" pitchFamily="2" charset="-122"/>
                          </a:rPr>
                        </m:ctrlPr>
                      </m:fPr>
                      <m:num>
                        <m:r>
                          <a:rPr lang="en-US" altLang="zh-CN" sz="2000" kern="100">
                            <a:effectLst/>
                            <a:latin typeface="Cambria Math" panose="02040503050406030204" pitchFamily="18" charset="0"/>
                            <a:ea typeface="+mj-ea"/>
                            <a:cs typeface="宋体" panose="02010600030101010101" pitchFamily="2" charset="-122"/>
                          </a:rPr>
                          <m:t>1</m:t>
                        </m:r>
                      </m:num>
                      <m:den>
                        <m:rad>
                          <m:radPr>
                            <m:degHide m:val="on"/>
                            <m:ctrlPr>
                              <a:rPr lang="zh-CN" altLang="zh-CN" sz="2000" i="1" kern="100">
                                <a:effectLst/>
                                <a:latin typeface="Cambria Math" panose="02040503050406030204" pitchFamily="18" charset="0"/>
                                <a:ea typeface="+mj-ea"/>
                                <a:cs typeface="宋体" panose="02010600030101010101" pitchFamily="2" charset="-122"/>
                              </a:rPr>
                            </m:ctrlPr>
                          </m:radPr>
                          <m:deg/>
                          <m:e>
                            <m:r>
                              <a:rPr lang="en-US" altLang="zh-CN" sz="2000" kern="100">
                                <a:effectLst/>
                                <a:latin typeface="Cambria Math" panose="02040503050406030204" pitchFamily="18" charset="0"/>
                                <a:ea typeface="+mj-ea"/>
                                <a:cs typeface="宋体" panose="02010600030101010101" pitchFamily="2" charset="-122"/>
                              </a:rPr>
                              <m:t>1</m:t>
                            </m:r>
                            <m:r>
                              <a:rPr lang="en-US" altLang="zh-CN" sz="2000" i="1" kern="100">
                                <a:effectLst/>
                                <a:latin typeface="Cambria Math" panose="02040503050406030204" pitchFamily="18" charset="0"/>
                                <a:ea typeface="+mj-ea"/>
                                <a:cs typeface="宋体" panose="02010600030101010101" pitchFamily="2" charset="-122"/>
                              </a:rPr>
                              <m:t>−</m:t>
                            </m:r>
                            <m:sSup>
                              <m:sSupPr>
                                <m:ctrlPr>
                                  <a:rPr lang="zh-CN" altLang="zh-CN" sz="2000" i="1" kern="100">
                                    <a:effectLst/>
                                    <a:latin typeface="Cambria Math" panose="02040503050406030204" pitchFamily="18" charset="0"/>
                                    <a:ea typeface="+mj-ea"/>
                                    <a:cs typeface="宋体" panose="02010600030101010101" pitchFamily="2" charset="-122"/>
                                  </a:rPr>
                                </m:ctrlPr>
                              </m:sSupPr>
                              <m:e>
                                <m:r>
                                  <a:rPr lang="en-US" altLang="zh-CN" sz="2000" i="1" kern="100">
                                    <a:effectLst/>
                                    <a:latin typeface="Cambria Math" panose="02040503050406030204" pitchFamily="18" charset="0"/>
                                    <a:ea typeface="+mj-ea"/>
                                    <a:cs typeface="宋体" panose="02010600030101010101" pitchFamily="2" charset="-122"/>
                                  </a:rPr>
                                  <m:t>𝑥</m:t>
                                </m:r>
                              </m:e>
                              <m:sup>
                                <m:r>
                                  <a:rPr lang="en-US" altLang="zh-CN" sz="2000" kern="100">
                                    <a:effectLst/>
                                    <a:latin typeface="Cambria Math" panose="02040503050406030204" pitchFamily="18" charset="0"/>
                                    <a:ea typeface="+mj-ea"/>
                                    <a:cs typeface="宋体" panose="02010600030101010101" pitchFamily="2" charset="-122"/>
                                  </a:rPr>
                                  <m:t>2</m:t>
                                </m:r>
                              </m:sup>
                            </m:sSup>
                          </m:e>
                        </m:rad>
                      </m:den>
                    </m:f>
                  </m:oMath>
                </a14:m>
                <a:r>
                  <a:rPr lang="en-US" altLang="zh-CN" sz="20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(13)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arctan</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2000" i="1" kern="100">
                        <a:effectLst/>
                        <a:latin typeface="Cambria Math" panose="02040503050406030204" pitchFamily="18" charset="0"/>
                        <a:ea typeface="+mj-ea"/>
                        <a:cs typeface="宋体" panose="02010600030101010101" pitchFamily="2" charset="-122"/>
                      </a:rPr>
                      <m:t>𝑦</m:t>
                    </m:r>
                    <m:r>
                      <a:rPr lang="en-US" altLang="zh-CN" sz="2000" i="1" kern="100">
                        <a:effectLst/>
                        <a:latin typeface="Cambria Math" panose="02040503050406030204" pitchFamily="18" charset="0"/>
                        <a:ea typeface="+mj-ea"/>
                        <a:cs typeface="宋体" panose="02010600030101010101" pitchFamily="2" charset="-122"/>
                      </a:rPr>
                      <m:t>′</m:t>
                    </m:r>
                    <m:r>
                      <a:rPr lang="en-US" altLang="zh-CN" sz="2000" kern="100">
                        <a:effectLst/>
                        <a:latin typeface="Cambria Math" panose="02040503050406030204" pitchFamily="18" charset="0"/>
                        <a:ea typeface="+mj-ea"/>
                        <a:cs typeface="宋体" panose="02010600030101010101" pitchFamily="2" charset="-122"/>
                      </a:rPr>
                      <m:t>=</m:t>
                    </m:r>
                    <m:f>
                      <m:fPr>
                        <m:ctrlPr>
                          <a:rPr lang="zh-CN" altLang="zh-CN" sz="2000" i="1" kern="100">
                            <a:effectLst/>
                            <a:latin typeface="Cambria Math" panose="02040503050406030204" pitchFamily="18" charset="0"/>
                            <a:ea typeface="+mj-ea"/>
                            <a:cs typeface="宋体" panose="02010600030101010101" pitchFamily="2" charset="-122"/>
                          </a:rPr>
                        </m:ctrlPr>
                      </m:fPr>
                      <m:num>
                        <m:r>
                          <a:rPr lang="en-US" altLang="zh-CN" sz="2000" kern="100">
                            <a:effectLst/>
                            <a:latin typeface="Cambria Math" panose="02040503050406030204" pitchFamily="18" charset="0"/>
                            <a:ea typeface="+mj-ea"/>
                            <a:cs typeface="宋体" panose="02010600030101010101" pitchFamily="2" charset="-122"/>
                          </a:rPr>
                          <m:t>1</m:t>
                        </m:r>
                      </m:num>
                      <m:den>
                        <m:r>
                          <a:rPr lang="en-US" altLang="zh-CN" sz="2000" kern="100">
                            <a:effectLst/>
                            <a:latin typeface="Cambria Math" panose="02040503050406030204" pitchFamily="18" charset="0"/>
                            <a:ea typeface="+mj-ea"/>
                            <a:cs typeface="宋体" panose="02010600030101010101" pitchFamily="2" charset="-122"/>
                          </a:rPr>
                          <m:t>1+</m:t>
                        </m:r>
                        <m:sSup>
                          <m:sSupPr>
                            <m:ctrlPr>
                              <a:rPr lang="zh-CN" altLang="zh-CN" sz="2000" i="1" kern="100">
                                <a:effectLst/>
                                <a:latin typeface="Cambria Math" panose="02040503050406030204" pitchFamily="18" charset="0"/>
                                <a:ea typeface="+mj-ea"/>
                                <a:cs typeface="宋体" panose="02010600030101010101" pitchFamily="2" charset="-122"/>
                              </a:rPr>
                            </m:ctrlPr>
                          </m:sSupPr>
                          <m:e>
                            <m:r>
                              <a:rPr lang="en-US" altLang="zh-CN" sz="2000" i="1" kern="100">
                                <a:effectLst/>
                                <a:latin typeface="Cambria Math" panose="02040503050406030204" pitchFamily="18" charset="0"/>
                                <a:ea typeface="+mj-ea"/>
                                <a:cs typeface="宋体" panose="02010600030101010101" pitchFamily="2" charset="-122"/>
                              </a:rPr>
                              <m:t>𝑥</m:t>
                            </m:r>
                          </m:e>
                          <m:sup>
                            <m:r>
                              <a:rPr lang="en-US" altLang="zh-CN" sz="2000" kern="100">
                                <a:effectLst/>
                                <a:latin typeface="Cambria Math" panose="02040503050406030204" pitchFamily="18" charset="0"/>
                                <a:ea typeface="+mj-ea"/>
                                <a:cs typeface="宋体" panose="02010600030101010101" pitchFamily="2" charset="-122"/>
                              </a:rPr>
                              <m:t>2</m:t>
                            </m:r>
                          </m:sup>
                        </m:sSup>
                      </m:den>
                    </m:f>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(14)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arccot</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f>
                      <m:fPr>
                        <m:ctrlPr>
                          <a:rPr lang="zh-CN" altLang="zh-CN" sz="1800" i="1" kern="100">
                            <a:effectLst/>
                            <a:latin typeface="Cambria Math" panose="02040503050406030204" pitchFamily="18" charset="0"/>
                            <a:ea typeface="+mj-ea"/>
                            <a:cs typeface="宋体" panose="02010600030101010101" pitchFamily="2" charset="-122"/>
                          </a:rPr>
                        </m:ctrlPr>
                      </m:fPr>
                      <m:num>
                        <m:r>
                          <a:rPr lang="en-US" altLang="zh-CN" sz="1800" kern="100">
                            <a:effectLst/>
                            <a:latin typeface="Cambria Math" panose="02040503050406030204" pitchFamily="18" charset="0"/>
                            <a:ea typeface="+mj-ea"/>
                            <a:cs typeface="宋体" panose="02010600030101010101" pitchFamily="2" charset="-122"/>
                          </a:rPr>
                          <m:t>1</m:t>
                        </m:r>
                      </m:num>
                      <m:den>
                        <m:r>
                          <a:rPr lang="en-US" altLang="zh-CN" sz="1800" kern="100">
                            <a:effectLst/>
                            <a:latin typeface="Cambria Math" panose="02040503050406030204" pitchFamily="18" charset="0"/>
                            <a:ea typeface="+mj-ea"/>
                            <a:cs typeface="宋体" panose="02010600030101010101" pitchFamily="2" charset="-122"/>
                          </a:rPr>
                          <m:t>1+</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𝑥</m:t>
                            </m:r>
                          </m:e>
                          <m:sup>
                            <m:r>
                              <a:rPr lang="en-US" altLang="zh-CN" sz="1800" kern="100">
                                <a:effectLst/>
                                <a:latin typeface="Cambria Math" panose="02040503050406030204" pitchFamily="18" charset="0"/>
                                <a:ea typeface="+mj-ea"/>
                                <a:cs typeface="宋体" panose="02010600030101010101" pitchFamily="2" charset="-122"/>
                              </a:rPr>
                              <m:t>2</m:t>
                            </m:r>
                          </m:sup>
                        </m:sSup>
                      </m:den>
                    </m:f>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(15)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𝑠h𝑥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𝑐h𝑥</m:t>
                    </m:r>
                  </m:oMath>
                </a14:m>
                <a:r>
                  <a:rPr lang="zh-CN" altLang="en-US" sz="1800" kern="100" dirty="0">
                    <a:effectLst/>
                    <a:latin typeface="+mj-ea"/>
                    <a:ea typeface="+mj-ea"/>
                    <a:cs typeface="宋体" panose="02010600030101010101" pitchFamily="2" charset="-122"/>
                  </a:rPr>
                  <a:t>，</a:t>
                </a:r>
                <a:r>
                  <a:rPr lang="en-US" altLang="zh-CN" sz="1800" kern="100" dirty="0">
                    <a:effectLst/>
                    <a:latin typeface="+mj-ea"/>
                    <a:ea typeface="+mj-ea"/>
                    <a:cs typeface="宋体" panose="02010600030101010101" pitchFamily="2" charset="-122"/>
                  </a:rPr>
                  <a:t>(16)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𝑐h𝑥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𝑠h𝑥</m:t>
                    </m:r>
                  </m:oMath>
                </a14:m>
                <a:endParaRPr lang="zh-CN" altLang="zh-CN" sz="1800" kern="100" dirty="0">
                  <a:effectLst/>
                  <a:latin typeface="+mj-ea"/>
                  <a:ea typeface="+mj-ea"/>
                  <a:cs typeface="宋体" panose="02010600030101010101" pitchFamily="2"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6236629" y="1173440"/>
                <a:ext cx="6096000" cy="5545877"/>
              </a:xfrm>
              <a:prstGeom prst="rect">
                <a:avLst/>
              </a:prstGeom>
              <a:blipFill>
                <a:blip r:embed="rId3"/>
                <a:stretch>
                  <a:fillRect l="-800" b="-769"/>
                </a:stretch>
              </a:blipFill>
            </p:spPr>
            <p:txBody>
              <a:bodyPr/>
              <a:lstStyle/>
              <a:p>
                <a:r>
                  <a:rPr lang="zh-CN" altLang="en-US">
                    <a:noFill/>
                  </a:rPr>
                  <a:t> </a:t>
                </a:r>
              </a:p>
            </p:txBody>
          </p:sp>
        </mc:Fallback>
      </mc:AlternateContent>
      <p:sp>
        <p:nvSpPr>
          <p:cNvPr id="27" name="文本框 22"/>
          <p:cNvSpPr txBox="1">
            <a:spLocks noChangeArrowheads="1"/>
          </p:cNvSpPr>
          <p:nvPr/>
        </p:nvSpPr>
        <p:spPr bwMode="auto">
          <a:xfrm>
            <a:off x="597016" y="218941"/>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基本导数与微分表</a:t>
            </a:r>
            <a:br>
              <a:rPr lang="zh-CN" altLang="en-US" dirty="0"/>
            </a:br>
            <a:endParaRPr lang="zh-CN" altLang="en-US" dirty="0"/>
          </a:p>
        </p:txBody>
      </p:sp>
    </p:spTree>
    <p:extLst>
      <p:ext uri="{BB962C8B-B14F-4D97-AF65-F5344CB8AC3E}">
        <p14:creationId xmlns:p14="http://schemas.microsoft.com/office/powerpoint/2010/main" val="2903507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p:cNvSpPr/>
              <p:nvPr/>
            </p:nvSpPr>
            <p:spPr>
              <a:xfrm>
                <a:off x="1331490" y="2999622"/>
                <a:ext cx="7511845" cy="2459712"/>
              </a:xfrm>
              <a:prstGeom prst="rect">
                <a:avLst/>
              </a:prstGeom>
            </p:spPr>
            <p:txBody>
              <a:bodyPr wrap="square">
                <a:spAutoFit/>
              </a:bodyPr>
              <a:lstStyle/>
              <a:p>
                <a:pPr>
                  <a:lnSpc>
                    <a:spcPct val="150000"/>
                  </a:lnSpc>
                  <a:spcBef>
                    <a:spcPts val="900"/>
                  </a:spcBef>
                  <a:spcAft>
                    <a:spcPts val="900"/>
                  </a:spcAft>
                </a:pPr>
                <a:r>
                  <a:rPr lang="en-US" altLang="zh-CN" sz="2400" kern="100" dirty="0">
                    <a:latin typeface="微软雅黑" panose="020B0503020204020204" charset="-122"/>
                    <a:cs typeface="宋体" panose="02010600030101010101" pitchFamily="2" charset="-122"/>
                  </a:rPr>
                  <a:t>(1) </a:t>
                </a:r>
                <a14:m>
                  <m:oMath xmlns:m="http://schemas.openxmlformats.org/officeDocument/2006/math">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e>
                        </m:d>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sup>
                    </m:sSup>
                  </m:oMath>
                </a14:m>
                <a:r>
                  <a:rPr lang="en-US" altLang="zh-CN" sz="2400" kern="100" dirty="0">
                    <a:effectLst/>
                    <a:latin typeface="微软雅黑" panose="020B0503020204020204" charset="-122"/>
                    <a:cs typeface="宋体" panose="02010600030101010101" pitchFamily="2" charset="-122"/>
                  </a:rPr>
                  <a:t> </a:t>
                </a:r>
                <a14:m>
                  <m:oMath xmlns:m="http://schemas.openxmlformats.org/officeDocument/2006/math">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    </m:t>
                    </m:r>
                  </m:oMath>
                </a14:m>
                <a:r>
                  <a:rPr lang="en-US" altLang="zh-CN" sz="2400" kern="100" dirty="0">
                    <a:effectLst/>
                    <a:latin typeface="微软雅黑" panose="020B0503020204020204" charset="-122"/>
                    <a:cs typeface="宋体" panose="02010600030101010101" pitchFamily="2" charset="-122"/>
                  </a:rPr>
                  <a:t>   </a:t>
                </a:r>
                <a:endParaRPr lang="zh-CN" altLang="zh-CN" sz="24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2400" kern="100" dirty="0">
                    <a:effectLst/>
                    <a:latin typeface="微软雅黑" panose="020B0503020204020204" charset="-122"/>
                    <a:cs typeface="宋体" panose="02010600030101010101" pitchFamily="2" charset="-122"/>
                  </a:rPr>
                  <a:t>(2) </a:t>
                </a:r>
                <a14:m>
                  <m:oMath xmlns:m="http://schemas.openxmlformats.org/officeDocument/2006/math">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𝑢𝑣</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𝑣𝑢</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2400" kern="100" dirty="0">
                    <a:effectLst/>
                    <a:latin typeface="微软雅黑" panose="020B0503020204020204" charset="-122"/>
                    <a:cs typeface="宋体" panose="02010600030101010101" pitchFamily="2" charset="-122"/>
                  </a:rPr>
                  <a:t>       </a:t>
                </a:r>
                <a14:m>
                  <m:oMath xmlns:m="http://schemas.openxmlformats.org/officeDocument/2006/math">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oMath>
                </a14:m>
                <a:r>
                  <a:rPr lang="en-US" altLang="zh-CN" sz="2400" kern="100" dirty="0">
                    <a:effectLst/>
                    <a:latin typeface="微软雅黑" panose="020B0503020204020204" charset="-122"/>
                    <a:cs typeface="宋体" panose="02010600030101010101" pitchFamily="2" charset="-122"/>
                  </a:rPr>
                  <a:t> </a:t>
                </a:r>
                <a:endParaRPr lang="zh-CN" altLang="zh-CN" sz="24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2400" kern="100" dirty="0">
                    <a:effectLst/>
                    <a:latin typeface="微软雅黑" panose="020B0503020204020204" charset="-122"/>
                    <a:cs typeface="宋体" panose="02010600030101010101" pitchFamily="2" charset="-122"/>
                  </a:rPr>
                  <a:t>(3) </a:t>
                </a:r>
                <a14:m>
                  <m:oMath xmlns:m="http://schemas.openxmlformats.org/officeDocument/2006/math">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num>
                      <m:den>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den>
                    </m:f>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𝑣𝑢</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𝑢𝑣</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num>
                      <m:den>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e>
                          <m: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2</m:t>
                            </m:r>
                          </m:sup>
                        </m:sSup>
                      </m:den>
                    </m:f>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≠0)</m:t>
                    </m:r>
                  </m:oMath>
                </a14:m>
                <a:r>
                  <a:rPr lang="en-US" altLang="zh-CN" sz="2400" kern="100" dirty="0">
                    <a:effectLst/>
                    <a:latin typeface="微软雅黑" panose="020B0503020204020204" charset="-122"/>
                    <a:cs typeface="宋体" panose="02010600030101010101" pitchFamily="2" charset="-122"/>
                  </a:rPr>
                  <a:t>    </a:t>
                </a:r>
                <a14:m>
                  <m:oMath xmlns:m="http://schemas.openxmlformats.org/officeDocument/2006/math">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num>
                      <m:den>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den>
                    </m:f>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num>
                      <m:den>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e>
                          <m: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2</m:t>
                            </m:r>
                          </m:sup>
                        </m:sSup>
                      </m:den>
                    </m:f>
                  </m:oMath>
                </a14:m>
                <a:endParaRPr lang="zh-CN" altLang="zh-CN" sz="2400" kern="100" dirty="0">
                  <a:effectLst/>
                  <a:latin typeface="微软雅黑" panose="020B0503020204020204" charset="-122"/>
                  <a:cs typeface="宋体" panose="02010600030101010101" pitchFamily="2"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331490" y="2999622"/>
                <a:ext cx="7511845" cy="2459712"/>
              </a:xfrm>
              <a:prstGeom prst="rect">
                <a:avLst/>
              </a:prstGeom>
              <a:blipFill rotWithShape="1">
                <a:blip r:embed="rId2"/>
                <a:stretch>
                  <a:fillRect l="-7" t="-21" r="4"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369536" y="1481007"/>
                <a:ext cx="6096000" cy="1361911"/>
              </a:xfrm>
              <a:prstGeom prst="rect">
                <a:avLst/>
              </a:prstGeom>
            </p:spPr>
            <p:txBody>
              <a:bodyPr>
                <a:spAutoFit/>
              </a:bodyPr>
              <a:lstStyle/>
              <a:p>
                <a:pPr>
                  <a:lnSpc>
                    <a:spcPct val="150000"/>
                  </a:lnSpc>
                  <a:spcBef>
                    <a:spcPts val="900"/>
                  </a:spcBef>
                  <a:spcAft>
                    <a:spcPts val="900"/>
                  </a:spcAft>
                </a:pPr>
                <a:r>
                  <a:rPr lang="zh-CN" altLang="zh-CN" sz="24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四则运算法则</a:t>
                </a:r>
                <a:r>
                  <a:rPr lang="zh-CN" altLang="zh-CN" sz="2400" kern="1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 </a:t>
                </a:r>
              </a:p>
              <a:p>
                <a:pPr>
                  <a:lnSpc>
                    <a:spcPct val="150000"/>
                  </a:lnSpc>
                  <a:spcBef>
                    <a:spcPts val="900"/>
                  </a:spcBef>
                  <a:spcAft>
                    <a:spcPts val="900"/>
                  </a:spcAft>
                </a:pPr>
                <a:r>
                  <a:rPr lang="zh-CN" altLang="zh-CN" sz="2400" kern="100" dirty="0">
                    <a:effectLst/>
                    <a:latin typeface="微软雅黑" panose="020B0503020204020204" charset="-122"/>
                    <a:cs typeface="宋体" panose="02010600030101010101" pitchFamily="2" charset="-122"/>
                  </a:rPr>
                  <a:t>设函数</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zh-CN"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kern="100" dirty="0">
                    <a:effectLst/>
                    <a:latin typeface="微软雅黑" panose="020B0503020204020204" charset="-122"/>
                    <a:cs typeface="宋体" panose="02010600030101010101" pitchFamily="2" charset="-122"/>
                  </a:rPr>
                  <a:t>在点</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oMath>
                </a14:m>
                <a:r>
                  <a:rPr lang="zh-CN" altLang="zh-CN" sz="2400" kern="100" dirty="0">
                    <a:effectLst/>
                    <a:latin typeface="微软雅黑" panose="020B0503020204020204" charset="-122"/>
                    <a:cs typeface="宋体" panose="02010600030101010101" pitchFamily="2" charset="-122"/>
                  </a:rPr>
                  <a:t>可导，则： </a:t>
                </a:r>
              </a:p>
            </p:txBody>
          </p:sp>
        </mc:Choice>
        <mc:Fallback xmlns="">
          <p:sp>
            <p:nvSpPr>
              <p:cNvPr id="7" name="矩形 6"/>
              <p:cNvSpPr>
                <a:spLocks noRot="1" noChangeAspect="1" noMove="1" noResize="1" noEditPoints="1" noAdjustHandles="1" noChangeArrowheads="1" noChangeShapeType="1" noTextEdit="1"/>
              </p:cNvSpPr>
              <p:nvPr/>
            </p:nvSpPr>
            <p:spPr>
              <a:xfrm>
                <a:off x="1369536" y="1481007"/>
                <a:ext cx="6096000" cy="1361911"/>
              </a:xfrm>
              <a:prstGeom prst="rect">
                <a:avLst/>
              </a:prstGeom>
              <a:blipFill>
                <a:blip r:embed="rId3"/>
                <a:stretch>
                  <a:fillRect l="-1600" r="-900" b="-8072"/>
                </a:stretch>
              </a:blipFill>
            </p:spPr>
            <p:txBody>
              <a:bodyPr/>
              <a:lstStyle/>
              <a:p>
                <a:r>
                  <a:rPr lang="zh-CN" altLang="en-US">
                    <a:noFill/>
                  </a:rPr>
                  <a:t> </a:t>
                </a:r>
              </a:p>
            </p:txBody>
          </p:sp>
        </mc:Fallback>
      </mc:AlternateContent>
      <p:sp>
        <p:nvSpPr>
          <p:cNvPr id="11" name="文本框 22"/>
          <p:cNvSpPr txBox="1">
            <a:spLocks noChangeArrowheads="1"/>
          </p:cNvSpPr>
          <p:nvPr/>
        </p:nvSpPr>
        <p:spPr bwMode="auto">
          <a:xfrm>
            <a:off x="591467" y="28067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四则运算法则</a:t>
            </a:r>
            <a:br>
              <a:rPr lang="zh-CN" altLang="en-US" dirty="0"/>
            </a:br>
            <a:endParaRPr lang="zh-CN" altLang="en-US" dirty="0"/>
          </a:p>
        </p:txBody>
      </p:sp>
    </p:spTree>
    <p:extLst>
      <p:ext uri="{BB962C8B-B14F-4D97-AF65-F5344CB8AC3E}">
        <p14:creationId xmlns:p14="http://schemas.microsoft.com/office/powerpoint/2010/main" val="25668339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p:cNvSpPr/>
              <p:nvPr/>
            </p:nvSpPr>
            <p:spPr>
              <a:xfrm>
                <a:off x="781941" y="1953440"/>
                <a:ext cx="10196052" cy="4798173"/>
              </a:xfrm>
              <a:prstGeom prst="rect">
                <a:avLst/>
              </a:prstGeom>
            </p:spPr>
            <p:txBody>
              <a:bodyPr wrap="square">
                <a:spAutoFit/>
              </a:bodyPr>
              <a:lstStyle/>
              <a:p>
                <a:pPr>
                  <a:lnSpc>
                    <a:spcPct val="150000"/>
                  </a:lnSpc>
                </a:pPr>
                <a:r>
                  <a:rPr lang="zh-CN" altLang="zh-CN" sz="2400" dirty="0">
                    <a:latin typeface="微软雅黑" panose="020B0503020204020204" pitchFamily="34" charset="-122"/>
                    <a:ea typeface="微软雅黑" panose="020B0503020204020204" pitchFamily="34" charset="-122"/>
                  </a:rPr>
                  <a:t>设函数</a:t>
                </a:r>
                <a14:m>
                  <m:oMath xmlns:m="http://schemas.openxmlformats.org/officeDocument/2006/math">
                    <m:r>
                      <a:rPr lang="en-US" altLang="zh-CN" sz="2400" i="1">
                        <a:latin typeface="Cambria Math" panose="02040503050406030204" pitchFamily="18" charset="0"/>
                      </a:rPr>
                      <m:t>𝑓</m:t>
                    </m:r>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oMath>
                </a14:m>
                <a:r>
                  <a:rPr lang="zh-CN" altLang="zh-CN" sz="2400" dirty="0">
                    <a:latin typeface="微软雅黑" panose="020B0503020204020204" pitchFamily="34" charset="-122"/>
                    <a:ea typeface="微软雅黑" panose="020B0503020204020204" pitchFamily="34" charset="-122"/>
                  </a:rPr>
                  <a:t>在点</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处的某邻域内具有</a:t>
                </a:r>
                <a14:m>
                  <m:oMath xmlns:m="http://schemas.openxmlformats.org/officeDocument/2006/math">
                    <m:r>
                      <a:rPr lang="en-US" altLang="zh-CN" sz="2400" i="1">
                        <a:latin typeface="Cambria Math" panose="02040503050406030204" pitchFamily="18" charset="0"/>
                      </a:rPr>
                      <m:t>𝑛</m:t>
                    </m:r>
                    <m:r>
                      <a:rPr lang="en-US" altLang="zh-CN" sz="2400">
                        <a:latin typeface="Cambria Math" panose="02040503050406030204" pitchFamily="18" charset="0"/>
                      </a:rPr>
                      <m:t>+1</m:t>
                    </m:r>
                  </m:oMath>
                </a14:m>
                <a:r>
                  <a:rPr lang="zh-CN" altLang="zh-CN" sz="2400" dirty="0">
                    <a:latin typeface="微软雅黑" panose="020B0503020204020204" pitchFamily="34" charset="-122"/>
                    <a:ea typeface="微软雅黑" panose="020B0503020204020204" pitchFamily="34" charset="-122"/>
                  </a:rPr>
                  <a:t>阶导数，则对该邻域内异于</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的任意点</a:t>
                </a:r>
                <a14:m>
                  <m:oMath xmlns:m="http://schemas.openxmlformats.org/officeDocument/2006/math">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，在</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与</a:t>
                </a:r>
                <a14:m>
                  <m:oMath xmlns:m="http://schemas.openxmlformats.org/officeDocument/2006/math">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之间至少存在一个</a:t>
                </a:r>
                <a14:m>
                  <m:oMath xmlns:m="http://schemas.openxmlformats.org/officeDocument/2006/math">
                    <m:r>
                      <a:rPr lang="en-US" altLang="zh-CN" sz="2400" i="1">
                        <a:latin typeface="Cambria Math" panose="02040503050406030204" pitchFamily="18" charset="0"/>
                      </a:rPr>
                      <m:t>𝜉</m:t>
                    </m:r>
                  </m:oMath>
                </a14:m>
                <a:r>
                  <a:rPr lang="zh-CN" altLang="zh-CN" sz="2400" dirty="0">
                    <a:latin typeface="微软雅黑" panose="020B0503020204020204" pitchFamily="34" charset="-122"/>
                    <a:ea typeface="微软雅黑" panose="020B0503020204020204" pitchFamily="34" charset="-122"/>
                  </a:rPr>
                  <a:t>，使得：</a:t>
                </a:r>
              </a:p>
              <a:p>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latin typeface="Cambria Math" panose="02040503050406030204" pitchFamily="18" charset="0"/>
                      </a:rPr>
                      <m:t>𝑓</m:t>
                    </m:r>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r>
                      <a:rPr lang="en-US" altLang="zh-CN" sz="2400" i="1">
                        <a:latin typeface="Cambria Math" panose="02040503050406030204" pitchFamily="18" charset="0"/>
                      </a:rPr>
                      <m:t>𝑓</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a:latin typeface="Cambria Math" panose="02040503050406030204" pitchFamily="18" charset="0"/>
                          </a:rPr>
                          <m:t>2!</m:t>
                        </m:r>
                      </m:den>
                    </m:f>
                    <m:r>
                      <a:rPr lang="en-US" altLang="zh-CN" sz="2400" i="1">
                        <a:latin typeface="Cambria Math" panose="02040503050406030204" pitchFamily="18" charset="0"/>
                      </a:rPr>
                      <m:t>𝑓</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𝑓</m:t>
                            </m:r>
                          </m:e>
                          <m:sup>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m:t>
                            </m:r>
                          </m:sup>
                        </m:sSup>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num>
                      <m:den>
                        <m:r>
                          <a:rPr lang="en-US" altLang="zh-CN" sz="2400" i="1">
                            <a:latin typeface="Cambria Math" panose="02040503050406030204" pitchFamily="18" charset="0"/>
                          </a:rPr>
                          <m:t>𝑛</m:t>
                        </m:r>
                        <m:r>
                          <a:rPr lang="en-US" altLang="zh-CN" sz="2400">
                            <a:latin typeface="Cambria Math" panose="02040503050406030204" pitchFamily="18" charset="0"/>
                          </a:rPr>
                          <m:t>!</m:t>
                        </m:r>
                      </m:den>
                    </m:f>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e>
                      <m:sup>
                        <m:r>
                          <a:rPr lang="en-US" altLang="zh-CN" sz="2400" i="1">
                            <a:latin typeface="Cambria Math" panose="02040503050406030204" pitchFamily="18" charset="0"/>
                          </a:rPr>
                          <m:t>𝑛</m:t>
                        </m:r>
                      </m:sup>
                    </m:sSup>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𝑛</m:t>
                        </m:r>
                      </m:sub>
                    </m:sSub>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oMath>
                </a14:m>
                <a:r>
                  <a:rPr lang="en-US" altLang="zh-CN" sz="2400" dirty="0">
                    <a:latin typeface="微软雅黑" panose="020B0503020204020204" pitchFamily="34" charset="-122"/>
                    <a:ea typeface="微软雅黑" panose="020B0503020204020204" pitchFamily="34" charset="-122"/>
                  </a:rPr>
                  <a:t>  </a:t>
                </a:r>
              </a:p>
              <a:p>
                <a:pPr>
                  <a:lnSpc>
                    <a:spcPct val="150000"/>
                  </a:lnSpc>
                </a:pPr>
                <a:r>
                  <a:rPr lang="zh-CN" altLang="zh-CN" sz="2400" dirty="0">
                    <a:latin typeface="微软雅黑" panose="020B0503020204020204" pitchFamily="34" charset="-122"/>
                    <a:ea typeface="微软雅黑" panose="020B0503020204020204" pitchFamily="34" charset="-122"/>
                  </a:rPr>
                  <a:t>其中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𝑛</m:t>
                        </m:r>
                      </m:sub>
                    </m:sSub>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𝑓</m:t>
                            </m:r>
                          </m:e>
                          <m:sup>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+1)</m:t>
                            </m:r>
                          </m:sup>
                        </m:sSup>
                        <m:r>
                          <a:rPr lang="en-US" altLang="zh-CN" sz="2400">
                            <a:latin typeface="Cambria Math" panose="02040503050406030204" pitchFamily="18" charset="0"/>
                          </a:rPr>
                          <m:t>(</m:t>
                        </m:r>
                        <m:r>
                          <a:rPr lang="en-US" altLang="zh-CN" sz="2400" i="1">
                            <a:latin typeface="Cambria Math" panose="02040503050406030204" pitchFamily="18" charset="0"/>
                          </a:rPr>
                          <m:t>𝜉</m:t>
                        </m:r>
                        <m:r>
                          <a:rPr lang="en-US" altLang="zh-CN" sz="2400">
                            <a:latin typeface="Cambria Math" panose="02040503050406030204" pitchFamily="18" charset="0"/>
                          </a:rPr>
                          <m:t>)</m:t>
                        </m:r>
                      </m:num>
                      <m:den>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+1)!</m:t>
                        </m:r>
                      </m:den>
                    </m:f>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e>
                      <m:sup>
                        <m:r>
                          <a:rPr lang="en-US" altLang="zh-CN" sz="2400" i="1">
                            <a:latin typeface="Cambria Math" panose="02040503050406030204" pitchFamily="18" charset="0"/>
                          </a:rPr>
                          <m:t>𝑛</m:t>
                        </m:r>
                        <m:r>
                          <a:rPr lang="en-US" altLang="zh-CN" sz="2400">
                            <a:latin typeface="Cambria Math" panose="02040503050406030204" pitchFamily="18" charset="0"/>
                          </a:rPr>
                          <m:t>+1</m:t>
                        </m:r>
                      </m:sup>
                    </m:sSup>
                  </m:oMath>
                </a14:m>
                <a:r>
                  <a:rPr lang="zh-CN" altLang="zh-CN" sz="2400" dirty="0">
                    <a:latin typeface="微软雅黑" panose="020B0503020204020204" pitchFamily="34" charset="-122"/>
                    <a:ea typeface="微软雅黑" panose="020B0503020204020204" pitchFamily="34" charset="-122"/>
                  </a:rPr>
                  <a:t>称为</a:t>
                </a:r>
                <a14:m>
                  <m:oMath xmlns:m="http://schemas.openxmlformats.org/officeDocument/2006/math">
                    <m:r>
                      <a:rPr lang="en-US" altLang="zh-CN" sz="2400" i="1">
                        <a:latin typeface="Cambria Math" panose="02040503050406030204" pitchFamily="18" charset="0"/>
                      </a:rPr>
                      <m:t>𝑓</m:t>
                    </m:r>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oMath>
                </a14:m>
                <a:r>
                  <a:rPr lang="zh-CN" altLang="zh-CN" sz="2400" dirty="0">
                    <a:latin typeface="微软雅黑" panose="020B0503020204020204" pitchFamily="34" charset="-122"/>
                    <a:ea typeface="微软雅黑" panose="020B0503020204020204" pitchFamily="34" charset="-122"/>
                  </a:rPr>
                  <a:t>在点</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处的</a:t>
                </a:r>
                <a14:m>
                  <m:oMath xmlns:m="http://schemas.openxmlformats.org/officeDocument/2006/math">
                    <m:r>
                      <a:rPr lang="en-US" altLang="zh-CN" sz="2400" i="1">
                        <a:latin typeface="Cambria Math" panose="02040503050406030204" pitchFamily="18" charset="0"/>
                      </a:rPr>
                      <m:t>𝑛</m:t>
                    </m:r>
                  </m:oMath>
                </a14:m>
                <a:r>
                  <a:rPr lang="zh-CN" altLang="zh-CN" sz="2400" dirty="0">
                    <a:latin typeface="微软雅黑" panose="020B0503020204020204" pitchFamily="34" charset="-122"/>
                    <a:ea typeface="微软雅黑" panose="020B0503020204020204" pitchFamily="34" charset="-122"/>
                  </a:rPr>
                  <a:t>阶泰勒余项。令</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=0</m:t>
                    </m:r>
                  </m:oMath>
                </a14:m>
                <a:r>
                  <a:rPr lang="zh-CN" altLang="zh-CN" sz="2400" dirty="0">
                    <a:latin typeface="微软雅黑" panose="020B0503020204020204" pitchFamily="34" charset="-122"/>
                    <a:ea typeface="微软雅黑" panose="020B0503020204020204" pitchFamily="34" charset="-122"/>
                  </a:rPr>
                  <a:t>，则</a:t>
                </a:r>
                <a14:m>
                  <m:oMath xmlns:m="http://schemas.openxmlformats.org/officeDocument/2006/math">
                    <m:r>
                      <a:rPr lang="en-US" altLang="zh-CN" sz="2400" i="1">
                        <a:latin typeface="Cambria Math" panose="02040503050406030204" pitchFamily="18" charset="0"/>
                      </a:rPr>
                      <m:t>𝑛</m:t>
                    </m:r>
                  </m:oMath>
                </a14:m>
                <a:r>
                  <a:rPr lang="zh-CN" altLang="zh-CN" sz="2400" dirty="0">
                    <a:latin typeface="微软雅黑" panose="020B0503020204020204" pitchFamily="34" charset="-122"/>
                    <a:ea typeface="微软雅黑" panose="020B0503020204020204" pitchFamily="34" charset="-122"/>
                  </a:rPr>
                  <a:t>阶泰勒公式：</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latin typeface="Cambria Math" panose="02040503050406030204" pitchFamily="18" charset="0"/>
                      </a:rPr>
                      <m:t>𝑓</m:t>
                    </m:r>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r>
                      <a:rPr lang="en-US" altLang="zh-CN" sz="2400" i="1">
                        <a:latin typeface="Cambria Math" panose="02040503050406030204" pitchFamily="18" charset="0"/>
                      </a:rPr>
                      <m:t>𝑓</m:t>
                    </m:r>
                    <m:r>
                      <a:rPr lang="en-US" altLang="zh-CN" sz="2400">
                        <a:latin typeface="Cambria Math" panose="02040503050406030204" pitchFamily="18" charset="0"/>
                      </a:rPr>
                      <m:t>(0)+</m:t>
                    </m:r>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a:latin typeface="Cambria Math" panose="02040503050406030204" pitchFamily="18" charset="0"/>
                      </a:rPr>
                      <m:t>(0)</m:t>
                    </m:r>
                    <m:r>
                      <a:rPr lang="en-US" altLang="zh-CN" sz="2400" i="1">
                        <a:latin typeface="Cambria Math" panose="02040503050406030204" pitchFamily="18" charset="0"/>
                      </a:rPr>
                      <m:t>𝑥</m:t>
                    </m:r>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a:latin typeface="Cambria Math" panose="02040503050406030204" pitchFamily="18" charset="0"/>
                          </a:rPr>
                          <m:t>2!</m:t>
                        </m:r>
                      </m:den>
                    </m:f>
                    <m:r>
                      <a:rPr lang="en-US" altLang="zh-CN" sz="2400" i="1">
                        <a:latin typeface="Cambria Math" panose="02040503050406030204" pitchFamily="18" charset="0"/>
                      </a:rPr>
                      <m:t>𝑓</m:t>
                    </m:r>
                    <m:r>
                      <a:rPr lang="en-US" altLang="zh-CN" sz="2400">
                        <a:latin typeface="Cambria Math" panose="02040503050406030204" pitchFamily="18" charset="0"/>
                      </a:rPr>
                      <m:t>″(0)</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𝑓</m:t>
                            </m:r>
                          </m:e>
                          <m:sup>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m:t>
                            </m:r>
                          </m:sup>
                        </m:sSup>
                        <m:r>
                          <a:rPr lang="en-US" altLang="zh-CN" sz="2400">
                            <a:latin typeface="Cambria Math" panose="02040503050406030204" pitchFamily="18" charset="0"/>
                          </a:rPr>
                          <m:t>(0)</m:t>
                        </m:r>
                      </m:num>
                      <m:den>
                        <m:r>
                          <a:rPr lang="en-US" altLang="zh-CN" sz="2400" i="1">
                            <a:latin typeface="Cambria Math" panose="02040503050406030204" pitchFamily="18" charset="0"/>
                          </a:rPr>
                          <m:t>𝑛</m:t>
                        </m:r>
                        <m:r>
                          <a:rPr lang="en-US" altLang="zh-CN" sz="2400">
                            <a:latin typeface="Cambria Math" panose="02040503050406030204" pitchFamily="18" charset="0"/>
                          </a:rPr>
                          <m:t>!</m:t>
                        </m:r>
                      </m:den>
                    </m:f>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𝑛</m:t>
                        </m:r>
                      </m:sup>
                    </m:sSup>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𝑛</m:t>
                        </m:r>
                      </m:sub>
                    </m:sSub>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oMath>
                </a14:m>
                <a:r>
                  <a:rPr lang="en-US" altLang="zh-CN"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a:p>
                <a:endParaRPr lang="zh-CN" altLang="zh-CN" sz="2400" dirty="0">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781941" y="1953440"/>
                <a:ext cx="10196052" cy="4798173"/>
              </a:xfrm>
              <a:prstGeom prst="rect">
                <a:avLst/>
              </a:prstGeom>
              <a:blipFill>
                <a:blip r:embed="rId2"/>
                <a:stretch>
                  <a:fillRect l="-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81941" y="1257747"/>
                <a:ext cx="7364362" cy="581057"/>
              </a:xfrm>
              <a:prstGeom prst="rect">
                <a:avLst/>
              </a:prstGeom>
            </p:spPr>
            <p:txBody>
              <a:bodyPr wrap="square">
                <a:spAutoFit/>
              </a:bodyPr>
              <a:lstStyle/>
              <a:p>
                <a:pPr>
                  <a:lnSpc>
                    <a:spcPct val="150000"/>
                  </a:lnSpc>
                  <a:spcBef>
                    <a:spcPts val="900"/>
                  </a:spcBef>
                  <a:spcAft>
                    <a:spcPts val="900"/>
                  </a:spcAft>
                </a:pP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设函数</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zh-CN"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在点</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oMath>
                </a14:m>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可导，则： </a:t>
                </a:r>
              </a:p>
            </p:txBody>
          </p:sp>
        </mc:Choice>
        <mc:Fallback xmlns="">
          <p:sp>
            <p:nvSpPr>
              <p:cNvPr id="7" name="矩形 6"/>
              <p:cNvSpPr>
                <a:spLocks noRot="1" noChangeAspect="1" noMove="1" noResize="1" noEditPoints="1" noAdjustHandles="1" noChangeArrowheads="1" noChangeShapeType="1" noTextEdit="1"/>
              </p:cNvSpPr>
              <p:nvPr/>
            </p:nvSpPr>
            <p:spPr>
              <a:xfrm>
                <a:off x="781941" y="1257747"/>
                <a:ext cx="7364362" cy="581057"/>
              </a:xfrm>
              <a:prstGeom prst="rect">
                <a:avLst/>
              </a:prstGeom>
              <a:blipFill>
                <a:blip r:embed="rId3"/>
                <a:stretch>
                  <a:fillRect l="-1242" b="-22917"/>
                </a:stretch>
              </a:blipFill>
            </p:spPr>
            <p:txBody>
              <a:bodyPr/>
              <a:lstStyle/>
              <a:p>
                <a:r>
                  <a:rPr lang="zh-CN" altLang="en-US">
                    <a:noFill/>
                  </a:rPr>
                  <a:t> </a:t>
                </a:r>
              </a:p>
            </p:txBody>
          </p:sp>
        </mc:Fallback>
      </mc:AlternateContent>
      <p:sp>
        <p:nvSpPr>
          <p:cNvPr id="12" name="文本框 22"/>
          <p:cNvSpPr txBox="1">
            <a:spLocks noChangeArrowheads="1"/>
          </p:cNvSpPr>
          <p:nvPr/>
        </p:nvSpPr>
        <p:spPr bwMode="auto">
          <a:xfrm>
            <a:off x="591466" y="287117"/>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泰勒公式</a:t>
            </a:r>
            <a:br>
              <a:rPr lang="zh-CN" altLang="en-US" dirty="0"/>
            </a:br>
            <a:endParaRPr lang="zh-CN" altLang="en-US" dirty="0"/>
          </a:p>
        </p:txBody>
      </p:sp>
    </p:spTree>
    <p:extLst>
      <p:ext uri="{BB962C8B-B14F-4D97-AF65-F5344CB8AC3E}">
        <p14:creationId xmlns:p14="http://schemas.microsoft.com/office/powerpoint/2010/main" val="555692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243018" y="1784526"/>
                <a:ext cx="9851923" cy="3187155"/>
              </a:xfrm>
              <a:prstGeom prst="rect">
                <a:avLst/>
              </a:prstGeom>
            </p:spPr>
            <p:txBody>
              <a:bodyPr wrap="square">
                <a:spAutoFit/>
              </a:bodyPr>
              <a:lstStyle/>
              <a:p>
                <a:pPr>
                  <a:lnSpc>
                    <a:spcPct val="150000"/>
                  </a:lnSpc>
                  <a:spcBef>
                    <a:spcPts val="900"/>
                  </a:spcBef>
                  <a:spcAft>
                    <a:spcPts val="900"/>
                  </a:spcAft>
                </a:pPr>
                <a:r>
                  <a:rPr lang="zh-CN" altLang="zh-CN" sz="32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常用函数在</a:t>
                </a:r>
                <a14:m>
                  <m:oMath xmlns:m="http://schemas.openxmlformats.org/officeDocument/2006/math">
                    <m:sSub>
                      <m:sSubPr>
                        <m:ctrlPr>
                          <a:rPr lang="zh-CN" altLang="zh-CN" sz="3200" b="1" i="1" kern="100">
                            <a:solidFill>
                              <a:srgbClr val="FF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3200" b="1" i="1" kern="100">
                            <a:solidFill>
                              <a:srgbClr val="FF0000"/>
                            </a:solidFill>
                            <a:effectLst/>
                            <a:latin typeface="Cambria Math" panose="02040503050406030204" pitchFamily="18" charset="0"/>
                            <a:ea typeface="宋体" panose="02010600030101010101" pitchFamily="2" charset="-122"/>
                            <a:cs typeface="宋体" panose="02010600030101010101" pitchFamily="2" charset="-122"/>
                          </a:rPr>
                          <m:t>𝒙</m:t>
                        </m:r>
                      </m:e>
                      <m:sub>
                        <m:r>
                          <a:rPr lang="en-US" altLang="zh-CN" sz="3200" b="1" i="1" kern="100">
                            <a:solidFill>
                              <a:srgbClr val="FF0000"/>
                            </a:solidFill>
                            <a:effectLst/>
                            <a:latin typeface="Cambria Math" panose="02040503050406030204" pitchFamily="18" charset="0"/>
                            <a:ea typeface="宋体" panose="02010600030101010101" pitchFamily="2" charset="-122"/>
                            <a:cs typeface="宋体" panose="02010600030101010101" pitchFamily="2" charset="-122"/>
                          </a:rPr>
                          <m:t>𝟎</m:t>
                        </m:r>
                      </m:sub>
                    </m:sSub>
                    <m:r>
                      <a:rPr lang="en-US" altLang="zh-CN" sz="3200" b="1" kern="100">
                        <a:solidFill>
                          <a:srgbClr val="FF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3200" b="1" i="1" kern="100">
                        <a:solidFill>
                          <a:srgbClr val="FF0000"/>
                        </a:solidFill>
                        <a:effectLst/>
                        <a:latin typeface="Cambria Math" panose="02040503050406030204" pitchFamily="18" charset="0"/>
                        <a:ea typeface="宋体" panose="02010600030101010101" pitchFamily="2" charset="-122"/>
                        <a:cs typeface="宋体" panose="02010600030101010101" pitchFamily="2" charset="-122"/>
                      </a:rPr>
                      <m:t>𝟎</m:t>
                    </m:r>
                  </m:oMath>
                </a14:m>
                <a:r>
                  <a:rPr lang="zh-CN" altLang="zh-CN" sz="3200" b="1" kern="1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处的泰勒公式 </a:t>
                </a:r>
                <a:r>
                  <a:rPr lang="zh-CN" altLang="zh-CN" sz="3200" b="1" kern="100" dirty="0">
                    <a:solidFill>
                      <a:srgbClr val="FF0000"/>
                    </a:solidFill>
                    <a:effectLst/>
                    <a:latin typeface="微软雅黑" panose="020B0503020204020204" charset="-122"/>
                    <a:cs typeface="宋体" panose="02010600030101010101" pitchFamily="2" charset="-122"/>
                  </a:rPr>
                  <a:t>：</a:t>
                </a:r>
              </a:p>
              <a:p>
                <a:pPr>
                  <a:lnSpc>
                    <a:spcPct val="150000"/>
                  </a:lnSpc>
                  <a:spcBef>
                    <a:spcPts val="900"/>
                  </a:spcBef>
                  <a:spcAft>
                    <a:spcPts val="900"/>
                  </a:spcAft>
                </a:pPr>
                <a:r>
                  <a:rPr lang="en-US" altLang="zh-CN" sz="2400" kern="100" dirty="0">
                    <a:effectLst/>
                    <a:latin typeface="微软雅黑" panose="020B0503020204020204" charset="-122"/>
                    <a:cs typeface="宋体" panose="02010600030101010101" pitchFamily="2" charset="-122"/>
                  </a:rPr>
                  <a:t>1) </a:t>
                </a:r>
                <a14:m>
                  <m:oMath xmlns:m="http://schemas.openxmlformats.org/officeDocument/2006/math">
                    <m:sSup>
                      <m:sSupPr>
                        <m:ctrlPr>
                          <a:rPr lang="zh-CN" altLang="zh-CN" sz="2800" i="1" kern="100" smtClean="0">
                            <a:effectLst/>
                            <a:latin typeface="Cambria Math" panose="02040503050406030204" pitchFamily="18" charset="0"/>
                            <a:ea typeface="Cambria Math" panose="02040503050406030204" pitchFamily="18" charset="0"/>
                            <a:cs typeface="宋体" panose="02010600030101010101" pitchFamily="2" charset="-122"/>
                          </a:rPr>
                        </m:ctrlPr>
                      </m:sSupPr>
                      <m:e>
                        <m:r>
                          <m:rPr>
                            <m:sty m:val="p"/>
                          </m:rPr>
                          <a:rPr lang="en-US" altLang="zh-CN" sz="2800" kern="100">
                            <a:effectLst/>
                            <a:latin typeface="Cambria Math" panose="02040503050406030204" pitchFamily="18" charset="0"/>
                            <a:ea typeface="宋体" panose="02010600030101010101" pitchFamily="2" charset="-122"/>
                            <a:cs typeface="宋体" panose="02010600030101010101" pitchFamily="2" charset="-122"/>
                          </a:rPr>
                          <m:t>e</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2!</m:t>
                        </m:r>
                      </m:den>
                    </m:f>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den>
                    </m:f>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𝑜</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2000" kern="100" dirty="0">
                    <a:effectLst/>
                    <a:latin typeface="微软雅黑" panose="020B0503020204020204" charset="-122"/>
                    <a:cs typeface="宋体" panose="02010600030101010101" pitchFamily="2" charset="-122"/>
                  </a:rPr>
                  <a:t> </a:t>
                </a:r>
                <a:endParaRPr lang="zh-CN" altLang="zh-CN" sz="20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2400" kern="100" dirty="0">
                    <a:effectLst/>
                    <a:latin typeface="微软雅黑" panose="020B0503020204020204" charset="-122"/>
                    <a:cs typeface="宋体" panose="02010600030101010101" pitchFamily="2" charset="-122"/>
                  </a:rPr>
                  <a:t>2</a:t>
                </a:r>
                <a:r>
                  <a:rPr lang="en-US" altLang="zh-CN" sz="2000" kern="100" dirty="0">
                    <a:effectLst/>
                    <a:latin typeface="微软雅黑" panose="020B0503020204020204" charset="-122"/>
                    <a:cs typeface="宋体" panose="02010600030101010101" pitchFamily="2" charset="-122"/>
                  </a:rPr>
                  <a:t>) </a:t>
                </a:r>
                <a14:m>
                  <m:oMath xmlns:m="http://schemas.openxmlformats.org/officeDocument/2006/math">
                    <m:r>
                      <m:rPr>
                        <m:sty m:val="p"/>
                      </m:rPr>
                      <a:rPr lang="en-US" altLang="zh-CN" sz="2800" kern="100">
                        <a:effectLst/>
                        <a:latin typeface="Cambria Math" panose="02040503050406030204" pitchFamily="18" charset="0"/>
                        <a:ea typeface="宋体" panose="02010600030101010101" pitchFamily="2" charset="-122"/>
                        <a:cs typeface="宋体" panose="02010600030101010101" pitchFamily="2" charset="-122"/>
                      </a:rPr>
                      <m:t>ln</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2</m:t>
                        </m:r>
                      </m:den>
                    </m:f>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3</m:t>
                        </m:r>
                      </m:den>
                    </m:f>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3</m:t>
                        </m:r>
                      </m:sup>
                    </m:s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sup>
                    </m:sSup>
                    <m:f>
                      <m:f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fPr>
                      <m:num>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sup>
                        </m:sSup>
                      </m:num>
                      <m:den>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den>
                    </m:f>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𝑜</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2000" kern="100" dirty="0">
                    <a:effectLst/>
                    <a:latin typeface="微软雅黑" panose="020B0503020204020204" charset="-122"/>
                    <a:cs typeface="宋体" panose="02010600030101010101" pitchFamily="2" charset="-122"/>
                  </a:rPr>
                  <a:t> </a:t>
                </a:r>
                <a:endParaRPr lang="zh-CN" altLang="zh-CN" sz="2000" kern="100" dirty="0">
                  <a:effectLst/>
                  <a:latin typeface="微软雅黑" panose="020B0503020204020204" charset="-122"/>
                  <a:cs typeface="宋体" panose="0201060003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243018" y="1784526"/>
                <a:ext cx="9851923" cy="3187155"/>
              </a:xfrm>
              <a:prstGeom prst="rect">
                <a:avLst/>
              </a:prstGeom>
              <a:blipFill>
                <a:blip r:embed="rId2"/>
                <a:stretch>
                  <a:fillRect l="-1609"/>
                </a:stretch>
              </a:blipFill>
            </p:spPr>
            <p:txBody>
              <a:bodyPr/>
              <a:lstStyle/>
              <a:p>
                <a:r>
                  <a:rPr lang="zh-CN" altLang="en-US">
                    <a:noFill/>
                  </a:rPr>
                  <a:t> </a:t>
                </a:r>
              </a:p>
            </p:txBody>
          </p:sp>
        </mc:Fallback>
      </mc:AlternateContent>
      <p:sp>
        <p:nvSpPr>
          <p:cNvPr id="14" name="文本框 22"/>
          <p:cNvSpPr txBox="1">
            <a:spLocks noChangeArrowheads="1"/>
          </p:cNvSpPr>
          <p:nvPr/>
        </p:nvSpPr>
        <p:spPr bwMode="auto">
          <a:xfrm>
            <a:off x="726610" y="252912"/>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泰勒公式</a:t>
            </a:r>
            <a:br>
              <a:rPr lang="zh-CN" altLang="en-US" dirty="0"/>
            </a:br>
            <a:endParaRPr lang="zh-CN" altLang="en-US" dirty="0"/>
          </a:p>
        </p:txBody>
      </p:sp>
    </p:spTree>
    <p:extLst>
      <p:ext uri="{BB962C8B-B14F-4D97-AF65-F5344CB8AC3E}">
        <p14:creationId xmlns:p14="http://schemas.microsoft.com/office/powerpoint/2010/main" val="30301744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34328" y="31319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线性代数</a:t>
            </a:r>
            <a:r>
              <a:rPr lang="en-US" altLang="zh-CN" dirty="0"/>
              <a:t>-</a:t>
            </a:r>
            <a:r>
              <a:rPr lang="zh-CN" altLang="en-US" dirty="0"/>
              <a:t>行列式</a:t>
            </a:r>
            <a:br>
              <a:rPr lang="zh-CN" altLang="en-US" dirty="0"/>
            </a:br>
            <a:endParaRPr lang="zh-CN" altLang="en-US" dirty="0"/>
          </a:p>
        </p:txBody>
      </p:sp>
      <p:sp>
        <p:nvSpPr>
          <p:cNvPr id="2" name="文本框 1"/>
          <p:cNvSpPr txBox="1"/>
          <p:nvPr/>
        </p:nvSpPr>
        <p:spPr>
          <a:xfrm>
            <a:off x="5638800" y="2974258"/>
            <a:ext cx="65" cy="276999"/>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3" name="矩形 2"/>
              <p:cNvSpPr/>
              <p:nvPr/>
            </p:nvSpPr>
            <p:spPr>
              <a:xfrm>
                <a:off x="634328" y="1451242"/>
                <a:ext cx="5176537" cy="5174815"/>
              </a:xfrm>
              <a:prstGeom prst="rect">
                <a:avLst/>
              </a:prstGeom>
            </p:spPr>
            <p:txBody>
              <a:bodyPr wrap="square">
                <a:spAutoFit/>
              </a:bodyPr>
              <a:lstStyle/>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设</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e>
                        </m:d>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oMath>
                </a14:m>
                <a:r>
                  <a:rPr lang="zh-CN" altLang="zh-CN" sz="1800" kern="100" dirty="0">
                    <a:effectLst/>
                    <a:latin typeface="微软雅黑" panose="020B0503020204020204" charset="-122"/>
                    <a:cs typeface="宋体" panose="02010600030101010101" pitchFamily="2" charset="-122"/>
                  </a:rPr>
                  <a:t>，则：</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𝑖𝑛</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𝑗𝑛</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e>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
                      </m:e>
                    </m:d>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或</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e>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
                      </m:e>
                    </m:d>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即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charset="-122"/>
                    <a:cs typeface="宋体" panose="02010600030101010101" pitchFamily="2" charset="-122"/>
                  </a:rPr>
                  <a:t>其中：</a:t>
                </a:r>
                <a:endParaRPr lang="en-US"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14:m>
                  <m:oMath xmlns:m="http://schemas.openxmlformats.org/officeDocument/2006/math">
                    <m:sSup>
                      <m:sSup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4"/>
                                  <m:mcJc m:val="center"/>
                                </m:mcPr>
                              </m:mc>
                            </m:mcs>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mPr>
                          <m:mr>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11</m:t>
                                  </m:r>
                                </m:sub>
                              </m:sSub>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21</m:t>
                                  </m:r>
                                </m:sub>
                              </m:sSub>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𝑛</m:t>
                                  </m:r>
                                  <m:r>
                                    <a:rPr lang="en-US" altLang="zh-CN" sz="1800" i="1" kern="100">
                                      <a:latin typeface="Cambria Math" panose="02040503050406030204" pitchFamily="18" charset="0"/>
                                      <a:ea typeface="宋体" panose="02010600030101010101" pitchFamily="2" charset="-122"/>
                                      <a:cs typeface="宋体" panose="02010600030101010101" pitchFamily="2" charset="-122"/>
                                    </a:rPr>
                                    <m:t>1</m:t>
                                  </m:r>
                                </m:sub>
                              </m:sSub>
                            </m:e>
                          </m:mr>
                          <m:mr>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12</m:t>
                                  </m:r>
                                </m:sub>
                              </m:sSub>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22</m:t>
                                  </m:r>
                                </m:sub>
                              </m:sSub>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𝑛</m:t>
                                  </m:r>
                                  <m:r>
                                    <a:rPr lang="en-US" altLang="zh-CN" sz="1800" i="1" kern="100">
                                      <a:latin typeface="Cambria Math" panose="02040503050406030204" pitchFamily="18" charset="0"/>
                                      <a:ea typeface="宋体" panose="02010600030101010101" pitchFamily="2" charset="-122"/>
                                      <a:cs typeface="宋体" panose="02010600030101010101" pitchFamily="2" charset="-122"/>
                                    </a:rPr>
                                    <m:t>2</m:t>
                                  </m:r>
                                </m:sub>
                              </m:sSub>
                            </m:e>
                          </m:mr>
                          <m:mr>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mr>
                          <m:mr>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latin typeface="Cambria Math" panose="02040503050406030204" pitchFamily="18" charset="0"/>
                                      <a:ea typeface="宋体" panose="02010600030101010101" pitchFamily="2" charset="-122"/>
                                      <a:cs typeface="宋体" panose="02010600030101010101" pitchFamily="2" charset="-122"/>
                                    </a:rPr>
                                    <m:t>𝑛</m:t>
                                  </m:r>
                                </m:sub>
                              </m:sSub>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latin typeface="Cambria Math" panose="02040503050406030204" pitchFamily="18" charset="0"/>
                                      <a:ea typeface="宋体" panose="02010600030101010101" pitchFamily="2" charset="-122"/>
                                      <a:cs typeface="宋体" panose="02010600030101010101" pitchFamily="2" charset="-122"/>
                                    </a:rPr>
                                    <m:t>𝑛</m:t>
                                  </m:r>
                                </m:sub>
                              </m:sSub>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𝑛𝑛</m:t>
                                  </m:r>
                                </m:sub>
                              </m:sSub>
                            </m:e>
                          </m:mr>
                        </m:m>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𝑗𝑖</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m:t>
                        </m:r>
                      </m:sup>
                    </m:sSup>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34328" y="1451242"/>
                <a:ext cx="5176537" cy="5174815"/>
              </a:xfrm>
              <a:prstGeom prst="rect">
                <a:avLst/>
              </a:prstGeom>
              <a:blipFill rotWithShape="1">
                <a:blip r:embed="rId2"/>
                <a:stretch>
                  <a:fillRect l="-12" t="-5" r="12"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160394" y="1713504"/>
                <a:ext cx="5801032" cy="3875228"/>
              </a:xfrm>
              <a:prstGeom prst="rect">
                <a:avLst/>
              </a:prstGeom>
            </p:spPr>
            <p:txBody>
              <a:bodyPr wrap="square">
                <a:spAutoFit/>
              </a:bodyPr>
              <a:lstStyle/>
              <a:p>
                <a:pPr marL="143510">
                  <a:spcBef>
                    <a:spcPts val="1235"/>
                  </a:spcBef>
                  <a:spcAft>
                    <a:spcPts val="0"/>
                  </a:spcAft>
                </a:pPr>
                <a:r>
                  <a:rPr lang="zh-CN" altLang="en-US" sz="2400" b="1" dirty="0">
                    <a:solidFill>
                      <a:srgbClr val="3B6CDE"/>
                    </a:solidFill>
                    <a:latin typeface="+mj-ea"/>
                    <a:ea typeface="+mj-ea"/>
                    <a:cs typeface="仿宋" panose="02010609060101010101" pitchFamily="49" charset="-122"/>
                  </a:rPr>
                  <a:t>行</a:t>
                </a:r>
                <a:r>
                  <a:rPr lang="en-US" altLang="zh-CN" sz="2400" b="1" dirty="0" err="1">
                    <a:solidFill>
                      <a:srgbClr val="3B6CDE"/>
                    </a:solidFill>
                    <a:latin typeface="+mj-ea"/>
                    <a:ea typeface="+mj-ea"/>
                    <a:cs typeface="仿宋" panose="02010609060101010101" pitchFamily="49" charset="-122"/>
                  </a:rPr>
                  <a:t>列式的性质</a:t>
                </a:r>
                <a:r>
                  <a:rPr lang="en-US" altLang="zh-CN" sz="2400" b="1" dirty="0">
                    <a:solidFill>
                      <a:srgbClr val="3B6CDE"/>
                    </a:solidFill>
                    <a:latin typeface="+mj-ea"/>
                    <a:ea typeface="+mj-ea"/>
                    <a:cs typeface="仿宋" panose="02010609060101010101" pitchFamily="49" charset="-122"/>
                  </a:rPr>
                  <a:t> </a:t>
                </a:r>
                <a:endParaRPr lang="en-US" altLang="zh-CN" sz="2400" b="1" dirty="0">
                  <a:latin typeface="+mj-ea"/>
                  <a:ea typeface="+mj-ea"/>
                  <a:cs typeface="仿宋" panose="02010609060101010101" pitchFamily="49" charset="-122"/>
                </a:endParaRPr>
              </a:p>
              <a:p>
                <a:pPr marL="143510">
                  <a:spcBef>
                    <a:spcPts val="1235"/>
                  </a:spcBef>
                  <a:spcAft>
                    <a:spcPts val="0"/>
                  </a:spcAft>
                </a:pPr>
                <a:r>
                  <a:rPr lang="en-US" altLang="zh-CN" sz="2000" dirty="0" err="1">
                    <a:latin typeface="+mj-ea"/>
                    <a:ea typeface="+mj-ea"/>
                    <a:cs typeface="仿宋" panose="02010609060101010101" pitchFamily="49" charset="-122"/>
                  </a:rPr>
                  <a:t>单位阵的行列式为1，</a:t>
                </a:r>
                <a14:m>
                  <m:oMath xmlns:m="http://schemas.openxmlformats.org/officeDocument/2006/math">
                    <m:r>
                      <m:rPr>
                        <m:sty m:val="p"/>
                      </m:rPr>
                      <a:rPr lang="en-US" altLang="zh-CN" sz="2000" i="1" dirty="0" smtClean="0">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仿宋" panose="02010609060101010101" pitchFamily="49" charset="-122"/>
                      </a:rPr>
                      <m:t>𝐼</m:t>
                    </m:r>
                    <m:r>
                      <a:rPr lang="en-US" altLang="zh-CN" sz="2000" i="1" dirty="0">
                        <a:latin typeface="Cambria Math" panose="02040503050406030204" pitchFamily="18" charset="0"/>
                        <a:ea typeface="+mj-ea"/>
                        <a:cs typeface="仿宋" panose="02010609060101010101" pitchFamily="49" charset="-122"/>
                      </a:rPr>
                      <m:t>) = 1</m:t>
                    </m:r>
                  </m:oMath>
                </a14:m>
                <a:r>
                  <a:rPr lang="en-US" altLang="zh-CN" sz="2000" dirty="0">
                    <a:latin typeface="+mj-ea"/>
                    <a:ea typeface="+mj-ea"/>
                    <a:cs typeface="仿宋" panose="02010609060101010101" pitchFamily="49" charset="-122"/>
                  </a:rPr>
                  <a:t>.</a:t>
                </a:r>
                <a:endParaRPr lang="zh-CN" altLang="zh-CN" sz="1100" dirty="0">
                  <a:latin typeface="+mj-ea"/>
                  <a:ea typeface="+mj-ea"/>
                  <a:cs typeface="仿宋" panose="02010609060101010101" pitchFamily="49" charset="-122"/>
                </a:endParaRPr>
              </a:p>
              <a:p>
                <a:pPr marL="342900" marR="142240" lvl="0" indent="-342900">
                  <a:lnSpc>
                    <a:spcPct val="150000"/>
                  </a:lnSpc>
                  <a:spcBef>
                    <a:spcPts val="380"/>
                  </a:spcBef>
                  <a:spcAft>
                    <a:spcPts val="0"/>
                  </a:spcAft>
                  <a:buClr>
                    <a:srgbClr val="0E1A35"/>
                  </a:buClr>
                  <a:buSzPts val="1500"/>
                  <a:buFont typeface="Wingdings" panose="05000000000000000000" pitchFamily="2" charset="2"/>
                  <a:buChar char="l"/>
                  <a:tabLst>
                    <a:tab pos="428625" algn="l"/>
                    <a:tab pos="429260" algn="l"/>
                  </a:tabLst>
                </a:pPr>
                <a:r>
                  <a:rPr lang="en-US" altLang="zh-CN" sz="2000" spc="25" dirty="0" err="1">
                    <a:latin typeface="+mj-ea"/>
                    <a:ea typeface="+mj-ea"/>
                    <a:cs typeface="MS UI Gothic" panose="020B0600070205080204" pitchFamily="34" charset="-128"/>
                  </a:rPr>
                  <a:t>行列式的某一行</a:t>
                </a:r>
                <a:r>
                  <a:rPr lang="en-US" altLang="zh-CN" sz="2000" dirty="0" err="1">
                    <a:latin typeface="+mj-ea"/>
                    <a:ea typeface="+mj-ea"/>
                    <a:cs typeface="MS UI Gothic" panose="020B0600070205080204" pitchFamily="34" charset="-128"/>
                  </a:rPr>
                  <a:t>（列</a:t>
                </a:r>
                <a:r>
                  <a:rPr lang="en-US" altLang="zh-CN" sz="2000" spc="25" dirty="0" err="1">
                    <a:latin typeface="+mj-ea"/>
                    <a:ea typeface="+mj-ea"/>
                    <a:cs typeface="MS UI Gothic" panose="020B0600070205080204" pitchFamily="34" charset="-128"/>
                  </a:rPr>
                  <a:t>）的所有的元素都乘以同一数</a:t>
                </a:r>
                <a14:m>
                  <m:oMath xmlns:m="http://schemas.openxmlformats.org/officeDocument/2006/math">
                    <m:r>
                      <a:rPr lang="en-US" altLang="zh-CN" sz="2000" i="1" spc="25" dirty="0" smtClean="0">
                        <a:latin typeface="Cambria Math" panose="02040503050406030204" pitchFamily="18" charset="0"/>
                        <a:ea typeface="+mj-ea"/>
                        <a:cs typeface="MS UI Gothic" panose="020B0600070205080204" pitchFamily="34" charset="-128"/>
                      </a:rPr>
                      <m:t>𝑘</m:t>
                    </m:r>
                  </m:oMath>
                </a14:m>
                <a:r>
                  <a:rPr lang="en-US" altLang="zh-CN" sz="2000" dirty="0" err="1">
                    <a:latin typeface="+mj-ea"/>
                    <a:ea typeface="+mj-ea"/>
                    <a:cs typeface="MS UI Gothic" panose="020B0600070205080204" pitchFamily="34" charset="-128"/>
                  </a:rPr>
                  <a:t>，等于用数</a:t>
                </a:r>
                <a14:m>
                  <m:oMath xmlns:m="http://schemas.openxmlformats.org/officeDocument/2006/math">
                    <m:r>
                      <a:rPr lang="en-US" altLang="zh-CN" sz="2000" i="1" spc="50" dirty="0" smtClean="0">
                        <a:latin typeface="Cambria Math" panose="02040503050406030204" pitchFamily="18" charset="0"/>
                        <a:ea typeface="+mj-ea"/>
                        <a:cs typeface="MS UI Gothic" panose="020B0600070205080204" pitchFamily="34" charset="-128"/>
                      </a:rPr>
                      <m:t>𝑘</m:t>
                    </m:r>
                  </m:oMath>
                </a14:m>
                <a:r>
                  <a:rPr lang="en-US" altLang="zh-CN" sz="2000" dirty="0" err="1">
                    <a:latin typeface="+mj-ea"/>
                    <a:ea typeface="+mj-ea"/>
                    <a:cs typeface="MS UI Gothic" panose="020B0600070205080204" pitchFamily="34" charset="-128"/>
                  </a:rPr>
                  <a:t>乘此行列式</a:t>
                </a:r>
                <a:r>
                  <a:rPr lang="zh-CN" altLang="en-US" sz="2000" dirty="0">
                    <a:latin typeface="+mj-ea"/>
                    <a:ea typeface="+mj-ea"/>
                    <a:cs typeface="MS UI Gothic" panose="020B0600070205080204" pitchFamily="34" charset="-128"/>
                  </a:rPr>
                  <a:t>。</a:t>
                </a:r>
                <a:endParaRPr lang="zh-CN" altLang="zh-CN" sz="1100" dirty="0">
                  <a:latin typeface="+mj-ea"/>
                  <a:ea typeface="+mj-ea"/>
                  <a:cs typeface="MS UI Gothic" panose="020B0600070205080204" pitchFamily="34" charset="-128"/>
                </a:endParaRPr>
              </a:p>
              <a:p>
                <a:pPr marL="342900" lvl="0" indent="-342900">
                  <a:lnSpc>
                    <a:spcPct val="150000"/>
                  </a:lnSpc>
                  <a:spcAft>
                    <a:spcPts val="0"/>
                  </a:spcAft>
                  <a:buClr>
                    <a:srgbClr val="0E1A35"/>
                  </a:buClr>
                  <a:buSzPts val="1500"/>
                  <a:buFont typeface="Wingdings" panose="05000000000000000000" pitchFamily="2" charset="2"/>
                  <a:buChar char="l"/>
                  <a:tabLst>
                    <a:tab pos="388620" algn="l"/>
                  </a:tabLst>
                </a:pPr>
                <a14:m>
                  <m:oMath xmlns:m="http://schemas.openxmlformats.org/officeDocument/2006/math">
                    <m:r>
                      <a:rPr lang="en-US" altLang="zh-CN" sz="2000" i="1" dirty="0" smtClean="0">
                        <a:latin typeface="Cambria Math" panose="02040503050406030204" pitchFamily="18" charset="0"/>
                        <a:ea typeface="+mj-ea"/>
                        <a:cs typeface="MS UI Gothic" panose="020B0600070205080204" pitchFamily="34" charset="-128"/>
                      </a:rPr>
                      <m:t>𝐴</m:t>
                    </m:r>
                    <m:r>
                      <a:rPr lang="en-US"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ℝ</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sup>
                    </m:sSup>
                  </m:oMath>
                </a14:m>
                <a:r>
                  <a:rPr lang="en-US" altLang="zh-CN" sz="2000" i="1" dirty="0">
                    <a:latin typeface="+mj-ea"/>
                    <a:ea typeface="+mj-ea"/>
                    <a:cs typeface="MS UI Gothic" panose="020B0600070205080204" pitchFamily="34" charset="-128"/>
                  </a:rPr>
                  <a:t>,</a:t>
                </a:r>
                <a:r>
                  <a:rPr lang="en-US" altLang="zh-CN" sz="2000" i="1" spc="-245" dirty="0">
                    <a:latin typeface="+mj-ea"/>
                    <a:ea typeface="+mj-ea"/>
                    <a:cs typeface="MS UI Gothic" panose="020B0600070205080204" pitchFamily="34" charset="-128"/>
                  </a:rPr>
                  <a:t> </a:t>
                </a:r>
                <a14:m>
                  <m:oMath xmlns:m="http://schemas.openxmlformats.org/officeDocument/2006/math">
                    <m:r>
                      <m:rPr>
                        <m:sty m:val="p"/>
                      </m:rPr>
                      <a:rPr lang="en-US" altLang="zh-CN" sz="2000" i="1" dirty="0" smtClean="0">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𝐴</m:t>
                    </m:r>
                    <m:r>
                      <a:rPr lang="en-US" altLang="zh-CN" sz="2000" i="1" dirty="0">
                        <a:latin typeface="Cambria Math" panose="02040503050406030204" pitchFamily="18" charset="0"/>
                        <a:ea typeface="+mj-ea"/>
                        <a:cs typeface="仿宋" panose="02010609060101010101" pitchFamily="49" charset="-122"/>
                      </a:rPr>
                      <m:t>)</m:t>
                    </m:r>
                    <m:r>
                      <a:rPr lang="en-US" altLang="zh-CN" sz="2000" i="1" spc="-110" dirty="0">
                        <a:latin typeface="Cambria Math" panose="02040503050406030204" pitchFamily="18" charset="0"/>
                        <a:ea typeface="+mj-ea"/>
                        <a:cs typeface="仿宋" panose="02010609060101010101" pitchFamily="49" charset="-122"/>
                      </a:rPr>
                      <m:t> </m:t>
                    </m:r>
                    <m:r>
                      <a:rPr lang="en-US" altLang="zh-CN" sz="2000" i="1" dirty="0">
                        <a:latin typeface="Cambria Math" panose="02040503050406030204" pitchFamily="18" charset="0"/>
                        <a:ea typeface="+mj-ea"/>
                        <a:cs typeface="仿宋" panose="02010609060101010101" pitchFamily="49" charset="-122"/>
                      </a:rPr>
                      <m:t>=</m:t>
                    </m:r>
                    <m:r>
                      <a:rPr lang="en-US" altLang="zh-CN" sz="2000" i="1" spc="-110" dirty="0">
                        <a:latin typeface="Cambria Math" panose="02040503050406030204" pitchFamily="18" charset="0"/>
                        <a:ea typeface="+mj-ea"/>
                        <a:cs typeface="仿宋" panose="02010609060101010101" pitchFamily="49" charset="-122"/>
                      </a:rPr>
                      <m:t> </m:t>
                    </m:r>
                    <m:r>
                      <m:rPr>
                        <m:sty m:val="p"/>
                      </m:rPr>
                      <a:rPr lang="en-US" altLang="zh-CN" sz="2000" i="1" dirty="0" err="1">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𝐴</m:t>
                    </m:r>
                    <m:r>
                      <m:rPr>
                        <m:sty m:val="p"/>
                      </m:rPr>
                      <a:rPr lang="en-US" altLang="zh-CN" sz="2000" i="0" baseline="30000" dirty="0">
                        <a:latin typeface="Cambria Math" panose="02040503050406030204" pitchFamily="18" charset="0"/>
                        <a:ea typeface="+mj-ea"/>
                        <a:cs typeface="MS UI Gothic" panose="020B0600070205080204" pitchFamily="34" charset="-128"/>
                      </a:rPr>
                      <m:t>T</m:t>
                    </m:r>
                    <m:r>
                      <a:rPr lang="en-US" altLang="zh-CN" sz="1050" i="1" spc="-185" dirty="0">
                        <a:latin typeface="Cambria Math" panose="02040503050406030204" pitchFamily="18" charset="0"/>
                        <a:ea typeface="+mj-ea"/>
                        <a:cs typeface="MS UI Gothic" panose="020B0600070205080204" pitchFamily="34" charset="-128"/>
                      </a:rPr>
                      <m:t> </m:t>
                    </m:r>
                    <m:r>
                      <a:rPr lang="en-US" altLang="zh-CN" sz="2000" i="1" dirty="0">
                        <a:latin typeface="Cambria Math" panose="02040503050406030204" pitchFamily="18" charset="0"/>
                        <a:ea typeface="+mj-ea"/>
                        <a:cs typeface="仿宋" panose="02010609060101010101" pitchFamily="49" charset="-122"/>
                      </a:rPr>
                      <m:t>)</m:t>
                    </m:r>
                  </m:oMath>
                </a14:m>
                <a:r>
                  <a:rPr lang="en-US" altLang="zh-CN" sz="2000" dirty="0">
                    <a:latin typeface="+mj-ea"/>
                    <a:ea typeface="+mj-ea"/>
                    <a:cs typeface="MS UI Gothic" panose="020B0600070205080204" pitchFamily="34" charset="-128"/>
                  </a:rPr>
                  <a:t>.</a:t>
                </a:r>
                <a:endParaRPr lang="zh-CN" altLang="zh-CN" sz="1100" dirty="0">
                  <a:latin typeface="+mj-ea"/>
                  <a:ea typeface="+mj-ea"/>
                  <a:cs typeface="MS UI Gothic" panose="020B0600070205080204" pitchFamily="34" charset="-128"/>
                </a:endParaRPr>
              </a:p>
              <a:p>
                <a:pPr marL="342900" lvl="0" indent="-342900">
                  <a:lnSpc>
                    <a:spcPct val="150000"/>
                  </a:lnSpc>
                  <a:spcBef>
                    <a:spcPts val="405"/>
                  </a:spcBef>
                  <a:spcAft>
                    <a:spcPts val="0"/>
                  </a:spcAft>
                  <a:buClr>
                    <a:srgbClr val="0E1A35"/>
                  </a:buClr>
                  <a:buSzPts val="1500"/>
                  <a:buFont typeface="Wingdings" panose="05000000000000000000" pitchFamily="2" charset="2"/>
                  <a:buChar char="l"/>
                  <a:tabLst>
                    <a:tab pos="388620" algn="l"/>
                  </a:tabLst>
                </a:pPr>
                <a14:m>
                  <m:oMath xmlns:m="http://schemas.openxmlformats.org/officeDocument/2006/math">
                    <m:r>
                      <a:rPr lang="en-US" altLang="zh-CN" sz="2000" i="1" dirty="0" smtClean="0">
                        <a:latin typeface="Cambria Math" panose="02040503050406030204" pitchFamily="18" charset="0"/>
                        <a:ea typeface="+mj-ea"/>
                        <a:cs typeface="MS UI Gothic" panose="020B0600070205080204" pitchFamily="34" charset="-128"/>
                      </a:rPr>
                      <m:t>𝐴</m:t>
                    </m:r>
                    <m:r>
                      <a:rPr lang="en-US" altLang="zh-CN" sz="2000" i="1" dirty="0" smtClean="0">
                        <a:latin typeface="Cambria Math" panose="02040503050406030204" pitchFamily="18" charset="0"/>
                        <a:ea typeface="+mj-ea"/>
                        <a:cs typeface="MS UI Gothic" panose="020B0600070205080204" pitchFamily="34" charset="-128"/>
                      </a:rPr>
                      <m:t>, </m:t>
                    </m:r>
                    <m:r>
                      <a:rPr lang="en-US" altLang="zh-CN" sz="2000" i="1" dirty="0" smtClean="0">
                        <a:latin typeface="Cambria Math" panose="02040503050406030204" pitchFamily="18" charset="0"/>
                        <a:ea typeface="+mj-ea"/>
                        <a:cs typeface="MS UI Gothic" panose="020B0600070205080204" pitchFamily="34" charset="-128"/>
                      </a:rPr>
                      <m:t>𝐵</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𝑛</m:t>
                        </m:r>
                      </m:sup>
                    </m:sSup>
                  </m:oMath>
                </a14:m>
                <a:r>
                  <a:rPr lang="en-US" altLang="zh-CN" sz="2000" i="1" spc="-150" dirty="0">
                    <a:latin typeface="+mj-ea"/>
                    <a:ea typeface="+mj-ea"/>
                    <a:cs typeface="仿宋" panose="02010609060101010101" pitchFamily="49" charset="-122"/>
                  </a:rPr>
                  <a:t>, </a:t>
                </a:r>
                <a:r>
                  <a:rPr lang="en-US" altLang="zh-CN" sz="2000" i="1" spc="-235" dirty="0">
                    <a:latin typeface="+mj-ea"/>
                    <a:ea typeface="+mj-ea"/>
                    <a:cs typeface="MS UI Gothic" panose="020B0600070205080204" pitchFamily="34" charset="-128"/>
                  </a:rPr>
                  <a:t> </a:t>
                </a:r>
                <a14:m>
                  <m:oMath xmlns:m="http://schemas.openxmlformats.org/officeDocument/2006/math">
                    <m:r>
                      <m:rPr>
                        <m:sty m:val="p"/>
                      </m:rPr>
                      <a:rPr lang="en-US" altLang="zh-CN" sz="2000" i="1" dirty="0" smtClean="0">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𝐴𝐵</m:t>
                    </m:r>
                    <m:r>
                      <a:rPr lang="en-US" altLang="zh-CN" sz="2000" i="1" dirty="0">
                        <a:latin typeface="Cambria Math" panose="02040503050406030204" pitchFamily="18" charset="0"/>
                        <a:ea typeface="+mj-ea"/>
                        <a:cs typeface="仿宋" panose="02010609060101010101" pitchFamily="49" charset="-122"/>
                      </a:rPr>
                      <m:t>)</m:t>
                    </m:r>
                    <m:r>
                      <a:rPr lang="en-US" altLang="zh-CN" sz="2000" i="1" spc="-95" dirty="0">
                        <a:latin typeface="Cambria Math" panose="02040503050406030204" pitchFamily="18" charset="0"/>
                        <a:ea typeface="+mj-ea"/>
                        <a:cs typeface="仿宋" panose="02010609060101010101" pitchFamily="49" charset="-122"/>
                      </a:rPr>
                      <m:t> </m:t>
                    </m:r>
                    <m:r>
                      <a:rPr lang="en-US" altLang="zh-CN" sz="2000" i="1" dirty="0">
                        <a:latin typeface="Cambria Math" panose="02040503050406030204" pitchFamily="18" charset="0"/>
                        <a:ea typeface="+mj-ea"/>
                        <a:cs typeface="仿宋" panose="02010609060101010101" pitchFamily="49" charset="-122"/>
                      </a:rPr>
                      <m:t>=</m:t>
                    </m:r>
                    <m:r>
                      <a:rPr lang="en-US" altLang="zh-CN" sz="2000" i="1" spc="-95" dirty="0">
                        <a:latin typeface="Cambria Math" panose="02040503050406030204" pitchFamily="18" charset="0"/>
                        <a:ea typeface="+mj-ea"/>
                        <a:cs typeface="仿宋" panose="02010609060101010101" pitchFamily="49" charset="-122"/>
                      </a:rPr>
                      <m:t> </m:t>
                    </m:r>
                    <m:r>
                      <m:rPr>
                        <m:sty m:val="p"/>
                      </m:rPr>
                      <a:rPr lang="en-US" altLang="zh-CN" sz="2000" i="1" dirty="0" smtClean="0">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𝐴</m:t>
                    </m:r>
                    <m:r>
                      <a:rPr lang="en-US" altLang="zh-CN" sz="2000" i="1" dirty="0">
                        <a:latin typeface="Cambria Math" panose="02040503050406030204" pitchFamily="18" charset="0"/>
                        <a:ea typeface="+mj-ea"/>
                        <a:cs typeface="仿宋" panose="02010609060101010101" pitchFamily="49" charset="-122"/>
                      </a:rPr>
                      <m:t>)</m:t>
                    </m:r>
                    <m:r>
                      <m:rPr>
                        <m:sty m:val="p"/>
                      </m:rPr>
                      <a:rPr lang="en-US" altLang="zh-CN" sz="2000" i="1" dirty="0" err="1">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𝐵</m:t>
                    </m:r>
                    <m:r>
                      <a:rPr lang="en-US" altLang="zh-CN" sz="2000" i="1" dirty="0">
                        <a:latin typeface="Cambria Math" panose="02040503050406030204" pitchFamily="18" charset="0"/>
                        <a:ea typeface="+mj-ea"/>
                        <a:cs typeface="仿宋" panose="02010609060101010101" pitchFamily="49" charset="-122"/>
                      </a:rPr>
                      <m:t>)</m:t>
                    </m:r>
                  </m:oMath>
                </a14:m>
                <a:endParaRPr lang="zh-CN" altLang="zh-CN" sz="1100" dirty="0">
                  <a:latin typeface="+mj-ea"/>
                  <a:ea typeface="+mj-ea"/>
                  <a:cs typeface="MS UI Gothic" panose="020B0600070205080204" pitchFamily="34" charset="-128"/>
                </a:endParaRPr>
              </a:p>
              <a:p>
                <a:pPr marL="342900" lvl="0" indent="-342900">
                  <a:lnSpc>
                    <a:spcPct val="150000"/>
                  </a:lnSpc>
                  <a:spcBef>
                    <a:spcPts val="405"/>
                  </a:spcBef>
                  <a:spcAft>
                    <a:spcPts val="0"/>
                  </a:spcAft>
                  <a:buClr>
                    <a:srgbClr val="0E1A35"/>
                  </a:buClr>
                  <a:buSzPts val="1500"/>
                  <a:buFont typeface="Wingdings" panose="05000000000000000000" pitchFamily="2" charset="2"/>
                  <a:buChar char="l"/>
                  <a:tabLst>
                    <a:tab pos="388620" algn="l"/>
                  </a:tabLst>
                </a:pPr>
                <a:r>
                  <a:rPr lang="en-US" altLang="zh-CN" sz="2000" dirty="0" err="1">
                    <a:latin typeface="+mj-ea"/>
                    <a:ea typeface="+mj-ea"/>
                    <a:cs typeface="MS UI Gothic" panose="020B0600070205080204" pitchFamily="34" charset="-128"/>
                  </a:rPr>
                  <a:t>当且仅当</a:t>
                </a:r>
                <a14:m>
                  <m:oMath xmlns:m="http://schemas.openxmlformats.org/officeDocument/2006/math">
                    <m:r>
                      <a:rPr lang="en-US" altLang="zh-CN" sz="2000" i="1" dirty="0" smtClean="0">
                        <a:latin typeface="Cambria Math" panose="02040503050406030204" pitchFamily="18" charset="0"/>
                        <a:ea typeface="+mj-ea"/>
                        <a:cs typeface="MS UI Gothic" panose="020B0600070205080204" pitchFamily="34" charset="-128"/>
                      </a:rPr>
                      <m:t>𝐴</m:t>
                    </m:r>
                  </m:oMath>
                </a14:m>
                <a:r>
                  <a:rPr lang="en-US" altLang="zh-CN" sz="2000" dirty="0" err="1">
                    <a:latin typeface="+mj-ea"/>
                    <a:ea typeface="+mj-ea"/>
                    <a:cs typeface="MS UI Gothic" panose="020B0600070205080204" pitchFamily="34" charset="-128"/>
                  </a:rPr>
                  <a:t>为奇异方阵时，</a:t>
                </a:r>
                <a14:m>
                  <m:oMath xmlns:m="http://schemas.openxmlformats.org/officeDocument/2006/math">
                    <m:r>
                      <m:rPr>
                        <m:sty m:val="p"/>
                      </m:rPr>
                      <a:rPr lang="en-US" altLang="zh-CN" sz="2000" i="1" dirty="0" smtClean="0">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𝐴</m:t>
                    </m:r>
                    <m:r>
                      <a:rPr lang="en-US" altLang="zh-CN" sz="2000" i="1" spc="80" dirty="0">
                        <a:latin typeface="Cambria Math" panose="02040503050406030204" pitchFamily="18" charset="0"/>
                        <a:ea typeface="+mj-ea"/>
                        <a:cs typeface="仿宋" panose="02010609060101010101" pitchFamily="49" charset="-122"/>
                      </a:rPr>
                      <m:t>) = </m:t>
                    </m:r>
                    <m:r>
                      <a:rPr lang="en-US" altLang="zh-CN" sz="2000" i="1" dirty="0">
                        <a:latin typeface="Cambria Math" panose="02040503050406030204" pitchFamily="18" charset="0"/>
                        <a:ea typeface="+mj-ea"/>
                        <a:cs typeface="仿宋" panose="02010609060101010101" pitchFamily="49" charset="-122"/>
                      </a:rPr>
                      <m:t>0</m:t>
                    </m:r>
                  </m:oMath>
                </a14:m>
                <a:endParaRPr lang="zh-CN" altLang="zh-CN" sz="1100" dirty="0">
                  <a:latin typeface="+mj-ea"/>
                  <a:ea typeface="+mj-ea"/>
                  <a:cs typeface="MS UI Gothic" panose="020B0600070205080204" pitchFamily="34" charset="-128"/>
                </a:endParaRPr>
              </a:p>
              <a:p>
                <a:pPr marL="342900" lvl="0" indent="-342900">
                  <a:lnSpc>
                    <a:spcPct val="150000"/>
                  </a:lnSpc>
                  <a:spcBef>
                    <a:spcPts val="410"/>
                  </a:spcBef>
                  <a:spcAft>
                    <a:spcPts val="0"/>
                  </a:spcAft>
                  <a:buClr>
                    <a:srgbClr val="0E1A35"/>
                  </a:buClr>
                  <a:buSzPts val="1500"/>
                  <a:buFont typeface="Wingdings" panose="05000000000000000000" pitchFamily="2" charset="2"/>
                  <a:buChar char="l"/>
                  <a:tabLst>
                    <a:tab pos="388620" algn="l"/>
                  </a:tabLst>
                </a:pPr>
                <a:r>
                  <a:rPr lang="en-US" altLang="zh-CN" sz="2000" dirty="0" err="1">
                    <a:latin typeface="+mj-ea"/>
                    <a:ea typeface="+mj-ea"/>
                    <a:cs typeface="MS UI Gothic" panose="020B0600070205080204" pitchFamily="34" charset="-128"/>
                  </a:rPr>
                  <a:t>当</a:t>
                </a:r>
                <a14:m>
                  <m:oMath xmlns:m="http://schemas.openxmlformats.org/officeDocument/2006/math">
                    <m:r>
                      <a:rPr lang="en-US" altLang="zh-CN" sz="2000" i="1" dirty="0" smtClean="0">
                        <a:latin typeface="Cambria Math" panose="02040503050406030204" pitchFamily="18" charset="0"/>
                        <a:ea typeface="+mj-ea"/>
                        <a:cs typeface="MS UI Gothic" panose="020B0600070205080204" pitchFamily="34" charset="-128"/>
                      </a:rPr>
                      <m:t>𝐴</m:t>
                    </m:r>
                  </m:oMath>
                </a14:m>
                <a:r>
                  <a:rPr lang="en-US" altLang="zh-CN" sz="2000" dirty="0" err="1">
                    <a:latin typeface="+mj-ea"/>
                    <a:ea typeface="+mj-ea"/>
                    <a:cs typeface="MS UI Gothic" panose="020B0600070205080204" pitchFamily="34" charset="-128"/>
                  </a:rPr>
                  <a:t>为非奇异方阵时，</a:t>
                </a:r>
                <a14:m>
                  <m:oMath xmlns:m="http://schemas.openxmlformats.org/officeDocument/2006/math">
                    <m:r>
                      <m:rPr>
                        <m:sty m:val="p"/>
                      </m:rPr>
                      <a:rPr lang="en-US" altLang="zh-CN" sz="1800" i="1" dirty="0" smtClean="0">
                        <a:latin typeface="Cambria Math" panose="02040503050406030204" pitchFamily="18" charset="0"/>
                        <a:ea typeface="+mj-ea"/>
                        <a:cs typeface="仿宋" panose="02010609060101010101" pitchFamily="49" charset="-122"/>
                      </a:rPr>
                      <m:t>det</m:t>
                    </m:r>
                    <m:r>
                      <a:rPr lang="en-US" altLang="zh-CN" sz="1800" i="1" dirty="0" smtClean="0">
                        <a:latin typeface="Cambria Math" panose="02040503050406030204" pitchFamily="18" charset="0"/>
                        <a:ea typeface="+mj-ea"/>
                        <a:cs typeface="仿宋" panose="02010609060101010101" pitchFamily="49" charset="-122"/>
                      </a:rPr>
                      <m:t>⁡(</m:t>
                    </m:r>
                    <m:sSup>
                      <m:sSupPr>
                        <m:ctrlPr>
                          <a:rPr lang="zh-CN" altLang="zh-CN" sz="2000" i="1">
                            <a:latin typeface="Cambria Math" panose="02040503050406030204" pitchFamily="18" charset="0"/>
                          </a:rPr>
                        </m:ctrlPr>
                      </m:sSupPr>
                      <m:e>
                        <m:r>
                          <a:rPr lang="en-US" altLang="zh-CN" sz="2000" b="0" i="1">
                            <a:latin typeface="Cambria Math" panose="02040503050406030204" pitchFamily="18" charset="0"/>
                          </a:rPr>
                          <m:t>𝐴</m:t>
                        </m:r>
                      </m:e>
                      <m:sup>
                        <m:r>
                          <a:rPr lang="en-US" altLang="zh-CN" sz="2000" i="1">
                            <a:latin typeface="Cambria Math" panose="02040503050406030204" pitchFamily="18" charset="0"/>
                          </a:rPr>
                          <m:t>−</m:t>
                        </m:r>
                        <m:r>
                          <a:rPr lang="en-US" altLang="zh-CN" sz="2000">
                            <a:latin typeface="Cambria Math" panose="02040503050406030204" pitchFamily="18" charset="0"/>
                          </a:rPr>
                          <m:t>1</m:t>
                        </m:r>
                      </m:sup>
                    </m:sSup>
                    <m:r>
                      <a:rPr lang="en-US" altLang="zh-CN" sz="1800" i="1" spc="90" dirty="0" smtClean="0">
                        <a:latin typeface="Cambria Math" panose="02040503050406030204" pitchFamily="18" charset="0"/>
                        <a:ea typeface="+mj-ea"/>
                        <a:cs typeface="仿宋" panose="02010609060101010101" pitchFamily="49" charset="-122"/>
                      </a:rPr>
                      <m:t>) = </m:t>
                    </m:r>
                    <m:r>
                      <a:rPr lang="en-US" altLang="zh-CN" sz="1800" i="1" dirty="0" smtClean="0">
                        <a:latin typeface="Cambria Math" panose="02040503050406030204" pitchFamily="18" charset="0"/>
                        <a:ea typeface="+mj-ea"/>
                        <a:cs typeface="仿宋" panose="02010609060101010101" pitchFamily="49" charset="-122"/>
                      </a:rPr>
                      <m:t>1</m:t>
                    </m:r>
                    <m:r>
                      <a:rPr lang="en-US" altLang="zh-CN" sz="1800" i="1" dirty="0" smtClean="0">
                        <a:latin typeface="Cambria Math" panose="02040503050406030204" pitchFamily="18" charset="0"/>
                        <a:ea typeface="+mj-ea"/>
                        <a:cs typeface="MS UI Gothic" panose="020B0600070205080204" pitchFamily="34" charset="-128"/>
                      </a:rPr>
                      <m:t>/</m:t>
                    </m:r>
                    <m:r>
                      <m:rPr>
                        <m:sty m:val="p"/>
                      </m:rPr>
                      <a:rPr lang="en-US" altLang="zh-CN" sz="1800" i="1" dirty="0" smtClean="0">
                        <a:latin typeface="Cambria Math" panose="02040503050406030204" pitchFamily="18" charset="0"/>
                        <a:ea typeface="+mj-ea"/>
                        <a:cs typeface="仿宋" panose="02010609060101010101" pitchFamily="49" charset="-122"/>
                      </a:rPr>
                      <m:t>det</m:t>
                    </m:r>
                    <m:r>
                      <a:rPr lang="en-US" altLang="zh-CN" sz="1800" i="1" dirty="0" smtClean="0">
                        <a:latin typeface="Cambria Math" panose="02040503050406030204" pitchFamily="18" charset="0"/>
                        <a:ea typeface="+mj-ea"/>
                        <a:cs typeface="仿宋" panose="02010609060101010101" pitchFamily="49" charset="-122"/>
                      </a:rPr>
                      <m:t>⁡(</m:t>
                    </m:r>
                    <m:r>
                      <a:rPr lang="en-US" altLang="zh-CN" sz="1800" i="1" dirty="0" smtClean="0">
                        <a:latin typeface="Cambria Math" panose="02040503050406030204" pitchFamily="18" charset="0"/>
                        <a:ea typeface="+mj-ea"/>
                        <a:cs typeface="MS UI Gothic" panose="020B0600070205080204" pitchFamily="34" charset="-128"/>
                      </a:rPr>
                      <m:t>𝐴</m:t>
                    </m:r>
                    <m:r>
                      <a:rPr lang="en-US" altLang="zh-CN" sz="1800" i="1" dirty="0" smtClean="0">
                        <a:latin typeface="Cambria Math" panose="02040503050406030204" pitchFamily="18" charset="0"/>
                        <a:ea typeface="+mj-ea"/>
                        <a:cs typeface="仿宋" panose="02010609060101010101" pitchFamily="49" charset="-122"/>
                      </a:rPr>
                      <m:t>)</m:t>
                    </m:r>
                  </m:oMath>
                </a14:m>
                <a:endParaRPr lang="zh-CN" altLang="zh-CN" sz="1100" dirty="0">
                  <a:effectLst/>
                  <a:latin typeface="+mj-ea"/>
                  <a:ea typeface="+mj-ea"/>
                  <a:cs typeface="MS UI Gothic" panose="020B0600070205080204" pitchFamily="34" charset="-128"/>
                </a:endParaRPr>
              </a:p>
            </p:txBody>
          </p:sp>
        </mc:Choice>
        <mc:Fallback xmlns="">
          <p:sp>
            <p:nvSpPr>
              <p:cNvPr id="4" name="矩形 3"/>
              <p:cNvSpPr>
                <a:spLocks noRot="1" noChangeAspect="1" noMove="1" noResize="1" noEditPoints="1" noAdjustHandles="1" noChangeArrowheads="1" noChangeShapeType="1" noTextEdit="1"/>
              </p:cNvSpPr>
              <p:nvPr/>
            </p:nvSpPr>
            <p:spPr>
              <a:xfrm>
                <a:off x="6160394" y="1713504"/>
                <a:ext cx="5801032" cy="3875228"/>
              </a:xfrm>
              <a:prstGeom prst="rect">
                <a:avLst/>
              </a:prstGeom>
              <a:blipFill rotWithShape="1">
                <a:blip r:embed="rId3"/>
                <a:stretch>
                  <a:fillRect l="-4" t="-7" r="10" b="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8170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7906" y="-51872"/>
            <a:ext cx="87199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机器学习与人工智能、深度学习的关系</a:t>
            </a:r>
            <a:br>
              <a:rPr lang="zh-CN" altLang="en-US" dirty="0"/>
            </a:br>
            <a:endParaRPr lang="zh-CN" altLang="en-US" dirty="0"/>
          </a:p>
        </p:txBody>
      </p:sp>
      <p:sp>
        <p:nvSpPr>
          <p:cNvPr id="26" name="文本框 25"/>
          <p:cNvSpPr txBox="1"/>
          <p:nvPr/>
        </p:nvSpPr>
        <p:spPr>
          <a:xfrm>
            <a:off x="493485" y="1716911"/>
            <a:ext cx="6339277" cy="4351128"/>
          </a:xfrm>
          <a:prstGeom prst="rect">
            <a:avLst/>
          </a:prstGeom>
          <a:noFill/>
        </p:spPr>
        <p:txBody>
          <a:bodyPr wrap="square" rtlCol="0">
            <a:spAutoFit/>
          </a:bodyPr>
          <a:lstStyle/>
          <a:p>
            <a:pPr>
              <a:lnSpc>
                <a:spcPct val="130000"/>
              </a:lnSpc>
            </a:pPr>
            <a:r>
              <a:rPr lang="zh-CN" altLang="en-US" sz="3200" b="1" dirty="0">
                <a:solidFill>
                  <a:schemeClr val="accent6"/>
                </a:solidFill>
                <a:latin typeface="+mj-ea"/>
                <a:ea typeface="+mj-ea"/>
              </a:rPr>
              <a:t>人工智能</a:t>
            </a:r>
            <a:r>
              <a:rPr lang="zh-CN" altLang="en-US" sz="3200" b="1" dirty="0">
                <a:latin typeface="+mj-ea"/>
                <a:ea typeface="+mj-ea"/>
              </a:rPr>
              <a:t>：</a:t>
            </a:r>
            <a:r>
              <a:rPr lang="zh-CN" altLang="en-US" sz="2800" dirty="0">
                <a:latin typeface="+mj-ea"/>
                <a:ea typeface="+mj-ea"/>
              </a:rPr>
              <a:t>机器展现的人类智能</a:t>
            </a:r>
            <a:endParaRPr lang="en-US" altLang="zh-CN" sz="2800" dirty="0">
              <a:latin typeface="+mj-ea"/>
              <a:ea typeface="+mj-ea"/>
            </a:endParaRPr>
          </a:p>
          <a:p>
            <a:pPr>
              <a:lnSpc>
                <a:spcPct val="130000"/>
              </a:lnSpc>
            </a:pPr>
            <a:endParaRPr lang="en-US" altLang="zh-CN" sz="3200" b="1" dirty="0">
              <a:latin typeface="+mj-ea"/>
              <a:ea typeface="+mj-ea"/>
            </a:endParaRPr>
          </a:p>
          <a:p>
            <a:pPr>
              <a:lnSpc>
                <a:spcPct val="130000"/>
              </a:lnSpc>
            </a:pPr>
            <a:r>
              <a:rPr lang="zh-CN" altLang="zh-CN" sz="3200" b="1" dirty="0">
                <a:solidFill>
                  <a:schemeClr val="accent6"/>
                </a:solidFill>
                <a:latin typeface="+mj-ea"/>
                <a:ea typeface="+mj-ea"/>
              </a:rPr>
              <a:t>机器学习</a:t>
            </a:r>
            <a:r>
              <a:rPr lang="zh-CN" altLang="en-US" sz="3200" b="1" dirty="0">
                <a:solidFill>
                  <a:schemeClr val="accent6"/>
                </a:solidFill>
                <a:latin typeface="+mj-ea"/>
                <a:ea typeface="+mj-ea"/>
              </a:rPr>
              <a:t>：</a:t>
            </a:r>
            <a:r>
              <a:rPr lang="zh-CN" altLang="zh-CN" sz="2800" dirty="0">
                <a:latin typeface="+mj-ea"/>
                <a:ea typeface="+mj-ea"/>
              </a:rPr>
              <a:t>计算机利用已有的数据</a:t>
            </a:r>
            <a:r>
              <a:rPr lang="en-US" altLang="zh-CN" sz="2800" dirty="0">
                <a:latin typeface="+mj-ea"/>
                <a:ea typeface="+mj-ea"/>
              </a:rPr>
              <a:t>(</a:t>
            </a:r>
            <a:r>
              <a:rPr lang="zh-CN" altLang="zh-CN" sz="2800" dirty="0">
                <a:latin typeface="+mj-ea"/>
                <a:ea typeface="+mj-ea"/>
              </a:rPr>
              <a:t>经验</a:t>
            </a:r>
            <a:r>
              <a:rPr lang="en-US" altLang="zh-CN" sz="2800" dirty="0">
                <a:latin typeface="+mj-ea"/>
                <a:ea typeface="+mj-ea"/>
              </a:rPr>
              <a:t>)</a:t>
            </a:r>
            <a:r>
              <a:rPr lang="zh-CN" altLang="zh-CN" sz="2800" dirty="0">
                <a:latin typeface="+mj-ea"/>
                <a:ea typeface="+mj-ea"/>
              </a:rPr>
              <a:t>，得出了某种模型，并利用此模型预测未来的一种方法。</a:t>
            </a:r>
            <a:endParaRPr lang="en-US" altLang="zh-CN" sz="2800" dirty="0">
              <a:latin typeface="+mj-ea"/>
              <a:ea typeface="+mj-ea"/>
            </a:endParaRPr>
          </a:p>
          <a:p>
            <a:pPr>
              <a:lnSpc>
                <a:spcPct val="130000"/>
              </a:lnSpc>
            </a:pPr>
            <a:endParaRPr lang="en-US" altLang="zh-CN" sz="3200" b="1" dirty="0">
              <a:solidFill>
                <a:schemeClr val="accent6"/>
              </a:solidFill>
              <a:latin typeface="+mj-ea"/>
              <a:ea typeface="+mj-ea"/>
            </a:endParaRPr>
          </a:p>
          <a:p>
            <a:pPr>
              <a:lnSpc>
                <a:spcPct val="130000"/>
              </a:lnSpc>
            </a:pPr>
            <a:r>
              <a:rPr lang="zh-CN" altLang="en-US" sz="3200" b="1" dirty="0">
                <a:solidFill>
                  <a:schemeClr val="accent6"/>
                </a:solidFill>
                <a:latin typeface="+mj-ea"/>
                <a:ea typeface="+mj-ea"/>
              </a:rPr>
              <a:t>深度学习：</a:t>
            </a:r>
            <a:r>
              <a:rPr lang="zh-CN" altLang="en-US" sz="2800" dirty="0">
                <a:latin typeface="+mj-ea"/>
                <a:ea typeface="+mj-ea"/>
              </a:rPr>
              <a:t>实现机器学习的一种技术</a:t>
            </a:r>
          </a:p>
        </p:txBody>
      </p:sp>
      <p:sp>
        <p:nvSpPr>
          <p:cNvPr id="5" name="椭圆 4"/>
          <p:cNvSpPr/>
          <p:nvPr/>
        </p:nvSpPr>
        <p:spPr>
          <a:xfrm>
            <a:off x="7594899" y="1929602"/>
            <a:ext cx="4247328" cy="4118164"/>
          </a:xfrm>
          <a:prstGeom prst="ellipse">
            <a:avLst/>
          </a:prstGeom>
          <a:solidFill>
            <a:srgbClr val="00B05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dirty="0"/>
          </a:p>
        </p:txBody>
      </p:sp>
      <p:sp>
        <p:nvSpPr>
          <p:cNvPr id="6" name="椭圆 5"/>
          <p:cNvSpPr/>
          <p:nvPr/>
        </p:nvSpPr>
        <p:spPr>
          <a:xfrm>
            <a:off x="8089752" y="2840018"/>
            <a:ext cx="3363674" cy="3207748"/>
          </a:xfrm>
          <a:prstGeom prst="ellipse">
            <a:avLst/>
          </a:prstGeom>
          <a:solidFill>
            <a:srgbClr val="0066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椭圆 6"/>
          <p:cNvSpPr/>
          <p:nvPr/>
        </p:nvSpPr>
        <p:spPr>
          <a:xfrm>
            <a:off x="8675206" y="3892475"/>
            <a:ext cx="2192766" cy="2155291"/>
          </a:xfrm>
          <a:prstGeom prst="ellipse">
            <a:avLst/>
          </a:prstGeom>
          <a:solidFill>
            <a:srgbClr val="8460A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文本框 7"/>
          <p:cNvSpPr txBox="1"/>
          <p:nvPr/>
        </p:nvSpPr>
        <p:spPr>
          <a:xfrm>
            <a:off x="9010308" y="2241284"/>
            <a:ext cx="1416510"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人工智能</a:t>
            </a:r>
          </a:p>
        </p:txBody>
      </p:sp>
      <p:sp>
        <p:nvSpPr>
          <p:cNvPr id="9" name="文本框 8"/>
          <p:cNvSpPr txBox="1"/>
          <p:nvPr/>
        </p:nvSpPr>
        <p:spPr>
          <a:xfrm>
            <a:off x="9010308" y="3204604"/>
            <a:ext cx="1416510"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机器学习</a:t>
            </a:r>
          </a:p>
        </p:txBody>
      </p:sp>
      <p:sp>
        <p:nvSpPr>
          <p:cNvPr id="10" name="文本框 9"/>
          <p:cNvSpPr txBox="1"/>
          <p:nvPr/>
        </p:nvSpPr>
        <p:spPr>
          <a:xfrm>
            <a:off x="9063334" y="4626593"/>
            <a:ext cx="1416510"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深度学习</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6693" y="2532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线性代数</a:t>
            </a:r>
            <a:r>
              <a:rPr lang="en-US" altLang="zh-CN" dirty="0"/>
              <a:t>-</a:t>
            </a:r>
            <a:r>
              <a:rPr lang="zh-CN" altLang="en-US" dirty="0"/>
              <a:t>矩阵</a:t>
            </a:r>
            <a:br>
              <a:rPr lang="zh-CN" altLang="en-US" dirty="0"/>
            </a:br>
            <a:endParaRPr lang="zh-CN" altLang="en-US" dirty="0"/>
          </a:p>
        </p:txBody>
      </p:sp>
      <p:sp>
        <p:nvSpPr>
          <p:cNvPr id="2" name="文本框 1"/>
          <p:cNvSpPr txBox="1"/>
          <p:nvPr/>
        </p:nvSpPr>
        <p:spPr>
          <a:xfrm>
            <a:off x="5638800" y="2974258"/>
            <a:ext cx="45719" cy="276999"/>
          </a:xfrm>
          <a:prstGeom prst="rect">
            <a:avLst/>
          </a:prstGeom>
          <a:noFill/>
        </p:spPr>
        <p:txBody>
          <a:bodyPr wrap="squar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4" name="矩形 3"/>
              <p:cNvSpPr/>
              <p:nvPr/>
            </p:nvSpPr>
            <p:spPr>
              <a:xfrm>
                <a:off x="993059" y="787710"/>
                <a:ext cx="9232490" cy="2240613"/>
              </a:xfrm>
              <a:prstGeom prst="rect">
                <a:avLst/>
              </a:prstGeom>
            </p:spPr>
            <p:txBody>
              <a:bodyPr wrap="square">
                <a:spAutoFit/>
              </a:bodyPr>
              <a:lstStyle/>
              <a:p>
                <a:pPr algn="just">
                  <a:lnSpc>
                    <a:spcPct val="156000"/>
                  </a:lnSpc>
                  <a:spcBef>
                    <a:spcPts val="1400"/>
                  </a:spcBef>
                  <a:spcAft>
                    <a:spcPts val="1450"/>
                  </a:spcAft>
                </a:pP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矩阵</a:t>
                </a: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个数</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排成</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行</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列的表格</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e>
                          </m:mr>
                          <m: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e>
                          </m:mr>
                          <m: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e>
                          </m:mr>
                          <m: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𝑚𝑛</m:t>
                                  </m:r>
                                </m:sub>
                              </m:sSub>
                            </m:e>
                          </m:mr>
                        </m:m>
                      </m:e>
                    </m:d>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称为矩阵，简记为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，或者</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e>
                        </m:d>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oMath>
                </a14:m>
                <a:r>
                  <a:rPr lang="en-US"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。若</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，则称</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是</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阶矩阵或</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阶方阵。 </a:t>
                </a:r>
              </a:p>
            </p:txBody>
          </p:sp>
        </mc:Choice>
        <mc:Fallback xmlns="">
          <p:sp>
            <p:nvSpPr>
              <p:cNvPr id="4" name="矩形 3"/>
              <p:cNvSpPr>
                <a:spLocks noRot="1" noChangeAspect="1" noMove="1" noResize="1" noEditPoints="1" noAdjustHandles="1" noChangeArrowheads="1" noChangeShapeType="1" noTextEdit="1"/>
              </p:cNvSpPr>
              <p:nvPr/>
            </p:nvSpPr>
            <p:spPr>
              <a:xfrm>
                <a:off x="993059" y="787710"/>
                <a:ext cx="9232490" cy="2240613"/>
              </a:xfrm>
              <a:prstGeom prst="rect">
                <a:avLst/>
              </a:prstGeom>
              <a:blipFill>
                <a:blip r:embed="rId2"/>
                <a:stretch>
                  <a:fillRect l="-1057" r="-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993059" y="3028323"/>
                <a:ext cx="6611916" cy="1544269"/>
              </a:xfrm>
              <a:prstGeom prst="rect">
                <a:avLst/>
              </a:prstGeom>
            </p:spPr>
            <p:txBody>
              <a:bodyPr wrap="square">
                <a:spAutoFit/>
              </a:bodyPr>
              <a:lstStyle/>
              <a:p>
                <a:pPr>
                  <a:lnSpc>
                    <a:spcPct val="150000"/>
                  </a:lnSpc>
                  <a:spcBef>
                    <a:spcPts val="900"/>
                  </a:spcBef>
                  <a:spcAft>
                    <a:spcPts val="900"/>
                  </a:spcAft>
                </a:pPr>
                <a:r>
                  <a:rPr lang="zh-CN" altLang="zh-CN" sz="24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矩阵的乘法 </a:t>
                </a:r>
                <a:r>
                  <a:rPr lang="zh-CN" altLang="en-US" sz="2400" b="1" kern="100" dirty="0">
                    <a:latin typeface="微软雅黑" panose="020B0503020204020204" pitchFamily="34" charset="-122"/>
                    <a:ea typeface="微软雅黑" panose="020B0503020204020204" pitchFamily="34" charset="-122"/>
                    <a:cs typeface="宋体" panose="02010600030101010101" pitchFamily="2" charset="-122"/>
                  </a:rPr>
                  <a:t>：</a:t>
                </a: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设</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是</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矩阵，</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是</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𝑠</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矩阵，那么</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𝑠</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矩阵</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𝑐</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，其中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𝑐</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𝑖𝑛</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p>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𝑖𝑘</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𝑘𝑗</m:t>
                            </m:r>
                          </m:sub>
                        </m:sSub>
                      </m:e>
                    </m:nary>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称为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𝐴𝐵</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的乘积，记为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𝐴𝐵</m:t>
                    </m:r>
                  </m:oMath>
                </a14:m>
                <a:r>
                  <a:rPr lang="en-US"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a:t>
                </a:r>
              </a:p>
            </p:txBody>
          </p:sp>
        </mc:Choice>
        <mc:Fallback xmlns="">
          <p:sp>
            <p:nvSpPr>
              <p:cNvPr id="6" name="矩形 5"/>
              <p:cNvSpPr>
                <a:spLocks noRot="1" noChangeAspect="1" noMove="1" noResize="1" noEditPoints="1" noAdjustHandles="1" noChangeArrowheads="1" noChangeShapeType="1" noTextEdit="1"/>
              </p:cNvSpPr>
              <p:nvPr/>
            </p:nvSpPr>
            <p:spPr>
              <a:xfrm>
                <a:off x="993059" y="3028323"/>
                <a:ext cx="6611916" cy="1544269"/>
              </a:xfrm>
              <a:prstGeom prst="rect">
                <a:avLst/>
              </a:prstGeom>
              <a:blipFill>
                <a:blip r:embed="rId3"/>
                <a:stretch>
                  <a:fillRect l="-1475" b="-40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65238" y="5107057"/>
                <a:ext cx="12205877" cy="366703"/>
              </a:xfrm>
              <a:prstGeom prst="rect">
                <a:avLst/>
              </a:prstGeom>
            </p:spPr>
            <p:txBody>
              <a:bodyPr wrap="square">
                <a:spAutoFit/>
              </a:bodyPr>
              <a:lstStyle/>
              <a:p>
                <a:pPr marL="143510">
                  <a:lnSpc>
                    <a:spcPts val="2070"/>
                  </a:lnSpc>
                  <a:spcBef>
                    <a:spcPts val="190"/>
                  </a:spcBef>
                  <a:spcAft>
                    <a:spcPts val="0"/>
                  </a:spcAft>
                  <a:tabLst>
                    <a:tab pos="2491105" algn="l"/>
                  </a:tabLst>
                </a:pPr>
                <a:r>
                  <a:rPr lang="en-US" altLang="zh-CN" sz="2400" b="1" spc="-65" dirty="0" err="1">
                    <a:solidFill>
                      <a:srgbClr val="3B6CDE"/>
                    </a:solidFill>
                    <a:latin typeface="+mj-ea"/>
                    <a:ea typeface="+mj-ea"/>
                    <a:cs typeface="Microsoft JhengHei Light" panose="020B0304030504040204" pitchFamily="34" charset="-120"/>
                  </a:rPr>
                  <a:t>矩阵乘法的性质</a:t>
                </a:r>
                <a:r>
                  <a:rPr lang="en-US" altLang="zh-CN" sz="2400" dirty="0">
                    <a:latin typeface="仿宋" panose="02010609060101010101" pitchFamily="49" charset="-122"/>
                    <a:ea typeface="仿宋" panose="02010609060101010101" pitchFamily="49" charset="-122"/>
                    <a:cs typeface="仿宋" panose="02010609060101010101" pitchFamily="49" charset="-122"/>
                  </a:rPr>
                  <a:t>：</a:t>
                </a:r>
                <a14:m>
                  <m:oMath xmlns:m="http://schemas.openxmlformats.org/officeDocument/2006/math">
                    <m:r>
                      <a:rPr lang="en-US" altLang="zh-CN" sz="2400" i="1" spc="-150" dirty="0" smtClean="0">
                        <a:solidFill>
                          <a:srgbClr val="0E1A35"/>
                        </a:solidFill>
                        <a:latin typeface="Cambria Math" panose="02040503050406030204" pitchFamily="18" charset="0"/>
                        <a:ea typeface="仿宋" panose="02010609060101010101" pitchFamily="49" charset="-122"/>
                        <a:cs typeface="仿宋" panose="02010609060101010101" pitchFamily="49" charset="-122"/>
                      </a:rPr>
                      <m:t> </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𝐴𝐵</m:t>
                    </m:r>
                    <m:r>
                      <a:rPr lang="en-US" altLang="zh-CN" sz="2400" i="1" spc="50" dirty="0">
                        <a:latin typeface="Cambria Math" panose="02040503050406030204" pitchFamily="18" charset="0"/>
                        <a:ea typeface="Bookman Old Style" panose="02050604050505020204" pitchFamily="18" charset="0"/>
                        <a:cs typeface="仿宋" panose="02010609060101010101" pitchFamily="49" charset="-122"/>
                      </a:rPr>
                      <m:t> </m:t>
                    </m:r>
                    <m:r>
                      <a:rPr lang="en-US" altLang="zh-CN" sz="2400" i="1" spc="-1105" dirty="0">
                        <a:latin typeface="Cambria Math" panose="02040503050406030204" pitchFamily="18" charset="0"/>
                        <a:ea typeface="Tahoma" panose="020B0604030504040204" pitchFamily="34" charset="0"/>
                        <a:cs typeface="仿宋" panose="02010609060101010101" pitchFamily="49" charset="-122"/>
                      </a:rPr>
                      <m:t>= </m:t>
                    </m:r>
                    <m:r>
                      <a:rPr lang="en-US" altLang="zh-CN" sz="2400" i="1" dirty="0">
                        <a:latin typeface="Cambria Math" panose="02040503050406030204" pitchFamily="18" charset="0"/>
                        <a:ea typeface="DejaVu Sans Mono" panose="020B0609030804020204" pitchFamily="49" charset="0"/>
                        <a:cs typeface="仿宋" panose="02010609060101010101" pitchFamily="49" charset="-122"/>
                      </a:rPr>
                      <m:t≯</m:t>
                    </m:r>
                    <m:r>
                      <a:rPr lang="en-US" altLang="zh-CN" sz="2400" i="1" dirty="0">
                        <a:latin typeface="Cambria Math" panose="02040503050406030204" pitchFamily="18" charset="0"/>
                        <a:ea typeface="DejaVu Sans Mono" panose="020B0609030804020204" pitchFamily="49" charset="0"/>
                        <a:cs typeface="仿宋" panose="02010609060101010101" pitchFamily="49" charset="-122"/>
                      </a:rPr>
                      <m:t>	</m:t>
                    </m:r>
                    <m:r>
                      <a:rPr lang="en-US" altLang="zh-CN" sz="2400" i="1" spc="75" dirty="0">
                        <a:latin typeface="Cambria Math" panose="02040503050406030204" pitchFamily="18" charset="0"/>
                        <a:ea typeface="Bookman Old Style" panose="02050604050505020204" pitchFamily="18" charset="0"/>
                        <a:cs typeface="仿宋" panose="02010609060101010101" pitchFamily="49" charset="-122"/>
                      </a:rPr>
                      <m:t>𝐵</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 </m:t>
                    </m:r>
                  </m:oMath>
                </a14:m>
                <a:r>
                  <a:rPr lang="zh-CN" altLang="en-US" sz="2400" i="1" dirty="0">
                    <a:latin typeface="Bookman Old Style" panose="02050604050505020204" pitchFamily="18" charset="0"/>
                    <a:ea typeface="Bookman Old Style" panose="02050604050505020204" pitchFamily="18" charset="0"/>
                    <a:cs typeface="仿宋" panose="02010609060101010101" pitchFamily="49" charset="-122"/>
                  </a:rPr>
                  <a:t>，</a:t>
                </a:r>
                <a14:m>
                  <m:oMath xmlns:m="http://schemas.openxmlformats.org/officeDocument/2006/math">
                    <m:r>
                      <a:rPr lang="en-US" altLang="zh-CN" sz="2400" i="1" dirty="0" smtClean="0">
                        <a:latin typeface="Cambria Math" panose="02040503050406030204" pitchFamily="18" charset="0"/>
                        <a:ea typeface="Tahoma" panose="020B0604030504040204" pitchFamily="34" charset="0"/>
                        <a:cs typeface="仿宋" panose="02010609060101010101" pitchFamily="49" charset="-122"/>
                      </a:rPr>
                      <m:t>(</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m:t>
                    </m:r>
                    <m:r>
                      <a:rPr lang="en-US" altLang="zh-CN" sz="2400" i="1" spc="75" dirty="0">
                        <a:latin typeface="Cambria Math" panose="02040503050406030204" pitchFamily="18" charset="0"/>
                        <a:ea typeface="Bookman Old Style" panose="02050604050505020204" pitchFamily="18" charset="0"/>
                        <a:cs typeface="仿宋" panose="02010609060101010101" pitchFamily="49" charset="-122"/>
                      </a:rPr>
                      <m:t>𝐵</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𝐶</m:t>
                    </m:r>
                    <m:r>
                      <a:rPr lang="en-US" altLang="zh-CN" sz="2400" i="1" spc="80" dirty="0">
                        <a:latin typeface="Cambria Math" panose="02040503050406030204" pitchFamily="18" charset="0"/>
                        <a:ea typeface="Bookman Old Style" panose="02050604050505020204" pitchFamily="18" charset="0"/>
                        <a:cs typeface="仿宋" panose="02010609060101010101" pitchFamily="49" charset="-122"/>
                      </a:rPr>
                      <m:t> </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45" dirty="0">
                        <a:latin typeface="Cambria Math" panose="02040503050406030204" pitchFamily="18" charset="0"/>
                        <a:ea typeface="Tahoma" panose="020B0604030504040204" pitchFamily="34" charset="0"/>
                        <a:cs typeface="仿宋" panose="02010609060101010101" pitchFamily="49" charset="-122"/>
                      </a:rPr>
                      <m:t> </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75" dirty="0">
                        <a:latin typeface="Cambria Math" panose="02040503050406030204" pitchFamily="18" charset="0"/>
                        <a:ea typeface="Bookman Old Style" panose="02050604050505020204" pitchFamily="18" charset="0"/>
                        <a:cs typeface="仿宋" panose="02010609060101010101" pitchFamily="49" charset="-122"/>
                      </a:rPr>
                      <m:t>𝐵</m:t>
                    </m:r>
                    <m:r>
                      <a:rPr lang="en-US" altLang="zh-CN" sz="2400" i="1" spc="105" dirty="0">
                        <a:latin typeface="Cambria Math" panose="02040503050406030204" pitchFamily="18" charset="0"/>
                        <a:ea typeface="Bookman Old Style" panose="02050604050505020204" pitchFamily="18" charset="0"/>
                        <a:cs typeface="仿宋" panose="02010609060101010101" pitchFamily="49" charset="-122"/>
                      </a:rPr>
                      <m:t>𝐶</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𝐵</m:t>
                    </m:r>
                    <m:r>
                      <a:rPr lang="en-US" altLang="zh-CN" sz="2400" i="1" spc="-35" dirty="0">
                        <a:latin typeface="Cambria Math" panose="02040503050406030204" pitchFamily="18" charset="0"/>
                        <a:ea typeface="Bookman Old Style" panose="02050604050505020204" pitchFamily="18" charset="0"/>
                        <a:cs typeface="仿宋" panose="02010609060101010101" pitchFamily="49" charset="-122"/>
                      </a:rPr>
                      <m:t> </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130" dirty="0">
                        <a:latin typeface="Cambria Math" panose="02040503050406030204" pitchFamily="18" charset="0"/>
                        <a:ea typeface="Tahoma" panose="020B0604030504040204" pitchFamily="34" charset="0"/>
                        <a:cs typeface="仿宋" panose="02010609060101010101" pitchFamily="49" charset="-122"/>
                      </a:rPr>
                      <m:t> </m:t>
                    </m:r>
                    <m:r>
                      <a:rPr lang="en-US" altLang="zh-CN" sz="2400" i="1" spc="100" dirty="0">
                        <a:latin typeface="Cambria Math" panose="02040503050406030204" pitchFamily="18" charset="0"/>
                        <a:ea typeface="Bookman Old Style" panose="02050604050505020204" pitchFamily="18" charset="0"/>
                        <a:cs typeface="仿宋" panose="02010609060101010101" pitchFamily="49" charset="-122"/>
                      </a:rPr>
                      <m:t>𝐶</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45" dirty="0">
                        <a:latin typeface="Cambria Math" panose="02040503050406030204" pitchFamily="18" charset="0"/>
                        <a:ea typeface="Tahoma" panose="020B0604030504040204" pitchFamily="34" charset="0"/>
                        <a:cs typeface="仿宋" panose="02010609060101010101" pitchFamily="49" charset="-122"/>
                      </a:rPr>
                      <m:t> </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45" dirty="0">
                        <a:latin typeface="Cambria Math" panose="02040503050406030204" pitchFamily="18" charset="0"/>
                        <a:ea typeface="Tahoma" panose="020B0604030504040204" pitchFamily="34" charset="0"/>
                        <a:cs typeface="仿宋" panose="02010609060101010101" pitchFamily="49" charset="-122"/>
                      </a:rPr>
                      <m:t> </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𝐴𝐵</m:t>
                    </m:r>
                    <m:r>
                      <a:rPr lang="en-US" altLang="zh-CN" sz="2400" i="1" spc="-35" dirty="0">
                        <a:latin typeface="Cambria Math" panose="02040503050406030204" pitchFamily="18" charset="0"/>
                        <a:ea typeface="Bookman Old Style" panose="02050604050505020204" pitchFamily="18" charset="0"/>
                        <a:cs typeface="仿宋" panose="02010609060101010101" pitchFamily="49" charset="-122"/>
                      </a:rPr>
                      <m:t> </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130" dirty="0">
                        <a:latin typeface="Cambria Math" panose="02040503050406030204" pitchFamily="18" charset="0"/>
                        <a:ea typeface="Tahoma" panose="020B0604030504040204" pitchFamily="34" charset="0"/>
                        <a:cs typeface="仿宋" panose="02010609060101010101" pitchFamily="49" charset="-122"/>
                      </a:rPr>
                      <m:t> </m:t>
                    </m:r>
                    <m:r>
                      <a:rPr lang="en-US" altLang="zh-CN" sz="2400" i="1" dirty="0">
                        <a:latin typeface="Cambria Math" panose="02040503050406030204" pitchFamily="18" charset="0"/>
                        <a:ea typeface="Bookman Old Style" panose="02050604050505020204" pitchFamily="18" charset="0"/>
                        <a:cs typeface="Cambria Math" panose="02040503050406030204" pitchFamily="18" charset="0"/>
                      </a:rPr>
                      <m:t>𝐴𝐶</m:t>
                    </m:r>
                  </m:oMath>
                </a14:m>
                <a:endParaRPr lang="en-US" altLang="zh-CN" sz="2400" i="1" dirty="0">
                  <a:effectLst/>
                  <a:latin typeface="Cambria Math" panose="02040503050406030204" pitchFamily="18" charset="0"/>
                  <a:ea typeface="Bookman Old Style" panose="02050604050505020204" pitchFamily="18" charset="0"/>
                  <a:cs typeface="仿宋" panose="02010609060101010101" pitchFamily="49"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865238" y="5107057"/>
                <a:ext cx="12205877" cy="366703"/>
              </a:xfrm>
              <a:prstGeom prst="rect">
                <a:avLst/>
              </a:prstGeom>
              <a:blipFill rotWithShape="1">
                <a:blip r:embed="rId4"/>
                <a:stretch>
                  <a:fillRect l="-3" t="-18115" r="2" b="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65237" y="5655790"/>
                <a:ext cx="11627269" cy="374461"/>
              </a:xfrm>
              <a:prstGeom prst="rect">
                <a:avLst/>
              </a:prstGeom>
            </p:spPr>
            <p:txBody>
              <a:bodyPr wrap="square">
                <a:spAutoFit/>
              </a:bodyPr>
              <a:lstStyle/>
              <a:p>
                <a:pPr marL="143510">
                  <a:lnSpc>
                    <a:spcPts val="2180"/>
                  </a:lnSpc>
                  <a:spcAft>
                    <a:spcPts val="0"/>
                  </a:spcAft>
                </a:pPr>
                <a:r>
                  <a:rPr lang="en-US" altLang="zh-CN" sz="2400" b="1" spc="-65" dirty="0">
                    <a:solidFill>
                      <a:srgbClr val="3B6CDE"/>
                    </a:solidFill>
                    <a:latin typeface="+mj-ea"/>
                    <a:ea typeface="+mj-ea"/>
                    <a:cs typeface="Microsoft JhengHei Light" panose="020B0304030504040204" pitchFamily="34" charset="-120"/>
                  </a:rPr>
                  <a:t>内积</a:t>
                </a:r>
                <a:r>
                  <a:rPr lang="en-US" altLang="zh-CN" sz="2400" b="1" spc="-65" dirty="0">
                    <a:solidFill>
                      <a:srgbClr val="3B6CDE"/>
                    </a:solidFill>
                    <a:latin typeface="+mn-ea"/>
                    <a:ea typeface="+mn-ea"/>
                    <a:cs typeface="Microsoft JhengHei Light" panose="020B0304030504040204" pitchFamily="34" charset="-120"/>
                  </a:rPr>
                  <a:t> </a:t>
                </a:r>
                <a:r>
                  <a:rPr lang="zh-CN" altLang="en-US" sz="2400" dirty="0">
                    <a:latin typeface="仿宋" panose="02010609060101010101" pitchFamily="49" charset="-122"/>
                    <a:ea typeface="仿宋" panose="02010609060101010101" pitchFamily="49" charset="-122"/>
                    <a:cs typeface="仿宋" panose="02010609060101010101" pitchFamily="49" charset="-122"/>
                  </a:rPr>
                  <a:t>：</a:t>
                </a:r>
                <a:r>
                  <a:rPr lang="en-US" altLang="zh-CN" sz="2400" spc="-175" dirty="0" err="1">
                    <a:latin typeface="+mj-ea"/>
                    <a:ea typeface="+mj-ea"/>
                    <a:cs typeface="仿宋" panose="02010609060101010101" pitchFamily="49" charset="-122"/>
                  </a:rPr>
                  <a:t>给定</a:t>
                </a:r>
                <a:r>
                  <a:rPr lang="en-US" altLang="zh-CN" sz="1800" b="1" kern="1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2400" b="0" i="1" kern="100" dirty="0"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b="0" i="1" kern="100"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kern="100" dirty="0" smtClean="0">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ℝ</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dirty="0">
                    <a:latin typeface="+mj-ea"/>
                    <a:ea typeface="+mj-ea"/>
                    <a:cs typeface="仿宋" panose="02010609060101010101" pitchFamily="49" charset="-122"/>
                  </a:rPr>
                  <a:t>，</a:t>
                </a:r>
                <a14:m>
                  <m:oMath xmlns:m="http://schemas.openxmlformats.org/officeDocument/2006/math">
                    <m:r>
                      <a:rPr lang="en-US" altLang="zh-CN" sz="2400" i="1" dirty="0" smtClean="0">
                        <a:latin typeface="Cambria Math" panose="02040503050406030204" pitchFamily="18" charset="0"/>
                        <a:ea typeface="+mj-ea"/>
                        <a:cs typeface="Bookman Old Style" panose="02050604050505020204" pitchFamily="18" charset="0"/>
                      </a:rPr>
                      <m:t>𝑥</m:t>
                    </m:r>
                    <m:r>
                      <m:rPr>
                        <m:sty m:val="p"/>
                      </m:rPr>
                      <a:rPr lang="en-US" altLang="zh-CN" sz="2000" i="0" baseline="30000" dirty="0">
                        <a:latin typeface="Cambria Math" panose="02040503050406030204" pitchFamily="18" charset="0"/>
                        <a:ea typeface="+mj-ea"/>
                        <a:cs typeface="Bookman Old Style" panose="02050604050505020204" pitchFamily="18" charset="0"/>
                      </a:rPr>
                      <m:t>T</m:t>
                    </m:r>
                    <m:r>
                      <a:rPr lang="en-US" altLang="zh-CN" sz="2000" i="1" spc="-275" baseline="30000" dirty="0">
                        <a:latin typeface="Cambria Math" panose="02040503050406030204" pitchFamily="18" charset="0"/>
                        <a:ea typeface="+mj-ea"/>
                        <a:cs typeface="Bookman Old Style" panose="02050604050505020204" pitchFamily="18" charset="0"/>
                      </a:rPr>
                      <m:t> </m:t>
                    </m:r>
                    <m:r>
                      <a:rPr lang="en-US" altLang="zh-CN" sz="2400" i="1" spc="50" dirty="0" err="1">
                        <a:latin typeface="Cambria Math" panose="02040503050406030204" pitchFamily="18" charset="0"/>
                        <a:ea typeface="+mj-ea"/>
                        <a:cs typeface="Bookman Old Style" panose="02050604050505020204" pitchFamily="18" charset="0"/>
                      </a:rPr>
                      <m:t>𝑦</m:t>
                    </m:r>
                  </m:oMath>
                </a14:m>
                <a:r>
                  <a:rPr lang="en-US" altLang="zh-CN" sz="2400" spc="-30" dirty="0" err="1">
                    <a:latin typeface="+mj-ea"/>
                    <a:ea typeface="+mj-ea"/>
                    <a:cs typeface="仿宋" panose="02010609060101010101" pitchFamily="49" charset="-122"/>
                  </a:rPr>
                  <a:t>为一个标量，称为向量的内积或点积</a:t>
                </a:r>
                <a:r>
                  <a:rPr lang="en-US" altLang="zh-CN" sz="2400" spc="-30" dirty="0">
                    <a:latin typeface="+mj-ea"/>
                    <a:ea typeface="+mj-ea"/>
                    <a:cs typeface="仿宋" panose="02010609060101010101" pitchFamily="49" charset="-122"/>
                  </a:rPr>
                  <a:t>, </a:t>
                </a:r>
                <a:r>
                  <a:rPr lang="en-US" altLang="zh-CN" sz="2400" spc="-30" dirty="0" err="1">
                    <a:latin typeface="+mj-ea"/>
                    <a:ea typeface="+mj-ea"/>
                    <a:cs typeface="仿宋" panose="02010609060101010101" pitchFamily="49" charset="-122"/>
                  </a:rPr>
                  <a:t>记为</a:t>
                </a:r>
                <a14:m>
                  <m:oMath xmlns:m="http://schemas.openxmlformats.org/officeDocument/2006/math">
                    <m:r>
                      <a:rPr lang="en-US" altLang="zh-CN" sz="2400" i="1" dirty="0" smtClean="0">
                        <a:latin typeface="Cambria Math" panose="02040503050406030204" pitchFamily="18" charset="0"/>
                        <a:ea typeface="+mj-ea"/>
                        <a:cs typeface="仿宋" panose="02010609060101010101" pitchFamily="49" charset="-122"/>
                      </a:rPr>
                      <m:t>&lt;</m:t>
                    </m:r>
                    <m:r>
                      <a:rPr lang="en-US" altLang="zh-CN" sz="2400" i="1" dirty="0" err="1" smtClean="0">
                        <a:latin typeface="Cambria Math" panose="02040503050406030204" pitchFamily="18" charset="0"/>
                        <a:ea typeface="+mj-ea"/>
                        <a:cs typeface="仿宋" panose="02010609060101010101" pitchFamily="49" charset="-122"/>
                      </a:rPr>
                      <m:t>𝑥</m:t>
                    </m:r>
                    <m:r>
                      <a:rPr lang="en-US" altLang="zh-CN" sz="2400" i="1" dirty="0" err="1" smtClean="0">
                        <a:latin typeface="Cambria Math" panose="02040503050406030204" pitchFamily="18" charset="0"/>
                        <a:ea typeface="+mj-ea"/>
                        <a:cs typeface="仿宋" panose="02010609060101010101" pitchFamily="49" charset="-122"/>
                      </a:rPr>
                      <m:t>,</m:t>
                    </m:r>
                    <m:r>
                      <a:rPr lang="en-US" altLang="zh-CN" sz="2400" i="1" dirty="0" err="1" smtClean="0">
                        <a:latin typeface="Cambria Math" panose="02040503050406030204" pitchFamily="18" charset="0"/>
                        <a:ea typeface="+mj-ea"/>
                        <a:cs typeface="仿宋" panose="02010609060101010101" pitchFamily="49" charset="-122"/>
                      </a:rPr>
                      <m:t>𝑦</m:t>
                    </m:r>
                    <m:r>
                      <a:rPr lang="en-US" altLang="zh-CN" sz="2400" i="1" dirty="0" smtClean="0">
                        <a:latin typeface="Cambria Math" panose="02040503050406030204" pitchFamily="18" charset="0"/>
                        <a:ea typeface="MS Mincho" panose="02020609040205080304" charset="-128"/>
                        <a:cs typeface="Cambria Math" panose="02040503050406030204" pitchFamily="18" charset="0"/>
                      </a:rPr>
                      <m:t>&gt;</m:t>
                    </m:r>
                  </m:oMath>
                </a14:m>
                <a:endParaRPr lang="en-US" altLang="zh-CN" sz="2400" i="1" dirty="0">
                  <a:effectLst/>
                  <a:latin typeface="Cambria Math" panose="02040503050406030204" pitchFamily="18" charset="0"/>
                  <a:ea typeface="+mj-ea"/>
                  <a:cs typeface="仿宋" panose="02010609060101010101" pitchFamily="49"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865237" y="5655790"/>
                <a:ext cx="11627269" cy="374461"/>
              </a:xfrm>
              <a:prstGeom prst="rect">
                <a:avLst/>
              </a:prstGeom>
              <a:blipFill rotWithShape="1">
                <a:blip r:embed="rId5"/>
                <a:stretch>
                  <a:fillRect l="-3" t="-33704" r="1" b="78"/>
                </a:stretch>
              </a:blipFill>
            </p:spPr>
            <p:txBody>
              <a:bodyPr/>
              <a:lstStyle/>
              <a:p>
                <a:r>
                  <a:rPr lang="zh-CN" altLang="en-US">
                    <a:noFill/>
                  </a:rPr>
                  <a:t> </a:t>
                </a:r>
              </a:p>
            </p:txBody>
          </p:sp>
        </mc:Fallback>
      </mc:AlternateContent>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7984" y="2230826"/>
            <a:ext cx="3560516" cy="2663923"/>
          </a:xfrm>
          <a:prstGeom prst="rect">
            <a:avLst/>
          </a:prstGeom>
        </p:spPr>
      </p:pic>
      <p:sp>
        <p:nvSpPr>
          <p:cNvPr id="12" name="右箭头 11"/>
          <p:cNvSpPr/>
          <p:nvPr/>
        </p:nvSpPr>
        <p:spPr>
          <a:xfrm>
            <a:off x="8356728" y="3562787"/>
            <a:ext cx="1074558" cy="265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19317465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013015" y="1571472"/>
            <a:ext cx="3724951" cy="5463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400"/>
          </a:p>
        </p:txBody>
      </p:sp>
      <p:sp>
        <p:nvSpPr>
          <p:cNvPr id="32786" name="文本框 22"/>
          <p:cNvSpPr txBox="1">
            <a:spLocks noChangeArrowheads="1"/>
          </p:cNvSpPr>
          <p:nvPr/>
        </p:nvSpPr>
        <p:spPr bwMode="auto">
          <a:xfrm>
            <a:off x="800125" y="-8221"/>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线性代数</a:t>
            </a:r>
            <a:r>
              <a:rPr lang="en-US" altLang="zh-CN" dirty="0"/>
              <a:t>-</a:t>
            </a:r>
            <a:r>
              <a:rPr lang="zh-CN" altLang="en-US" dirty="0"/>
              <a:t>求导</a:t>
            </a:r>
          </a:p>
        </p:txBody>
      </p:sp>
      <p:sp>
        <p:nvSpPr>
          <p:cNvPr id="2" name="文本框 1"/>
          <p:cNvSpPr txBox="1"/>
          <p:nvPr/>
        </p:nvSpPr>
        <p:spPr>
          <a:xfrm>
            <a:off x="5570562" y="3320001"/>
            <a:ext cx="65" cy="369332"/>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3" name="矩形 2"/>
              <p:cNvSpPr/>
              <p:nvPr/>
            </p:nvSpPr>
            <p:spPr>
              <a:xfrm>
                <a:off x="1141130" y="1372093"/>
                <a:ext cx="6096000" cy="1442639"/>
              </a:xfrm>
              <a:prstGeom prst="rect">
                <a:avLst/>
              </a:prstGeom>
            </p:spPr>
            <p:txBody>
              <a:bodyPr>
                <a:spAutoFit/>
              </a:bodyPr>
              <a:lstStyle/>
              <a:p>
                <a:pPr>
                  <a:spcBef>
                    <a:spcPts val="900"/>
                  </a:spcBef>
                  <a:spcAft>
                    <a:spcPts val="90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2400" dirty="0">
                    <a:effectLst/>
                    <a:latin typeface="Cambria" panose="02040503050406030204" pitchFamily="18" charset="0"/>
                    <a:cs typeface="Times New Roman" panose="02020603050405020304" pitchFamily="18" charset="0"/>
                  </a:rPr>
                  <a:t> </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𝐴𝑥</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𝐴𝑥</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𝑥𝐴</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141130" y="1372093"/>
                <a:ext cx="6096000" cy="1442639"/>
              </a:xfrm>
              <a:prstGeom prst="rect">
                <a:avLst/>
              </a:prstGeom>
              <a:blipFill rotWithShape="1">
                <a:blip r:embed="rId2"/>
                <a:stretch>
                  <a:fillRect l="-1" t="-34" r="1"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141130" y="2960031"/>
                <a:ext cx="9311148" cy="818622"/>
              </a:xfrm>
              <a:prstGeom prst="rect">
                <a:avLst/>
              </a:prstGeom>
            </p:spPr>
            <p:txBody>
              <a:bodyPr wrap="square">
                <a:spAutoFit/>
              </a:bodyPr>
              <a:lstStyle/>
              <a:p>
                <a:pPr>
                  <a:spcBef>
                    <a:spcPts val="900"/>
                  </a:spcBef>
                  <a:spcAft>
                    <a:spcPts val="90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e>
                        </m:d>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oMath>
                </a14:m>
                <a:r>
                  <a:rPr lang="en-US" altLang="zh-CN" sz="2400" dirty="0">
                    <a:effectLst/>
                    <a:latin typeface="Cambria" panose="02040503050406030204" pitchFamily="18" charset="0"/>
                    <a:cs typeface="Times New Roman" panose="02020603050405020304" pitchFamily="18" charset="0"/>
                  </a:rPr>
                  <a:t> </a:t>
                </a:r>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141130" y="2960031"/>
                <a:ext cx="9311148" cy="818622"/>
              </a:xfrm>
              <a:prstGeom prst="rect">
                <a:avLst/>
              </a:prstGeom>
              <a:blipFill rotWithShape="1">
                <a:blip r:embed="rId3"/>
                <a:stretch>
                  <a:fillRect t="-36" r="2"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141130" y="4026695"/>
                <a:ext cx="4834593" cy="679866"/>
              </a:xfrm>
              <a:prstGeom prst="rect">
                <a:avLst/>
              </a:prstGeom>
            </p:spPr>
            <p:txBody>
              <a:bodyPr wrap="none">
                <a:spAutoFit/>
              </a:bodyPr>
              <a:lstStyle/>
              <a:p>
                <a:pPr>
                  <a:spcBef>
                    <a:spcPts val="900"/>
                  </a:spcBef>
                  <a:spcAft>
                    <a:spcPts val="90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𝐴𝑥</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sz="2400" dirty="0">
                    <a:effectLst/>
                    <a:latin typeface="Cambria" panose="02040503050406030204" pitchFamily="18" charset="0"/>
                    <a:cs typeface="Times New Roman" panose="02020603050405020304" pitchFamily="18" charset="0"/>
                  </a:rPr>
                  <a:t> </a:t>
                </a:r>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141130" y="4026695"/>
                <a:ext cx="4834593" cy="679866"/>
              </a:xfrm>
              <a:prstGeom prst="rect">
                <a:avLst/>
              </a:prstGeom>
              <a:blipFill rotWithShape="1">
                <a:blip r:embed="rId4"/>
                <a:stretch>
                  <a:fillRect l="-1" t="-24" r="8" b="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141130" y="4938425"/>
                <a:ext cx="5083828" cy="679866"/>
              </a:xfrm>
              <a:prstGeom prst="rect">
                <a:avLst/>
              </a:prstGeom>
            </p:spPr>
            <p:txBody>
              <a:bodyPr wrap="none">
                <a:spAutoFit/>
              </a:bodyPr>
              <a:lstStyle/>
              <a:p>
                <a:pPr>
                  <a:spcBef>
                    <a:spcPts val="900"/>
                  </a:spcBef>
                  <a:spcAft>
                    <a:spcPts val="90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𝐴𝐵</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𝐵</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𝑋𝑣</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141130" y="4938425"/>
                <a:ext cx="5083828" cy="679866"/>
              </a:xfrm>
              <a:prstGeom prst="rect">
                <a:avLst/>
              </a:prstGeom>
              <a:blipFill rotWithShape="1">
                <a:blip r:embed="rId5"/>
                <a:stretch>
                  <a:fillRect l="-1" t="-4" r="1" b="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141130" y="5900895"/>
                <a:ext cx="7158370" cy="689035"/>
              </a:xfrm>
              <a:prstGeom prst="rect">
                <a:avLst/>
              </a:prstGeom>
            </p:spPr>
            <p:txBody>
              <a:bodyPr wrap="none">
                <a:spAutoFit/>
              </a:bodyPr>
              <a:lstStyle/>
              <a:p>
                <a:pPr>
                  <a:spcBef>
                    <a:spcPts val="900"/>
                  </a:spcBef>
                  <a:spcAft>
                    <a:spcPts val="90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𝑋𝑢</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𝑋𝑢</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𝑋𝑢</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𝑋𝑢</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d>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𝑋𝑢</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1141130" y="5900895"/>
                <a:ext cx="7158370" cy="689035"/>
              </a:xfrm>
              <a:prstGeom prst="rect">
                <a:avLst/>
              </a:prstGeom>
              <a:blipFill rotWithShape="1">
                <a:blip r:embed="rId6"/>
                <a:stretch>
                  <a:fillRect t="-69" r="1" b="-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156683" y="4073125"/>
                <a:ext cx="4502836" cy="679866"/>
              </a:xfrm>
              <a:prstGeom prst="rect">
                <a:avLst/>
              </a:prstGeom>
            </p:spPr>
            <p:txBody>
              <a:bodyPr wrap="none">
                <a:spAutoFit/>
              </a:bodyPr>
              <a:lstStyle/>
              <a:p>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𝐴𝑥</m:t>
                        </m:r>
                      </m:num>
                      <m:den>
                        <m:r>
                          <m:rPr>
                            <m:sty m:val="p"/>
                          </m:rPr>
                          <a:rPr lang="en-US" altLang="zh-CN" sz="2400" i="0">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𝐴𝑥</m:t>
                    </m:r>
                  </m:oMath>
                </a14:m>
                <a:r>
                  <a:rPr lang="zh-CN" altLang="en-US" sz="2400" kern="100" dirty="0">
                    <a:latin typeface="微软雅黑" panose="020B0503020204020204" charset="-122"/>
                    <a:cs typeface="Times New Roman" panose="02020603050405020304" pitchFamily="18" charset="0"/>
                  </a:rPr>
                  <a:t>（如果</a:t>
                </a:r>
                <a14:m>
                  <m:oMath xmlns:m="http://schemas.openxmlformats.org/officeDocument/2006/math">
                    <m:r>
                      <a:rPr lang="en-US" altLang="zh-CN" sz="2400" i="1" kern="100" dirty="0" smtClean="0">
                        <a:latin typeface="Cambria Math" panose="02040503050406030204" pitchFamily="18" charset="0"/>
                        <a:cs typeface="Times New Roman" panose="02020603050405020304" pitchFamily="18" charset="0"/>
                      </a:rPr>
                      <m:t>𝐴</m:t>
                    </m:r>
                  </m:oMath>
                </a14:m>
                <a:r>
                  <a:rPr lang="zh-CN" altLang="en-US" sz="2400" kern="100" dirty="0">
                    <a:latin typeface="微软雅黑" panose="020B0503020204020204" charset="-122"/>
                    <a:cs typeface="Times New Roman" panose="02020603050405020304" pitchFamily="18" charset="0"/>
                  </a:rPr>
                  <a:t>为对称阵）</a:t>
                </a:r>
              </a:p>
            </p:txBody>
          </p:sp>
        </mc:Choice>
        <mc:Fallback xmlns="">
          <p:sp>
            <p:nvSpPr>
              <p:cNvPr id="9" name="矩形 8"/>
              <p:cNvSpPr>
                <a:spLocks noRot="1" noChangeAspect="1" noMove="1" noResize="1" noEditPoints="1" noAdjustHandles="1" noChangeArrowheads="1" noChangeShapeType="1" noTextEdit="1"/>
              </p:cNvSpPr>
              <p:nvPr/>
            </p:nvSpPr>
            <p:spPr>
              <a:xfrm>
                <a:off x="6156683" y="4073125"/>
                <a:ext cx="4502836" cy="679866"/>
              </a:xfrm>
              <a:prstGeom prst="rect">
                <a:avLst/>
              </a:prstGeom>
              <a:blipFill rotWithShape="1">
                <a:blip r:embed="rId7"/>
                <a:stretch>
                  <a:fillRect l="-8" t="-35" r="9"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060798" y="1636077"/>
                <a:ext cx="5061386" cy="461665"/>
              </a:xfrm>
              <a:prstGeom prst="rect">
                <a:avLst/>
              </a:prstGeom>
              <a:noFill/>
            </p:spPr>
            <p:txBody>
              <a:bodyPr wrap="none">
                <a:spAutoFit/>
              </a:bodyPr>
              <a:lstStyle/>
              <a:p>
                <a14:m>
                  <m:oMath xmlns:m="http://schemas.openxmlformats.org/officeDocument/2006/math">
                    <m:r>
                      <a:rPr lang="en-US" altLang="zh-CN" sz="240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2400" dirty="0"/>
                  <a:t>为</a:t>
                </a:r>
                <a14:m>
                  <m:oMath xmlns:m="http://schemas.openxmlformats.org/officeDocument/2006/math">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𝑛</m:t>
                    </m:r>
                  </m:oMath>
                </a14:m>
                <a:r>
                  <a:rPr lang="zh-CN" altLang="en-US" sz="2400" dirty="0"/>
                  <a:t>的矩阵，</a:t>
                </a:r>
                <a14:m>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en-US" sz="2400" dirty="0"/>
                  <a:t>为</a:t>
                </a:r>
                <a14:m>
                  <m:oMath xmlns:m="http://schemas.openxmlformats.org/officeDocument/2006/math">
                    <m:r>
                      <a:rPr lang="en-US" altLang="zh-CN" sz="2400" i="1">
                        <a:latin typeface="Cambria Math" panose="02040503050406030204" pitchFamily="18" charset="0"/>
                      </a:rPr>
                      <m:t>𝑛</m:t>
                    </m:r>
                    <m:r>
                      <a:rPr lang="en-US" altLang="zh-CN" sz="2400" i="1">
                        <a:latin typeface="Cambria Math" panose="02040503050406030204" pitchFamily="18" charset="0"/>
                      </a:rPr>
                      <m:t>×1</m:t>
                    </m:r>
                    <m:r>
                      <a:rPr lang="zh-CN" altLang="en-US" sz="2400" i="1">
                        <a:latin typeface="Cambria Math" panose="02040503050406030204" pitchFamily="18" charset="0"/>
                      </a:rPr>
                      <m:t>的</m:t>
                    </m:r>
                  </m:oMath>
                </a14:m>
                <a:r>
                  <a:rPr lang="zh-CN" altLang="en-US" sz="2400" dirty="0"/>
                  <a:t>列向量</a:t>
                </a:r>
              </a:p>
            </p:txBody>
          </p:sp>
        </mc:Choice>
        <mc:Fallback xmlns="">
          <p:sp>
            <p:nvSpPr>
              <p:cNvPr id="10" name="矩形 9"/>
              <p:cNvSpPr>
                <a:spLocks noRot="1" noChangeAspect="1" noMove="1" noResize="1" noEditPoints="1" noAdjustHandles="1" noChangeArrowheads="1" noChangeShapeType="1" noTextEdit="1"/>
              </p:cNvSpPr>
              <p:nvPr/>
            </p:nvSpPr>
            <p:spPr>
              <a:xfrm>
                <a:off x="7060798" y="1636077"/>
                <a:ext cx="5061386" cy="461665"/>
              </a:xfrm>
              <a:prstGeom prst="rect">
                <a:avLst/>
              </a:prstGeom>
              <a:blipFill rotWithShape="1">
                <a:blip r:embed="rId8"/>
                <a:stretch>
                  <a:fillRect l="-5" t="-69" r="-1530" b="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06710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23664" y="28297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线性代数</a:t>
            </a:r>
            <a:br>
              <a:rPr lang="zh-CN" altLang="en-US" dirty="0"/>
            </a:br>
            <a:endParaRPr lang="zh-CN" altLang="en-US" dirty="0"/>
          </a:p>
        </p:txBody>
      </p:sp>
      <p:sp>
        <p:nvSpPr>
          <p:cNvPr id="2" name="文本框 1"/>
          <p:cNvSpPr txBox="1"/>
          <p:nvPr/>
        </p:nvSpPr>
        <p:spPr>
          <a:xfrm>
            <a:off x="5638800" y="2974258"/>
            <a:ext cx="65" cy="276999"/>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4" name="矩形 3"/>
              <p:cNvSpPr/>
              <p:nvPr/>
            </p:nvSpPr>
            <p:spPr>
              <a:xfrm>
                <a:off x="517786" y="1483307"/>
                <a:ext cx="10242028" cy="4086568"/>
              </a:xfrm>
              <a:prstGeom prst="rect">
                <a:avLst/>
              </a:prstGeom>
            </p:spPr>
            <p:txBody>
              <a:bodyPr wrap="square">
                <a:spAutoFit/>
              </a:bodyPr>
              <a:lstStyle/>
              <a:p>
                <a:pPr marL="143510" marR="142240" algn="just">
                  <a:lnSpc>
                    <a:spcPts val="2510"/>
                  </a:lnSpc>
                  <a:spcBef>
                    <a:spcPts val="290"/>
                  </a:spcBef>
                  <a:spcAft>
                    <a:spcPts val="0"/>
                  </a:spcAft>
                </a:pPr>
                <a:r>
                  <a:rPr lang="en-US" altLang="zh-CN" sz="2400" b="1" spc="25" dirty="0">
                    <a:solidFill>
                      <a:srgbClr val="FF0000"/>
                    </a:solidFill>
                    <a:latin typeface="+mj-ea"/>
                    <a:ea typeface="+mj-ea"/>
                    <a:cs typeface="仿宋" panose="02010609060101010101" pitchFamily="49" charset="-122"/>
                  </a:rPr>
                  <a:t>正交</a:t>
                </a:r>
                <a:endParaRPr lang="en-US" altLang="zh-CN" sz="2400" b="1" spc="25" dirty="0">
                  <a:latin typeface="+mj-ea"/>
                  <a:ea typeface="+mj-ea"/>
                  <a:cs typeface="仿宋" panose="02010609060101010101" pitchFamily="49" charset="-122"/>
                </a:endParaRPr>
              </a:p>
              <a:p>
                <a:pPr marL="143510" marR="142240" algn="just">
                  <a:lnSpc>
                    <a:spcPct val="150000"/>
                  </a:lnSpc>
                  <a:spcBef>
                    <a:spcPts val="290"/>
                  </a:spcBef>
                  <a:spcAft>
                    <a:spcPts val="0"/>
                  </a:spcAft>
                </a:pPr>
                <a:r>
                  <a:rPr lang="en-US" altLang="zh-CN" sz="2400" spc="25" dirty="0">
                    <a:latin typeface="+mj-ea"/>
                    <a:ea typeface="+mj-ea"/>
                    <a:cs typeface="仿宋" panose="02010609060101010101" pitchFamily="49" charset="-122"/>
                  </a:rPr>
                  <a:t>给定</a:t>
                </a:r>
                <a14:m>
                  <m:oMath xmlns:m="http://schemas.openxmlformats.org/officeDocument/2006/math">
                    <m:r>
                      <a:rPr lang="en-US" altLang="zh-CN" sz="2400" i="1" dirty="0" smtClean="0">
                        <a:latin typeface="Cambria Math" panose="02040503050406030204" pitchFamily="18" charset="0"/>
                        <a:ea typeface="+mj-ea"/>
                        <a:cs typeface="仿宋" panose="02010609060101010101" pitchFamily="49" charset="-122"/>
                      </a:rPr>
                      <m:t>𝑎</m:t>
                    </m:r>
                    <m:r>
                      <a:rPr lang="en-US" altLang="zh-CN" sz="2400" i="1" dirty="0" smtClean="0">
                        <a:latin typeface="Cambria Math" panose="02040503050406030204" pitchFamily="18" charset="0"/>
                        <a:ea typeface="+mj-ea"/>
                        <a:cs typeface="仿宋" panose="02010609060101010101" pitchFamily="49" charset="-122"/>
                      </a:rPr>
                      <m:t>, </m:t>
                    </m:r>
                    <m:r>
                      <a:rPr lang="en-US" altLang="zh-CN" sz="2400" i="1" dirty="0" smtClean="0">
                        <a:latin typeface="Cambria Math" panose="02040503050406030204" pitchFamily="18" charset="0"/>
                        <a:ea typeface="+mj-ea"/>
                        <a:cs typeface="仿宋" panose="02010609060101010101" pitchFamily="49" charset="-122"/>
                      </a:rPr>
                      <m:t>𝑏</m:t>
                    </m:r>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rPr>
                        </m:ctrlPr>
                      </m:sSupPr>
                      <m:e>
                        <m:r>
                          <a:rPr lang="en-US" altLang="zh-CN" sz="2400" i="1" kern="100">
                            <a:latin typeface="Cambria Math" panose="02040503050406030204" pitchFamily="18" charset="0"/>
                            <a:ea typeface="+mj-ea"/>
                            <a:cs typeface="Times New Roman" panose="02020603050405020304" pitchFamily="18" charset="0"/>
                          </a:rPr>
                          <m:t>ℝ</m:t>
                        </m:r>
                      </m:e>
                      <m:sup>
                        <m:r>
                          <a:rPr lang="en-US" altLang="zh-CN" sz="2400" i="1" kern="100">
                            <a:latin typeface="Cambria Math" panose="02040503050406030204" pitchFamily="18" charset="0"/>
                            <a:ea typeface="+mj-ea"/>
                            <a:cs typeface="Times New Roman" panose="02020603050405020304" pitchFamily="18" charset="0"/>
                          </a:rPr>
                          <m:t>𝑛</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1</m:t>
                        </m:r>
                      </m:sup>
                    </m:sSup>
                  </m:oMath>
                </a14:m>
                <a:r>
                  <a:rPr lang="en-US" altLang="zh-CN" sz="2400" spc="15" dirty="0">
                    <a:latin typeface="+mj-ea"/>
                    <a:ea typeface="+mj-ea"/>
                    <a:cs typeface="仿宋" panose="02010609060101010101" pitchFamily="49" charset="-122"/>
                  </a:rPr>
                  <a:t>，如果</a:t>
                </a:r>
                <a:r>
                  <a:rPr lang="en-US" altLang="zh-CN" sz="2400" i="1" spc="50" dirty="0">
                    <a:latin typeface="+mj-ea"/>
                    <a:ea typeface="+mj-ea"/>
                    <a:cs typeface="仿宋" panose="02010609060101010101" pitchFamily="49" charset="-122"/>
                  </a:rPr>
                  <a:t> </a:t>
                </a:r>
                <a14:m>
                  <m:oMath xmlns:m="http://schemas.openxmlformats.org/officeDocument/2006/math">
                    <m:r>
                      <a:rPr lang="en-US" altLang="zh-CN" sz="2400" i="1" spc="50" dirty="0" smtClean="0">
                        <a:latin typeface="Cambria Math" panose="02040503050406030204" pitchFamily="18" charset="0"/>
                        <a:ea typeface="+mj-ea"/>
                        <a:cs typeface="仿宋" panose="02010609060101010101" pitchFamily="49" charset="-122"/>
                      </a:rPr>
                      <m:t>𝑎</m:t>
                    </m:r>
                    <m:r>
                      <a:rPr lang="en-US" altLang="zh-CN" sz="2400" i="1" spc="50" baseline="30000" dirty="0" err="1">
                        <a:latin typeface="Cambria Math" panose="02040503050406030204" pitchFamily="18" charset="0"/>
                        <a:ea typeface="+mj-ea"/>
                        <a:cs typeface="仿宋" panose="02010609060101010101" pitchFamily="49" charset="-122"/>
                      </a:rPr>
                      <m:t>𝑇</m:t>
                    </m:r>
                    <m:r>
                      <a:rPr lang="en-US" altLang="zh-CN" sz="2400" i="1" spc="50" baseline="30000" dirty="0">
                        <a:latin typeface="Cambria Math" panose="02040503050406030204" pitchFamily="18" charset="0"/>
                        <a:ea typeface="+mj-ea"/>
                        <a:cs typeface="仿宋" panose="02010609060101010101" pitchFamily="49" charset="-122"/>
                      </a:rPr>
                      <m:t> </m:t>
                    </m:r>
                    <m:r>
                      <a:rPr lang="en-US" altLang="zh-CN" sz="2400" i="1" dirty="0">
                        <a:latin typeface="Cambria Math" panose="02040503050406030204" pitchFamily="18" charset="0"/>
                        <a:ea typeface="+mj-ea"/>
                        <a:cs typeface="仿宋" panose="02010609060101010101" pitchFamily="49" charset="-122"/>
                      </a:rPr>
                      <m:t>𝑏</m:t>
                    </m:r>
                    <m:r>
                      <a:rPr lang="en-US" altLang="zh-CN" sz="2400" i="1" dirty="0">
                        <a:latin typeface="Cambria Math" panose="02040503050406030204" pitchFamily="18" charset="0"/>
                        <a:ea typeface="+mj-ea"/>
                        <a:cs typeface="仿宋" panose="02010609060101010101" pitchFamily="49" charset="-122"/>
                      </a:rPr>
                      <m:t> = </m:t>
                    </m:r>
                    <m:r>
                      <a:rPr lang="en-US" altLang="zh-CN" sz="2400" i="1" dirty="0">
                        <a:latin typeface="Cambria Math" panose="02040503050406030204" pitchFamily="18" charset="0"/>
                        <a:ea typeface="+mj-ea"/>
                        <a:cs typeface="仿宋" panose="02010609060101010101" pitchFamily="49" charset="-122"/>
                      </a:rPr>
                      <m:t>0</m:t>
                    </m:r>
                  </m:oMath>
                </a14:m>
                <a:r>
                  <a:rPr lang="en-US" altLang="zh-CN" sz="2400" spc="155" dirty="0">
                    <a:latin typeface="+mj-ea"/>
                    <a:ea typeface="+mj-ea"/>
                    <a:cs typeface="仿宋" panose="02010609060101010101" pitchFamily="49" charset="-122"/>
                  </a:rPr>
                  <a:t>, </a:t>
                </a:r>
                <a:r>
                  <a:rPr lang="en-US" altLang="zh-CN" sz="2400" spc="155" dirty="0" err="1">
                    <a:latin typeface="+mj-ea"/>
                    <a:ea typeface="+mj-ea"/>
                    <a:cs typeface="仿宋" panose="02010609060101010101" pitchFamily="49" charset="-122"/>
                  </a:rPr>
                  <a:t>那么向量</a:t>
                </a:r>
                <a14:m>
                  <m:oMath xmlns:m="http://schemas.openxmlformats.org/officeDocument/2006/math">
                    <m:r>
                      <a:rPr lang="en-US" altLang="zh-CN" sz="2400" i="1" spc="155" dirty="0" smtClean="0">
                        <a:latin typeface="Cambria Math" panose="02040503050406030204" pitchFamily="18" charset="0"/>
                        <a:ea typeface="+mj-ea"/>
                        <a:cs typeface="仿宋" panose="02010609060101010101" pitchFamily="49" charset="-122"/>
                      </a:rPr>
                      <m:t>𝑎</m:t>
                    </m:r>
                    <m:r>
                      <a:rPr lang="en-US" altLang="zh-CN" sz="2400" i="1" spc="155" dirty="0">
                        <a:latin typeface="Cambria Math" panose="02040503050406030204" pitchFamily="18" charset="0"/>
                        <a:ea typeface="+mj-ea"/>
                        <a:cs typeface="仿宋" panose="02010609060101010101" pitchFamily="49" charset="-122"/>
                      </a:rPr>
                      <m:t>,</m:t>
                    </m:r>
                    <m:r>
                      <a:rPr lang="en-US" altLang="zh-CN" sz="2400" i="1" spc="150" dirty="0">
                        <a:latin typeface="Cambria Math" panose="02040503050406030204" pitchFamily="18" charset="0"/>
                        <a:ea typeface="+mj-ea"/>
                        <a:cs typeface="仿宋" panose="02010609060101010101" pitchFamily="49" charset="-122"/>
                      </a:rPr>
                      <m:t> </m:t>
                    </m:r>
                    <m:r>
                      <a:rPr lang="en-US" altLang="zh-CN" sz="2400" i="1" dirty="0" err="1">
                        <a:latin typeface="Cambria Math" panose="02040503050406030204" pitchFamily="18" charset="0"/>
                        <a:ea typeface="+mj-ea"/>
                        <a:cs typeface="仿宋" panose="02010609060101010101" pitchFamily="49" charset="-122"/>
                      </a:rPr>
                      <m:t>𝑏</m:t>
                    </m:r>
                  </m:oMath>
                </a14:m>
                <a:r>
                  <a:rPr lang="en-US" altLang="zh-CN" sz="2400" dirty="0" err="1">
                    <a:latin typeface="+mj-ea"/>
                    <a:ea typeface="+mj-ea"/>
                    <a:cs typeface="仿宋" panose="02010609060101010101" pitchFamily="49" charset="-122"/>
                  </a:rPr>
                  <a:t>正交</a:t>
                </a:r>
                <a:r>
                  <a:rPr lang="zh-CN" altLang="en-US" sz="2400" dirty="0">
                    <a:latin typeface="+mj-ea"/>
                    <a:ea typeface="+mj-ea"/>
                    <a:cs typeface="仿宋" panose="02010609060101010101" pitchFamily="49" charset="-122"/>
                  </a:rPr>
                  <a:t>。</a:t>
                </a:r>
                <a:endParaRPr lang="en-US" altLang="zh-CN" sz="2400" dirty="0">
                  <a:latin typeface="+mj-ea"/>
                  <a:ea typeface="+mj-ea"/>
                  <a:cs typeface="仿宋" panose="02010609060101010101" pitchFamily="49" charset="-122"/>
                </a:endParaRPr>
              </a:p>
              <a:p>
                <a:pPr marL="143510" marR="142240" algn="just">
                  <a:lnSpc>
                    <a:spcPct val="150000"/>
                  </a:lnSpc>
                  <a:spcBef>
                    <a:spcPts val="290"/>
                  </a:spcBef>
                  <a:spcAft>
                    <a:spcPts val="0"/>
                  </a:spcAft>
                </a:pPr>
                <a:r>
                  <a:rPr lang="en-US" altLang="zh-CN" sz="2400" dirty="0">
                    <a:latin typeface="+mj-ea"/>
                    <a:ea typeface="+mj-ea"/>
                    <a:cs typeface="仿宋" panose="02010609060101010101" pitchFamily="49" charset="-122"/>
                  </a:rPr>
                  <a:t>对于方阵</a:t>
                </a:r>
                <a14:m>
                  <m:oMath xmlns:m="http://schemas.openxmlformats.org/officeDocument/2006/math">
                    <m:r>
                      <a:rPr lang="en-US" altLang="zh-CN" sz="2400" b="0" i="1" kern="100" smtClean="0">
                        <a:effectLst/>
                        <a:latin typeface="Cambria Math" panose="02040503050406030204" pitchFamily="18" charset="0"/>
                        <a:ea typeface="+mj-ea"/>
                        <a:cs typeface="Times New Roman" panose="02020603050405020304" pitchFamily="18" charset="0"/>
                      </a:rPr>
                      <m:t>𝐴</m:t>
                    </m:r>
                    <m:r>
                      <a:rPr lang="en-US" altLang="zh-CN" sz="2400" i="1" kern="100">
                        <a:effectLst/>
                        <a:latin typeface="Cambria Math" panose="02040503050406030204" pitchFamily="18" charset="0"/>
                        <a:ea typeface="+mj-ea"/>
                        <a:cs typeface="Times New Roman" panose="02020603050405020304" pitchFamily="18" charset="0"/>
                      </a:rPr>
                      <m:t>∈</m:t>
                    </m:r>
                    <m:sSup>
                      <m:sSupPr>
                        <m:ctrlPr>
                          <a:rPr lang="zh-CN" altLang="zh-CN" sz="2400" i="1">
                            <a:effectLst/>
                            <a:latin typeface="Cambria Math" panose="02040503050406030204" pitchFamily="18" charset="0"/>
                            <a:ea typeface="+mj-ea"/>
                          </a:rPr>
                        </m:ctrlPr>
                      </m:sSupPr>
                      <m:e>
                        <m:r>
                          <a:rPr lang="en-US" altLang="zh-CN" sz="2400" i="1" kern="100">
                            <a:effectLst/>
                            <a:latin typeface="Cambria Math" panose="02040503050406030204" pitchFamily="18" charset="0"/>
                            <a:ea typeface="+mj-ea"/>
                            <a:cs typeface="Times New Roman" panose="02020603050405020304" pitchFamily="18" charset="0"/>
                          </a:rPr>
                          <m:t>ℝ</m:t>
                        </m:r>
                      </m:e>
                      <m:sup>
                        <m:r>
                          <a:rPr lang="en-US" altLang="zh-CN" sz="2400" i="1" kern="100">
                            <a:effectLst/>
                            <a:latin typeface="Cambria Math" panose="02040503050406030204" pitchFamily="18" charset="0"/>
                            <a:ea typeface="+mj-ea"/>
                            <a:cs typeface="Times New Roman" panose="02020603050405020304" pitchFamily="18" charset="0"/>
                          </a:rPr>
                          <m:t>𝑛</m:t>
                        </m:r>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𝑛</m:t>
                        </m:r>
                      </m:sup>
                    </m:sSup>
                    <m:r>
                      <a:rPr lang="en-US" altLang="zh-CN" sz="2400" i="1" kern="100">
                        <a:effectLst/>
                        <a:latin typeface="Cambria Math" panose="02040503050406030204" pitchFamily="18" charset="0"/>
                        <a:ea typeface="+mj-ea"/>
                        <a:cs typeface="Times New Roman" panose="02020603050405020304" pitchFamily="18" charset="0"/>
                      </a:rPr>
                      <m:t> </m:t>
                    </m:r>
                  </m:oMath>
                </a14:m>
                <a:r>
                  <a:rPr lang="en-US" altLang="zh-CN" sz="2400" dirty="0" err="1">
                    <a:latin typeface="+mj-ea"/>
                    <a:ea typeface="+mj-ea"/>
                    <a:cs typeface="仿宋" panose="02010609060101010101" pitchFamily="49" charset="-122"/>
                  </a:rPr>
                  <a:t>来说，如果</a:t>
                </a:r>
                <a14:m>
                  <m:oMath xmlns:m="http://schemas.openxmlformats.org/officeDocument/2006/math">
                    <m:r>
                      <a:rPr lang="en-US" altLang="zh-CN" sz="2400" i="1" dirty="0" smtClean="0">
                        <a:latin typeface="Cambria Math" panose="02040503050406030204" pitchFamily="18" charset="0"/>
                        <a:ea typeface="+mj-ea"/>
                        <a:cs typeface="仿宋" panose="02010609060101010101" pitchFamily="49" charset="-122"/>
                      </a:rPr>
                      <m:t>𝐴</m:t>
                    </m:r>
                  </m:oMath>
                </a14:m>
                <a:r>
                  <a:rPr lang="en-US" altLang="zh-CN" sz="2400" dirty="0" err="1">
                    <a:latin typeface="+mj-ea"/>
                    <a:ea typeface="+mj-ea"/>
                    <a:cs typeface="仿宋" panose="02010609060101010101" pitchFamily="49" charset="-122"/>
                  </a:rPr>
                  <a:t>的列向</a:t>
                </a:r>
                <a:r>
                  <a:rPr lang="en-US" altLang="zh-CN" sz="2400" spc="60" dirty="0" err="1">
                    <a:latin typeface="+mj-ea"/>
                    <a:ea typeface="+mj-ea"/>
                    <a:cs typeface="仿宋" panose="02010609060101010101" pitchFamily="49" charset="-122"/>
                  </a:rPr>
                  <a:t>量两两正交，且</a:t>
                </a:r>
                <a:r>
                  <a:rPr lang="en-US" altLang="zh-CN" sz="2400" i="1" dirty="0">
                    <a:latin typeface="+mj-ea"/>
                    <a:ea typeface="+mj-ea"/>
                    <a:cs typeface="仿宋" panose="02010609060101010101" pitchFamily="49" charset="-122"/>
                  </a:rPr>
                  <a:t>ℓ</a:t>
                </a:r>
                <a:r>
                  <a:rPr lang="en-US" altLang="zh-CN" sz="2400" dirty="0">
                    <a:latin typeface="+mj-ea"/>
                    <a:ea typeface="+mj-ea"/>
                    <a:cs typeface="仿宋" panose="02010609060101010101" pitchFamily="49" charset="-122"/>
                  </a:rPr>
                  <a:t>2</a:t>
                </a:r>
                <a:r>
                  <a:rPr lang="en-US" altLang="zh-CN" sz="2400" spc="100" dirty="0">
                    <a:latin typeface="+mj-ea"/>
                    <a:ea typeface="+mj-ea"/>
                    <a:cs typeface="仿宋" panose="02010609060101010101" pitchFamily="49" charset="-122"/>
                  </a:rPr>
                  <a:t>范数为</a:t>
                </a:r>
                <a:r>
                  <a:rPr lang="en-US" altLang="zh-CN" sz="2400" spc="50" dirty="0">
                    <a:latin typeface="+mj-ea"/>
                    <a:ea typeface="+mj-ea"/>
                    <a:cs typeface="仿宋" panose="02010609060101010101" pitchFamily="49" charset="-122"/>
                  </a:rPr>
                  <a:t>1，那么</a:t>
                </a:r>
                <a:r>
                  <a:rPr lang="en-US" altLang="zh-CN" sz="2400" i="1" dirty="0">
                    <a:latin typeface="+mj-ea"/>
                    <a:ea typeface="+mj-ea"/>
                    <a:cs typeface="仿宋" panose="02010609060101010101" pitchFamily="49" charset="-122"/>
                  </a:rPr>
                  <a:t>A</a:t>
                </a:r>
                <a:r>
                  <a:rPr lang="en-US" altLang="zh-CN" sz="2400" dirty="0">
                    <a:latin typeface="+mj-ea"/>
                    <a:ea typeface="+mj-ea"/>
                    <a:cs typeface="仿宋" panose="02010609060101010101" pitchFamily="49" charset="-122"/>
                  </a:rPr>
                  <a:t>为</a:t>
                </a:r>
                <a:r>
                  <a:rPr lang="en-US" altLang="zh-CN" sz="2400" spc="60" dirty="0">
                    <a:solidFill>
                      <a:srgbClr val="3B6CDE"/>
                    </a:solidFill>
                    <a:latin typeface="+mj-ea"/>
                    <a:ea typeface="+mj-ea"/>
                    <a:cs typeface="仿宋" panose="02010609060101010101" pitchFamily="49" charset="-122"/>
                  </a:rPr>
                  <a:t>正交阵</a:t>
                </a:r>
                <a:r>
                  <a:rPr lang="en-US" altLang="zh-CN" sz="2400" spc="50" dirty="0">
                    <a:latin typeface="+mj-ea"/>
                    <a:ea typeface="+mj-ea"/>
                    <a:cs typeface="仿宋" panose="02010609060101010101" pitchFamily="49" charset="-122"/>
                  </a:rPr>
                  <a:t>，数学描述为</a:t>
                </a:r>
                <a14:m>
                  <m:oMath xmlns:m="http://schemas.openxmlformats.org/officeDocument/2006/math">
                    <m:r>
                      <a:rPr lang="en-US" altLang="zh-CN" sz="2400" i="1" spc="50" dirty="0" smtClean="0">
                        <a:latin typeface="Cambria Math" panose="02040503050406030204" pitchFamily="18" charset="0"/>
                        <a:ea typeface="+mj-ea"/>
                        <a:cs typeface="仿宋" panose="02010609060101010101" pitchFamily="49" charset="-122"/>
                      </a:rPr>
                      <m:t>𝐴</m:t>
                    </m:r>
                    <m:r>
                      <a:rPr lang="en-US" altLang="zh-CN" sz="2400" i="1" spc="50" baseline="30000" dirty="0">
                        <a:latin typeface="Cambria Math" panose="02040503050406030204" pitchFamily="18" charset="0"/>
                        <a:ea typeface="+mj-ea"/>
                        <a:cs typeface="仿宋" panose="02010609060101010101" pitchFamily="49" charset="-122"/>
                      </a:rPr>
                      <m:t>𝑇</m:t>
                    </m:r>
                    <m:r>
                      <a:rPr lang="en-US" altLang="zh-CN" sz="2400" i="1" dirty="0">
                        <a:latin typeface="Cambria Math" panose="02040503050406030204" pitchFamily="18" charset="0"/>
                        <a:ea typeface="+mj-ea"/>
                        <a:cs typeface="仿宋" panose="02010609060101010101" pitchFamily="49" charset="-122"/>
                      </a:rPr>
                      <m:t>𝐴</m:t>
                    </m:r>
                    <m:r>
                      <a:rPr lang="en-US" altLang="zh-CN" sz="2400" i="1" dirty="0">
                        <a:latin typeface="Cambria Math" panose="02040503050406030204" pitchFamily="18" charset="0"/>
                        <a:ea typeface="+mj-ea"/>
                        <a:cs typeface="仿宋" panose="02010609060101010101" pitchFamily="49" charset="-122"/>
                      </a:rPr>
                      <m:t> = </m:t>
                    </m:r>
                    <m:r>
                      <a:rPr lang="en-US" altLang="zh-CN" sz="2400" i="1" dirty="0">
                        <a:latin typeface="Cambria Math" panose="02040503050406030204" pitchFamily="18" charset="0"/>
                        <a:ea typeface="+mj-ea"/>
                        <a:cs typeface="仿宋" panose="02010609060101010101" pitchFamily="49" charset="-122"/>
                      </a:rPr>
                      <m:t>𝐼</m:t>
                    </m:r>
                    <m:r>
                      <a:rPr lang="en-US" altLang="zh-CN" sz="2400" i="1" dirty="0">
                        <a:latin typeface="Cambria Math" panose="02040503050406030204" pitchFamily="18" charset="0"/>
                        <a:ea typeface="+mj-ea"/>
                        <a:cs typeface="仿宋" panose="02010609060101010101" pitchFamily="49" charset="-122"/>
                      </a:rPr>
                      <m:t> = </m:t>
                    </m:r>
                    <m:r>
                      <a:rPr lang="en-US" altLang="zh-CN" sz="2400" i="1" dirty="0">
                        <a:latin typeface="Cambria Math" panose="02040503050406030204" pitchFamily="18" charset="0"/>
                        <a:ea typeface="+mj-ea"/>
                        <a:cs typeface="仿宋" panose="02010609060101010101" pitchFamily="49" charset="-122"/>
                      </a:rPr>
                      <m:t>𝐴𝐴𝑇</m:t>
                    </m:r>
                    <m:r>
                      <a:rPr lang="en-US" altLang="zh-CN" sz="2400" i="1" baseline="30000" dirty="0">
                        <a:latin typeface="Cambria Math" panose="02040503050406030204" pitchFamily="18" charset="0"/>
                        <a:ea typeface="+mj-ea"/>
                        <a:cs typeface="仿宋" panose="02010609060101010101" pitchFamily="49" charset="-122"/>
                      </a:rPr>
                      <m:t> </m:t>
                    </m:r>
                  </m:oMath>
                </a14:m>
                <a:r>
                  <a:rPr lang="zh-CN" altLang="en-US" sz="2400" dirty="0">
                    <a:latin typeface="+mj-ea"/>
                    <a:ea typeface="+mj-ea"/>
                    <a:cs typeface="仿宋" panose="02010609060101010101" pitchFamily="49" charset="-122"/>
                  </a:rPr>
                  <a:t>。</a:t>
                </a:r>
                <a:endParaRPr lang="en-US" altLang="zh-CN" sz="2400" dirty="0">
                  <a:latin typeface="+mj-ea"/>
                  <a:ea typeface="+mj-ea"/>
                  <a:cs typeface="仿宋" panose="02010609060101010101" pitchFamily="49" charset="-122"/>
                </a:endParaRPr>
              </a:p>
              <a:p>
                <a:pPr marL="143510" marR="142240" algn="just">
                  <a:lnSpc>
                    <a:spcPts val="2510"/>
                  </a:lnSpc>
                  <a:spcBef>
                    <a:spcPts val="290"/>
                  </a:spcBef>
                  <a:spcAft>
                    <a:spcPts val="0"/>
                  </a:spcAft>
                </a:pPr>
                <a:endParaRPr lang="zh-CN" altLang="zh-CN" sz="1800" dirty="0">
                  <a:latin typeface="+mj-ea"/>
                  <a:ea typeface="+mj-ea"/>
                  <a:cs typeface="仿宋" panose="02010609060101010101" pitchFamily="49" charset="-122"/>
                </a:endParaRPr>
              </a:p>
              <a:p>
                <a:pPr marL="143510" marR="142240" algn="just">
                  <a:lnSpc>
                    <a:spcPts val="2510"/>
                  </a:lnSpc>
                  <a:spcBef>
                    <a:spcPts val="290"/>
                  </a:spcBef>
                  <a:spcAft>
                    <a:spcPts val="0"/>
                  </a:spcAft>
                </a:pPr>
                <a:r>
                  <a:rPr lang="en-US" altLang="zh-CN" sz="2400" b="1" spc="25" dirty="0" err="1">
                    <a:solidFill>
                      <a:srgbClr val="FF0000"/>
                    </a:solidFill>
                    <a:latin typeface="+mj-ea"/>
                    <a:ea typeface="+mj-ea"/>
                  </a:rPr>
                  <a:t>正定性</a:t>
                </a:r>
                <a:endParaRPr lang="en-US" altLang="zh-CN" sz="2400" b="1" spc="25" dirty="0">
                  <a:solidFill>
                    <a:srgbClr val="FF0000"/>
                  </a:solidFill>
                  <a:latin typeface="+mj-ea"/>
                  <a:ea typeface="+mj-ea"/>
                </a:endParaRPr>
              </a:p>
              <a:p>
                <a:pPr marL="143510">
                  <a:lnSpc>
                    <a:spcPct val="150000"/>
                  </a:lnSpc>
                  <a:spcAft>
                    <a:spcPts val="0"/>
                  </a:spcAft>
                </a:pPr>
                <a:r>
                  <a:rPr lang="en-US" altLang="zh-CN" sz="2400" dirty="0" err="1">
                    <a:latin typeface="+mj-ea"/>
                    <a:ea typeface="+mj-ea"/>
                    <a:cs typeface="仿宋" panose="02010609060101010101" pitchFamily="49" charset="-122"/>
                  </a:rPr>
                  <a:t>对于</a:t>
                </a:r>
                <a:r>
                  <a:rPr lang="en-US" altLang="zh-CN" sz="2400" b="1" kern="100" dirty="0">
                    <a:effectLst/>
                    <a:latin typeface="+mj-ea"/>
                    <a:ea typeface="+mj-ea"/>
                    <a:cs typeface="Times New Roman" panose="02020603050405020304" pitchFamily="18" charset="0"/>
                  </a:rPr>
                  <a:t> </a:t>
                </a:r>
                <a14:m>
                  <m:oMath xmlns:m="http://schemas.openxmlformats.org/officeDocument/2006/math">
                    <m:r>
                      <a:rPr lang="en-US" altLang="zh-CN" sz="2400" b="0" i="1" kern="100" smtClean="0">
                        <a:effectLst/>
                        <a:latin typeface="Cambria Math" panose="02040503050406030204" pitchFamily="18" charset="0"/>
                        <a:ea typeface="+mj-ea"/>
                        <a:cs typeface="Times New Roman" panose="02020603050405020304" pitchFamily="18" charset="0"/>
                      </a:rPr>
                      <m:t>𝐴</m:t>
                    </m:r>
                    <m:r>
                      <a:rPr lang="en-US" altLang="zh-CN" sz="2400" i="1" kern="100">
                        <a:effectLst/>
                        <a:latin typeface="Cambria Math" panose="02040503050406030204" pitchFamily="18" charset="0"/>
                        <a:ea typeface="+mj-ea"/>
                        <a:cs typeface="Times New Roman" panose="02020603050405020304" pitchFamily="18" charset="0"/>
                      </a:rPr>
                      <m:t>∈</m:t>
                    </m:r>
                    <m:sSup>
                      <m:sSupPr>
                        <m:ctrlPr>
                          <a:rPr lang="zh-CN" altLang="zh-CN" sz="2400" i="1">
                            <a:effectLst/>
                            <a:latin typeface="Cambria Math" panose="02040503050406030204" pitchFamily="18" charset="0"/>
                            <a:ea typeface="+mj-ea"/>
                          </a:rPr>
                        </m:ctrlPr>
                      </m:sSupPr>
                      <m:e>
                        <m:r>
                          <a:rPr lang="en-US" altLang="zh-CN" sz="2400" i="1" kern="100">
                            <a:effectLst/>
                            <a:latin typeface="Cambria Math" panose="02040503050406030204" pitchFamily="18" charset="0"/>
                            <a:ea typeface="+mj-ea"/>
                            <a:cs typeface="Times New Roman" panose="02020603050405020304" pitchFamily="18" charset="0"/>
                          </a:rPr>
                          <m:t>ℝ</m:t>
                        </m:r>
                      </m:e>
                      <m:sup>
                        <m:r>
                          <a:rPr lang="en-US" altLang="zh-CN" sz="2400" i="1" kern="100">
                            <a:effectLst/>
                            <a:latin typeface="Cambria Math" panose="02040503050406030204" pitchFamily="18" charset="0"/>
                            <a:ea typeface="+mj-ea"/>
                            <a:cs typeface="Times New Roman" panose="02020603050405020304" pitchFamily="18" charset="0"/>
                          </a:rPr>
                          <m:t>𝑛</m:t>
                        </m:r>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𝑛</m:t>
                        </m:r>
                      </m:sup>
                    </m:sSup>
                  </m:oMath>
                </a14:m>
                <a:r>
                  <a:rPr lang="en-US" altLang="zh-CN" sz="2400" i="1" spc="-150" dirty="0">
                    <a:latin typeface="+mj-ea"/>
                    <a:ea typeface="+mj-ea"/>
                    <a:cs typeface="仿宋" panose="02010609060101010101" pitchFamily="49" charset="-122"/>
                  </a:rPr>
                  <a:t>, </a:t>
                </a:r>
                <a14:m>
                  <m:oMath xmlns:m="http://schemas.openxmlformats.org/officeDocument/2006/math">
                    <m:r>
                      <a:rPr lang="en-US" altLang="zh-CN" sz="2400" i="1" dirty="0" smtClean="0">
                        <a:latin typeface="Cambria Math" panose="02040503050406030204" pitchFamily="18" charset="0"/>
                        <a:ea typeface="+mj-ea"/>
                        <a:cs typeface="仿宋" panose="02010609060101010101" pitchFamily="49" charset="-122"/>
                      </a:rPr>
                      <m:t>∀</m:t>
                    </m:r>
                    <m:r>
                      <a:rPr lang="en-US" altLang="zh-CN" sz="2400" i="1" dirty="0" smtClean="0">
                        <a:latin typeface="Cambria Math" panose="02040503050406030204" pitchFamily="18" charset="0"/>
                        <a:ea typeface="+mj-ea"/>
                        <a:cs typeface="仿宋" panose="02010609060101010101" pitchFamily="49" charset="-122"/>
                      </a:rPr>
                      <m:t>𝑤</m:t>
                    </m:r>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rPr>
                        </m:ctrlPr>
                      </m:sSupPr>
                      <m:e>
                        <m:r>
                          <a:rPr lang="en-US" altLang="zh-CN" sz="2400" i="1" kern="100">
                            <a:latin typeface="Cambria Math" panose="02040503050406030204" pitchFamily="18" charset="0"/>
                            <a:ea typeface="+mj-ea"/>
                            <a:cs typeface="Times New Roman" panose="02020603050405020304" pitchFamily="18" charset="0"/>
                          </a:rPr>
                          <m:t>ℝ</m:t>
                        </m:r>
                      </m:e>
                      <m:sup>
                        <m:r>
                          <a:rPr lang="en-US" altLang="zh-CN" sz="2400" i="1" kern="100">
                            <a:latin typeface="Cambria Math" panose="02040503050406030204" pitchFamily="18" charset="0"/>
                            <a:ea typeface="+mj-ea"/>
                            <a:cs typeface="Times New Roman" panose="02020603050405020304" pitchFamily="18" charset="0"/>
                          </a:rPr>
                          <m:t>𝑛</m:t>
                        </m:r>
                        <m:r>
                          <a:rPr lang="en-US" altLang="zh-CN" sz="2400" i="1" kern="100">
                            <a:latin typeface="Cambria Math" panose="02040503050406030204" pitchFamily="18" charset="0"/>
                            <a:ea typeface="+mj-ea"/>
                            <a:cs typeface="Times New Roman" panose="02020603050405020304" pitchFamily="18" charset="0"/>
                          </a:rPr>
                          <m:t>×</m:t>
                        </m:r>
                        <m:r>
                          <a:rPr lang="en-US" altLang="zh-CN" sz="2400" b="0" i="1" kern="100" smtClean="0">
                            <a:latin typeface="Cambria Math" panose="02040503050406030204" pitchFamily="18" charset="0"/>
                            <a:ea typeface="+mj-ea"/>
                            <a:cs typeface="Times New Roman" panose="02020603050405020304" pitchFamily="18" charset="0"/>
                          </a:rPr>
                          <m:t>1</m:t>
                        </m:r>
                      </m:sup>
                    </m:sSup>
                  </m:oMath>
                </a14:m>
                <a:r>
                  <a:rPr lang="en-US" altLang="zh-CN" sz="2400" spc="-60" dirty="0">
                    <a:latin typeface="+mj-ea"/>
                    <a:ea typeface="+mj-ea"/>
                    <a:cs typeface="仿宋" panose="02010609060101010101" pitchFamily="49" charset="-122"/>
                  </a:rPr>
                  <a:t>，满足 </a:t>
                </a:r>
                <a14:m>
                  <m:oMath xmlns:m="http://schemas.openxmlformats.org/officeDocument/2006/math">
                    <m:r>
                      <a:rPr lang="en-US" altLang="zh-CN" sz="2400" i="1" spc="10" dirty="0" smtClean="0">
                        <a:latin typeface="Cambria Math" panose="02040503050406030204" pitchFamily="18" charset="0"/>
                        <a:ea typeface="+mj-ea"/>
                        <a:cs typeface="仿宋" panose="02010609060101010101" pitchFamily="49" charset="-122"/>
                      </a:rPr>
                      <m:t>𝑤</m:t>
                    </m:r>
                    <m:r>
                      <a:rPr lang="en-US" altLang="zh-CN" sz="2400" i="1" spc="10" baseline="30000" dirty="0">
                        <a:latin typeface="Cambria Math" panose="02040503050406030204" pitchFamily="18" charset="0"/>
                        <a:ea typeface="+mj-ea"/>
                        <a:cs typeface="仿宋" panose="02010609060101010101" pitchFamily="49" charset="-122"/>
                      </a:rPr>
                      <m:t>𝑇</m:t>
                    </m:r>
                    <m:r>
                      <a:rPr lang="en-US" altLang="zh-CN" sz="2400" i="1" spc="5" dirty="0">
                        <a:latin typeface="Cambria Math" panose="02040503050406030204" pitchFamily="18" charset="0"/>
                        <a:ea typeface="+mj-ea"/>
                        <a:cs typeface="仿宋" panose="02010609060101010101" pitchFamily="49" charset="-122"/>
                      </a:rPr>
                      <m:t> </m:t>
                    </m:r>
                    <m:r>
                      <a:rPr lang="en-US" altLang="zh-CN" sz="2400" i="1" dirty="0">
                        <a:latin typeface="Cambria Math" panose="02040503050406030204" pitchFamily="18" charset="0"/>
                        <a:ea typeface="+mj-ea"/>
                        <a:cs typeface="仿宋" panose="02010609060101010101" pitchFamily="49" charset="-122"/>
                      </a:rPr>
                      <m:t>𝐴𝑤</m:t>
                    </m:r>
                    <m:r>
                      <a:rPr lang="en-US" altLang="zh-CN" sz="2400" i="1" spc="-65" dirty="0">
                        <a:latin typeface="Cambria Math" panose="02040503050406030204" pitchFamily="18" charset="0"/>
                        <a:ea typeface="+mj-ea"/>
                        <a:cs typeface="仿宋" panose="02010609060101010101" pitchFamily="49" charset="-122"/>
                      </a:rPr>
                      <m:t> &gt;</m:t>
                    </m:r>
                    <m:r>
                      <a:rPr lang="en-US" altLang="zh-CN" sz="2400" i="1" dirty="0">
                        <a:latin typeface="Cambria Math" panose="02040503050406030204" pitchFamily="18" charset="0"/>
                        <a:ea typeface="+mj-ea"/>
                        <a:cs typeface="仿宋" panose="02010609060101010101" pitchFamily="49" charset="-122"/>
                      </a:rPr>
                      <m:t>0</m:t>
                    </m:r>
                  </m:oMath>
                </a14:m>
                <a:r>
                  <a:rPr lang="en-US" altLang="zh-CN" sz="2400" i="1" spc="-120" dirty="0">
                    <a:latin typeface="+mj-ea"/>
                    <a:ea typeface="+mj-ea"/>
                    <a:cs typeface="仿宋" panose="02010609060101010101" pitchFamily="49" charset="-122"/>
                  </a:rPr>
                  <a:t>, </a:t>
                </a:r>
                <a:r>
                  <a:rPr lang="en-US" altLang="zh-CN" sz="2400" dirty="0" err="1">
                    <a:latin typeface="+mj-ea"/>
                    <a:ea typeface="+mj-ea"/>
                    <a:cs typeface="仿宋" panose="02010609060101010101" pitchFamily="49" charset="-122"/>
                  </a:rPr>
                  <a:t>A为正定矩阵</a:t>
                </a:r>
                <a:r>
                  <a:rPr lang="en-US" altLang="zh-CN" sz="2400" spc="-130" dirty="0">
                    <a:latin typeface="+mj-ea"/>
                    <a:ea typeface="+mj-ea"/>
                    <a:cs typeface="仿宋" panose="02010609060101010101" pitchFamily="49" charset="-122"/>
                  </a:rPr>
                  <a:t>; </a:t>
                </a:r>
                <a14:m>
                  <m:oMath xmlns:m="http://schemas.openxmlformats.org/officeDocument/2006/math">
                    <m:r>
                      <a:rPr lang="en-US" altLang="zh-CN" sz="2400" i="1" spc="10" dirty="0" smtClean="0">
                        <a:latin typeface="Cambria Math" panose="02040503050406030204" pitchFamily="18" charset="0"/>
                        <a:ea typeface="+mj-ea"/>
                        <a:cs typeface="仿宋" panose="02010609060101010101" pitchFamily="49" charset="-122"/>
                      </a:rPr>
                      <m:t>𝑤</m:t>
                    </m:r>
                    <m:r>
                      <a:rPr lang="en-US" altLang="zh-CN" sz="2400" i="1" spc="10" baseline="30000" dirty="0">
                        <a:latin typeface="Cambria Math" panose="02040503050406030204" pitchFamily="18" charset="0"/>
                        <a:ea typeface="+mj-ea"/>
                        <a:cs typeface="仿宋" panose="02010609060101010101" pitchFamily="49" charset="-122"/>
                      </a:rPr>
                      <m:t>𝑇</m:t>
                    </m:r>
                    <m:r>
                      <a:rPr lang="en-US" altLang="zh-CN" sz="2400" i="1" spc="5" dirty="0">
                        <a:latin typeface="Cambria Math" panose="02040503050406030204" pitchFamily="18" charset="0"/>
                        <a:ea typeface="+mj-ea"/>
                        <a:cs typeface="仿宋" panose="02010609060101010101" pitchFamily="49" charset="-122"/>
                      </a:rPr>
                      <m:t> </m:t>
                    </m:r>
                    <m:r>
                      <a:rPr lang="en-US" altLang="zh-CN" sz="2400" i="1" dirty="0">
                        <a:latin typeface="Cambria Math" panose="02040503050406030204" pitchFamily="18" charset="0"/>
                        <a:ea typeface="+mj-ea"/>
                        <a:cs typeface="仿宋" panose="02010609060101010101" pitchFamily="49" charset="-122"/>
                      </a:rPr>
                      <m:t>𝐴𝑤</m:t>
                    </m:r>
                    <m:r>
                      <a:rPr lang="en-US" altLang="zh-CN" sz="2400" i="1" spc="-65" dirty="0">
                        <a:latin typeface="Cambria Math" panose="02040503050406030204" pitchFamily="18" charset="0"/>
                        <a:ea typeface="+mj-ea"/>
                        <a:cs typeface="仿宋" panose="02010609060101010101" pitchFamily="49" charset="-122"/>
                      </a:rPr>
                      <m:t> </m:t>
                    </m:r>
                    <m:r>
                      <a:rPr lang="en-US" altLang="zh-CN" sz="2400" i="1" spc="-320" dirty="0">
                        <a:latin typeface="Cambria Math" panose="02040503050406030204" pitchFamily="18" charset="0"/>
                        <a:ea typeface="+mj-ea"/>
                        <a:cs typeface="仿宋" panose="02010609060101010101" pitchFamily="49" charset="-122"/>
                      </a:rPr>
                      <m:t>≥ </m:t>
                    </m:r>
                    <m:r>
                      <a:rPr lang="en-US" altLang="zh-CN" sz="2400" i="1" dirty="0">
                        <a:latin typeface="Cambria Math" panose="02040503050406030204" pitchFamily="18" charset="0"/>
                        <a:ea typeface="+mj-ea"/>
                        <a:cs typeface="仿宋" panose="02010609060101010101" pitchFamily="49" charset="-122"/>
                      </a:rPr>
                      <m:t>0</m:t>
                    </m:r>
                  </m:oMath>
                </a14:m>
                <a:r>
                  <a:rPr lang="zh-CN" altLang="en-US" sz="2400" i="1" spc="-120" dirty="0">
                    <a:latin typeface="+mj-ea"/>
                    <a:ea typeface="+mj-ea"/>
                    <a:cs typeface="仿宋" panose="02010609060101010101" pitchFamily="49" charset="-122"/>
                  </a:rPr>
                  <a:t>，</a:t>
                </a:r>
                <a14:m>
                  <m:oMath xmlns:m="http://schemas.openxmlformats.org/officeDocument/2006/math">
                    <m:r>
                      <a:rPr lang="en-US" altLang="zh-CN" sz="2400" i="1" dirty="0" smtClean="0">
                        <a:latin typeface="Cambria Math" panose="02040503050406030204" pitchFamily="18" charset="0"/>
                        <a:ea typeface="+mj-ea"/>
                        <a:cs typeface="仿宋" panose="02010609060101010101" pitchFamily="49" charset="-122"/>
                      </a:rPr>
                      <m:t>𝐴</m:t>
                    </m:r>
                  </m:oMath>
                </a14:m>
                <a:r>
                  <a:rPr lang="en-US" altLang="zh-CN" sz="2400" dirty="0" err="1">
                    <a:latin typeface="+mj-ea"/>
                    <a:ea typeface="+mj-ea"/>
                    <a:cs typeface="仿宋" panose="02010609060101010101" pitchFamily="49" charset="-122"/>
                  </a:rPr>
                  <a:t>为半正定矩阵</a:t>
                </a:r>
                <a:r>
                  <a:rPr lang="zh-CN" altLang="en-US" sz="2800" dirty="0">
                    <a:latin typeface="+mj-ea"/>
                    <a:ea typeface="+mj-ea"/>
                    <a:cs typeface="仿宋" panose="02010609060101010101" pitchFamily="49" charset="-122"/>
                  </a:rPr>
                  <a:t>。</a:t>
                </a:r>
                <a:endParaRPr lang="zh-CN" altLang="zh-CN" sz="1800" dirty="0">
                  <a:latin typeface="+mj-ea"/>
                  <a:ea typeface="+mj-ea"/>
                  <a:cs typeface="仿宋"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17786" y="1483307"/>
                <a:ext cx="10242028" cy="4086568"/>
              </a:xfrm>
              <a:prstGeom prst="rect">
                <a:avLst/>
              </a:prstGeom>
              <a:blipFill>
                <a:blip r:embed="rId2"/>
                <a:stretch>
                  <a:fillRect t="-2385" b="-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09721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42983" y="313504"/>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线性代数</a:t>
            </a:r>
            <a:br>
              <a:rPr lang="zh-CN" altLang="en-US" dirty="0"/>
            </a:br>
            <a:endParaRPr lang="zh-CN" altLang="en-US" dirty="0"/>
          </a:p>
        </p:txBody>
      </p:sp>
      <p:sp>
        <p:nvSpPr>
          <p:cNvPr id="2" name="文本框 1"/>
          <p:cNvSpPr txBox="1"/>
          <p:nvPr/>
        </p:nvSpPr>
        <p:spPr>
          <a:xfrm>
            <a:off x="5638800" y="2974258"/>
            <a:ext cx="65" cy="276999"/>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3" name="矩形 2"/>
              <p:cNvSpPr/>
              <p:nvPr/>
            </p:nvSpPr>
            <p:spPr>
              <a:xfrm>
                <a:off x="1330400" y="1292372"/>
                <a:ext cx="9794800" cy="4963025"/>
              </a:xfrm>
              <a:prstGeom prst="rect">
                <a:avLst/>
              </a:prstGeom>
            </p:spPr>
            <p:txBody>
              <a:bodyPr wrap="square">
                <a:spAutoFit/>
              </a:bodyPr>
              <a:lstStyle/>
              <a:p>
                <a:pPr>
                  <a:lnSpc>
                    <a:spcPct val="150000"/>
                  </a:lnSpc>
                  <a:spcBef>
                    <a:spcPts val="900"/>
                  </a:spcBef>
                  <a:spcAft>
                    <a:spcPts val="900"/>
                  </a:spcAft>
                </a:pPr>
                <a:r>
                  <a:rPr lang="zh-CN" altLang="zh-CN" sz="2400" b="1" kern="1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行列式按行（列）展开定理</a:t>
                </a:r>
                <a:endParaRPr lang="zh-CN" altLang="zh-CN" sz="2400" kern="1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(1) </a:t>
                </a:r>
                <a:r>
                  <a:rPr lang="zh-CN" altLang="zh-CN" sz="1800" kern="100" dirty="0">
                    <a:effectLst/>
                    <a:latin typeface="微软雅黑" panose="020B0503020204020204" charset="-122"/>
                    <a:cs typeface="宋体" panose="02010600030101010101" pitchFamily="2" charset="-122"/>
                  </a:rPr>
                  <a:t>设</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e>
                        </m:d>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oMath>
                </a14:m>
                <a:r>
                  <a:rPr lang="zh-CN" altLang="zh-CN" sz="1800" kern="100" dirty="0">
                    <a:effectLst/>
                    <a:latin typeface="微软雅黑" panose="020B0503020204020204" charset="-122"/>
                    <a:cs typeface="宋体" panose="02010600030101010101" pitchFamily="2" charset="-122"/>
                  </a:rPr>
                  <a:t>，则：</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𝑖𝑛</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𝑗𝑛</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e>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
                      </m:e>
                    </m:d>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或</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e>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
                      </m:e>
                    </m:d>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即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charset="-122"/>
                    <a:cs typeface="宋体" panose="02010600030101010101" pitchFamily="2" charset="-122"/>
                  </a:rPr>
                  <a:t>其中：</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4"/>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11</m:t>
                                  </m:r>
                                </m:sub>
                              </m:sSub>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21</m:t>
                                  </m:r>
                                </m:sub>
                              </m:sSub>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1</m:t>
                                  </m:r>
                                </m:sub>
                              </m:sSub>
                            </m:e>
                          </m:mr>
                          <m:m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12</m:t>
                                  </m:r>
                                </m:sub>
                              </m:sSub>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22</m:t>
                                  </m:r>
                                </m:sub>
                              </m:sSub>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2</m:t>
                                  </m:r>
                                </m:sub>
                              </m:sSub>
                            </m:e>
                          </m:mr>
                          <m:m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mr>
                          <m:m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𝑛𝑛</m:t>
                                  </m:r>
                                </m:sub>
                              </m:sSub>
                            </m:e>
                          </m:mr>
                        </m:m>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𝑗𝑖</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m:t>
                        </m:r>
                      </m:sup>
                    </m:sSup>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330400" y="1292372"/>
                <a:ext cx="9794800" cy="4963025"/>
              </a:xfrm>
              <a:prstGeom prst="rect">
                <a:avLst/>
              </a:prstGeom>
              <a:blipFill>
                <a:blip r:embed="rId2"/>
                <a:stretch>
                  <a:fillRect l="-9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75047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36544" y="36062"/>
            <a:ext cx="824987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概率论与数理统计</a:t>
            </a:r>
            <a:r>
              <a:rPr lang="en-US" altLang="zh-CN" dirty="0"/>
              <a:t>-</a:t>
            </a:r>
            <a:r>
              <a:rPr lang="zh-CN" altLang="en-US" dirty="0"/>
              <a:t>随机事件和概率</a:t>
            </a:r>
            <a:br>
              <a:rPr lang="zh-CN" altLang="en-US" dirty="0"/>
            </a:br>
            <a:endParaRPr lang="zh-CN" altLang="en-US" dirty="0"/>
          </a:p>
        </p:txBody>
      </p:sp>
      <p:sp>
        <p:nvSpPr>
          <p:cNvPr id="2" name="文本框 1"/>
          <p:cNvSpPr txBox="1"/>
          <p:nvPr/>
        </p:nvSpPr>
        <p:spPr>
          <a:xfrm>
            <a:off x="5638800" y="2974258"/>
            <a:ext cx="65" cy="276999"/>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3" name="矩形 2"/>
              <p:cNvSpPr/>
              <p:nvPr/>
            </p:nvSpPr>
            <p:spPr>
              <a:xfrm>
                <a:off x="858628" y="1321680"/>
                <a:ext cx="6960272" cy="5219634"/>
              </a:xfrm>
              <a:prstGeom prst="rect">
                <a:avLst/>
              </a:prstGeom>
            </p:spPr>
            <p:txBody>
              <a:bodyPr wrap="square">
                <a:spAutoFit/>
              </a:bodyPr>
              <a:lstStyle/>
              <a:p>
                <a:pPr>
                  <a:lnSpc>
                    <a:spcPct val="150000"/>
                  </a:lnSpc>
                  <a:spcBef>
                    <a:spcPts val="900"/>
                  </a:spcBef>
                  <a:spcAft>
                    <a:spcPts val="900"/>
                  </a:spcAft>
                </a:pP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事件的关系</a:t>
                </a:r>
                <a:endPar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(1) </a:t>
                </a:r>
                <a:r>
                  <a:rPr lang="zh-CN" altLang="zh-CN" sz="1800" kern="100" dirty="0">
                    <a:effectLst/>
                    <a:latin typeface="微软雅黑" panose="020B0503020204020204" charset="-122"/>
                    <a:cs typeface="宋体" panose="02010600030101010101" pitchFamily="2" charset="-122"/>
                  </a:rPr>
                  <a:t>子事件：</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，若</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charset="-122"/>
                    <a:cs typeface="宋体" panose="02010600030101010101" pitchFamily="2" charset="-122"/>
                  </a:rPr>
                  <a:t>发生，则</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发生。 </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(2) </a:t>
                </a:r>
                <a:r>
                  <a:rPr lang="zh-CN" altLang="zh-CN" sz="1800" kern="100" dirty="0">
                    <a:effectLst/>
                    <a:latin typeface="微软雅黑" panose="020B0503020204020204" charset="-122"/>
                    <a:cs typeface="宋体" panose="02010600030101010101" pitchFamily="2" charset="-122"/>
                  </a:rPr>
                  <a:t>相等事件：</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，即</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，且</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en-US" altLang="zh-CN" sz="1800" kern="100" dirty="0">
                    <a:effectLst/>
                    <a:latin typeface="微软雅黑" panose="020B0503020204020204" charset="-122"/>
                    <a:cs typeface="宋体" panose="02010600030101010101" pitchFamily="2" charset="-122"/>
                  </a:rPr>
                  <a:t> </a:t>
                </a:r>
                <a:r>
                  <a:rPr lang="zh-CN" altLang="zh-CN" sz="1800" kern="100" dirty="0">
                    <a:effectLst/>
                    <a:latin typeface="微软雅黑" panose="020B0503020204020204" charset="-122"/>
                    <a:cs typeface="宋体" panose="02010600030101010101" pitchFamily="2" charset="-122"/>
                  </a:rPr>
                  <a:t>。</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(3) </a:t>
                </a:r>
                <a:r>
                  <a:rPr lang="zh-CN" altLang="zh-CN" sz="1800" kern="100" dirty="0">
                    <a:effectLst/>
                    <a:latin typeface="微软雅黑" panose="020B0503020204020204" charset="-122"/>
                    <a:cs typeface="宋体" panose="02010600030101010101" pitchFamily="2" charset="-122"/>
                  </a:rPr>
                  <a:t>和事件：</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（或</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charset="-122"/>
                    <a:cs typeface="宋体" panose="02010600030101010101" pitchFamily="2" charset="-122"/>
                  </a:rPr>
                  <a:t>与</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中至少有一个发生。</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(4) </a:t>
                </a:r>
                <a:r>
                  <a:rPr lang="zh-CN" altLang="zh-CN" sz="1800" kern="100" dirty="0">
                    <a:effectLst/>
                    <a:latin typeface="微软雅黑" panose="020B0503020204020204" charset="-122"/>
                    <a:cs typeface="宋体" panose="02010600030101010101" pitchFamily="2" charset="-122"/>
                  </a:rPr>
                  <a:t>差事件：</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charset="-122"/>
                    <a:cs typeface="宋体" panose="02010600030101010101" pitchFamily="2" charset="-122"/>
                  </a:rPr>
                  <a:t>发生但</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不发生。</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(5) </a:t>
                </a:r>
                <a:r>
                  <a:rPr lang="zh-CN" altLang="zh-CN" sz="1800" kern="100" dirty="0">
                    <a:effectLst/>
                    <a:latin typeface="微软雅黑" panose="020B0503020204020204" charset="-122"/>
                    <a:cs typeface="宋体" panose="02010600030101010101" pitchFamily="2" charset="-122"/>
                  </a:rPr>
                  <a:t>积事件：</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（或</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𝐴𝐵</m:t>
                    </m:r>
                  </m:oMath>
                </a14:m>
                <a:r>
                  <a:rPr lang="zh-CN" altLang="zh-CN" sz="1800" kern="100" dirty="0">
                    <a:effectLst/>
                    <a:latin typeface="微软雅黑" panose="020B0503020204020204" charset="-122"/>
                    <a:cs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charset="-122"/>
                    <a:cs typeface="宋体" panose="02010600030101010101" pitchFamily="2" charset="-122"/>
                  </a:rPr>
                  <a:t>与</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同时发生。</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(6) </a:t>
                </a:r>
                <a:r>
                  <a:rPr lang="zh-CN" altLang="zh-CN" sz="1800" kern="100" dirty="0">
                    <a:effectLst/>
                    <a:latin typeface="微软雅黑" panose="020B0503020204020204" charset="-122"/>
                    <a:cs typeface="宋体" panose="02010600030101010101" pitchFamily="2" charset="-122"/>
                  </a:rPr>
                  <a:t>互斥事件（互不相容）：</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en-US" altLang="zh-CN" sz="1800" kern="100" dirty="0">
                    <a:effectLst/>
                    <a:latin typeface="微软雅黑" panose="020B0503020204020204" charset="-122"/>
                    <a:cs typeface="宋体" panose="02010600030101010101" pitchFamily="2" charset="-122"/>
                  </a:rPr>
                  <a:t>=</a:t>
                </a: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charset="-122"/>
                    <a:cs typeface="宋体" panose="02010600030101010101" pitchFamily="2" charset="-122"/>
                  </a:rPr>
                  <a:t>。</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(7) </a:t>
                </a:r>
                <a:r>
                  <a:rPr lang="zh-CN" altLang="zh-CN" sz="1800" kern="100" dirty="0">
                    <a:effectLst/>
                    <a:latin typeface="微软雅黑" panose="020B0503020204020204" charset="-122"/>
                    <a:cs typeface="宋体" panose="02010600030101010101" pitchFamily="2" charset="-122"/>
                  </a:rPr>
                  <a:t>互逆事件（对立事件）：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𝛺</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e>
                    </m:ba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bar>
                  </m:oMath>
                </a14:m>
                <a:r>
                  <a:rPr lang="en-US" altLang="zh-CN" sz="1800" kern="100" dirty="0">
                    <a:effectLst/>
                    <a:latin typeface="微软雅黑" panose="020B0503020204020204" charset="-122"/>
                    <a:cs typeface="宋体" panose="02010600030101010101" pitchFamily="2" charset="-122"/>
                  </a:rPr>
                  <a:t> </a:t>
                </a:r>
                <a:r>
                  <a:rPr lang="zh-CN" altLang="zh-CN" sz="1800" kern="100" dirty="0">
                    <a:effectLst/>
                    <a:latin typeface="微软雅黑" panose="020B0503020204020204" charset="-122"/>
                    <a:cs typeface="宋体" panose="02010600030101010101" pitchFamily="2" charset="-122"/>
                  </a:rPr>
                  <a:t>。</a:t>
                </a:r>
              </a:p>
            </p:txBody>
          </p:sp>
        </mc:Choice>
        <mc:Fallback xmlns="">
          <p:sp>
            <p:nvSpPr>
              <p:cNvPr id="3" name="矩形 2"/>
              <p:cNvSpPr>
                <a:spLocks noRot="1" noChangeAspect="1" noMove="1" noResize="1" noEditPoints="1" noAdjustHandles="1" noChangeArrowheads="1" noChangeShapeType="1" noTextEdit="1"/>
              </p:cNvSpPr>
              <p:nvPr/>
            </p:nvSpPr>
            <p:spPr>
              <a:xfrm>
                <a:off x="858628" y="1321680"/>
                <a:ext cx="6960272" cy="5219634"/>
              </a:xfrm>
              <a:prstGeom prst="rect">
                <a:avLst/>
              </a:prstGeom>
              <a:blipFill>
                <a:blip r:embed="rId2"/>
                <a:stretch>
                  <a:fillRect l="-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818900" y="1620839"/>
                <a:ext cx="4373100" cy="4287777"/>
              </a:xfrm>
              <a:prstGeom prst="rect">
                <a:avLst/>
              </a:prstGeom>
            </p:spPr>
            <p:txBody>
              <a:bodyPr wrap="square">
                <a:spAutoFit/>
              </a:bodyPr>
              <a:lstStyle/>
              <a:p>
                <a:pPr>
                  <a:lnSpc>
                    <a:spcPct val="150000"/>
                  </a:lnSpc>
                  <a:spcBef>
                    <a:spcPts val="900"/>
                  </a:spcBef>
                  <a:spcAft>
                    <a:spcPts val="900"/>
                  </a:spcAft>
                </a:pPr>
                <a:r>
                  <a:rPr lang="zh-CN" altLang="en-US" sz="2400" b="1" kern="100" dirty="0">
                    <a:latin typeface="微软雅黑" panose="020B0503020204020204" pitchFamily="34" charset="-122"/>
                    <a:ea typeface="微软雅黑" panose="020B0503020204020204" pitchFamily="34" charset="-122"/>
                  </a:rPr>
                  <a:t>运算律</a:t>
                </a:r>
                <a:endParaRPr lang="en-US" altLang="zh-CN" sz="2400" b="1" kern="100" dirty="0">
                  <a:latin typeface="微软雅黑" panose="020B0503020204020204" pitchFamily="34" charset="-122"/>
                  <a:ea typeface="微软雅黑" panose="020B0503020204020204" pitchFamily="34" charset="-122"/>
                </a:endParaRPr>
              </a:p>
              <a:p>
                <a:pPr>
                  <a:lnSpc>
                    <a:spcPct val="150000"/>
                  </a:lnSpc>
                  <a:spcBef>
                    <a:spcPts val="900"/>
                  </a:spcBef>
                  <a:spcAft>
                    <a:spcPts val="900"/>
                  </a:spcAft>
                </a:pPr>
                <a:r>
                  <a:rPr lang="en-US" altLang="zh-CN" sz="1800" kern="100" dirty="0">
                    <a:latin typeface="微软雅黑" panose="020B0503020204020204" charset="-122"/>
                    <a:cs typeface="宋体" panose="02010600030101010101" pitchFamily="2" charset="-122"/>
                  </a:rPr>
                  <a:t>(1) </a:t>
                </a:r>
                <a:r>
                  <a:rPr lang="zh-CN" altLang="zh-CN" sz="1800" kern="100" dirty="0">
                    <a:effectLst/>
                    <a:latin typeface="微软雅黑" panose="020B0503020204020204" charset="-122"/>
                    <a:cs typeface="宋体" panose="02010600030101010101" pitchFamily="2" charset="-122"/>
                  </a:rPr>
                  <a:t>交换律：</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(2) </a:t>
                </a:r>
                <a:r>
                  <a:rPr lang="zh-CN" altLang="zh-CN" sz="1800" kern="100" dirty="0">
                    <a:effectLst/>
                    <a:latin typeface="微软雅黑" panose="020B0503020204020204" charset="-122"/>
                    <a:cs typeface="宋体" panose="02010600030101010101" pitchFamily="2" charset="-122"/>
                  </a:rPr>
                  <a:t>结合律：</a:t>
                </a: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charset="-122"/>
                    <a:cs typeface="宋体" panose="02010600030101010101" pitchFamily="2" charset="-122"/>
                  </a:rPr>
                  <a:t>； </a:t>
                </a: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(3) </a:t>
                </a:r>
                <a:r>
                  <a:rPr lang="zh-CN" altLang="zh-CN" sz="1800" kern="100" dirty="0">
                    <a:effectLst/>
                    <a:latin typeface="微软雅黑" panose="020B0503020204020204" charset="-122"/>
                    <a:cs typeface="宋体" panose="02010600030101010101" pitchFamily="2" charset="-122"/>
                  </a:rPr>
                  <a:t>分配律：</a:t>
                </a: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kern="100" dirty="0">
                    <a:latin typeface="微软雅黑" panose="020B0503020204020204" charset="-122"/>
                    <a:cs typeface="宋体" panose="02010600030101010101" pitchFamily="2" charset="-122"/>
                  </a:rPr>
                  <a:t>(4) </a:t>
                </a:r>
                <a:r>
                  <a:rPr lang="zh-CN" altLang="zh-CN" kern="100" dirty="0">
                    <a:latin typeface="微软雅黑" panose="020B0503020204020204" charset="-122"/>
                    <a:cs typeface="宋体" panose="02010600030101010101" pitchFamily="2" charset="-122"/>
                  </a:rPr>
                  <a:t>德</a:t>
                </a:r>
                <a14:m>
                  <m:oMath xmlns:m="http://schemas.openxmlformats.org/officeDocument/2006/math">
                    <m:r>
                      <a:rPr lang="en-US" altLang="zh-CN" kern="100">
                        <a:latin typeface="Cambria Math" panose="02040503050406030204" pitchFamily="18" charset="0"/>
                        <a:cs typeface="宋体" panose="02010600030101010101" pitchFamily="2" charset="-122"/>
                      </a:rPr>
                      <m:t>.</m:t>
                    </m:r>
                  </m:oMath>
                </a14:m>
                <a:r>
                  <a:rPr lang="zh-CN" altLang="zh-CN" kern="100" dirty="0">
                    <a:latin typeface="微软雅黑" panose="020B0503020204020204" charset="-122"/>
                    <a:cs typeface="宋体" panose="02010600030101010101" pitchFamily="2" charset="-122"/>
                  </a:rPr>
                  <a:t>摩根律</a:t>
                </a:r>
                <a:r>
                  <a:rPr lang="en-US" altLang="zh-CN" kern="100" dirty="0">
                    <a:latin typeface="微软雅黑" panose="020B0503020204020204" charset="-122"/>
                    <a:cs typeface="宋体" panose="02010600030101010101" pitchFamily="2" charset="-122"/>
                  </a:rPr>
                  <a:t>:</a:t>
                </a:r>
                <a:endParaRPr lang="zh-CN" altLang="zh-CN" kern="100" dirty="0">
                  <a:latin typeface="微软雅黑" panose="020B0503020204020204" charset="-122"/>
                  <a:cs typeface="宋体" panose="02010600030101010101" pitchFamily="2" charset="-122"/>
                </a:endParaRPr>
              </a:p>
              <a:p>
                <a:pPr>
                  <a:lnSpc>
                    <a:spcPct val="150000"/>
                  </a:lnSpc>
                  <a:spcBef>
                    <a:spcPts val="900"/>
                  </a:spcBef>
                  <a:spcAft>
                    <a:spcPts val="900"/>
                  </a:spcAft>
                </a:pPr>
                <a14:m>
                  <m:oMath xmlns:m="http://schemas.openxmlformats.org/officeDocument/2006/math">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e>
                    </m:ba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ba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e>
                    </m:bar>
                  </m:oMath>
                </a14:m>
                <a:r>
                  <a:rPr lang="en-US" altLang="zh-CN" sz="1800" kern="100" dirty="0">
                    <a:effectLst/>
                    <a:latin typeface="微软雅黑" panose="020B0503020204020204" charset="-122"/>
                    <a:cs typeface="宋体" panose="02010600030101010101" pitchFamily="2" charset="-122"/>
                  </a:rPr>
                  <a:t>    </a:t>
                </a:r>
                <a14:m>
                  <m:oMath xmlns:m="http://schemas.openxmlformats.org/officeDocument/2006/math">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e>
                    </m:ba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ba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e>
                    </m:ba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818900" y="1620839"/>
                <a:ext cx="4373100" cy="4287777"/>
              </a:xfrm>
              <a:prstGeom prst="rect">
                <a:avLst/>
              </a:prstGeom>
              <a:blipFill>
                <a:blip r:embed="rId3"/>
                <a:stretch>
                  <a:fillRect l="-22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25433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7225" y="237133"/>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概率论与数理统计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古典型概率</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638800" y="2974258"/>
            <a:ext cx="65" cy="369332"/>
          </a:xfrm>
          <a:prstGeom prst="rect">
            <a:avLst/>
          </a:prstGeom>
          <a:noFill/>
        </p:spPr>
        <p:txBody>
          <a:bodyPr wrap="none" lIns="0" tIns="0" rIns="0" bIns="0" rtlCol="0">
            <a:spAutoFit/>
          </a:bodyPr>
          <a:lstStyle/>
          <a:p>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object 4"/>
              <p:cNvSpPr txBox="1"/>
              <p:nvPr/>
            </p:nvSpPr>
            <p:spPr>
              <a:xfrm>
                <a:off x="439524" y="1337156"/>
                <a:ext cx="9840818" cy="751488"/>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800">
                  <a:lnSpc>
                    <a:spcPct val="100000"/>
                  </a:lnSpc>
                </a:pPr>
                <a:endParaRPr lang="en-US" sz="2400" dirty="0">
                  <a:latin typeface="微软雅黑" panose="020B0503020204020204" pitchFamily="34" charset="-122"/>
                  <a:ea typeface="微软雅黑" panose="020B0503020204020204" pitchFamily="34" charset="-122"/>
                </a:endParaRPr>
              </a:p>
              <a:p>
                <a:pPr marL="304800">
                  <a:lnSpc>
                    <a:spcPct val="100000"/>
                  </a:lnSpc>
                </a:pPr>
                <a:r>
                  <a:rPr sz="2400" dirty="0" err="1">
                    <a:latin typeface="微软雅黑" panose="020B0503020204020204" pitchFamily="34" charset="-122"/>
                    <a:ea typeface="微软雅黑" panose="020B0503020204020204" pitchFamily="34" charset="-122"/>
                    <a:cs typeface="仿宋" panose="02010609060101010101" pitchFamily="49" charset="-122"/>
                  </a:rPr>
                  <a:t>定义：试验</a:t>
                </a:r>
                <a14:m>
                  <m:oMath xmlns:m="http://schemas.openxmlformats.org/officeDocument/2006/math">
                    <m:r>
                      <a:rPr lang="zh-CN" altLang="en-US" sz="2400" dirty="0">
                        <a:latin typeface="Cambria Math" panose="02040503050406030204" pitchFamily="18" charset="0"/>
                        <a:cs typeface="仿宋" panose="02010609060101010101" pitchFamily="49" charset="-122"/>
                      </a:rPr>
                      <m:t>𝐸</m:t>
                    </m:r>
                  </m:oMath>
                </a14:m>
                <a:r>
                  <a:rPr sz="2400" dirty="0" err="1">
                    <a:latin typeface="微软雅黑" panose="020B0503020204020204" pitchFamily="34" charset="-122"/>
                    <a:ea typeface="微软雅黑" panose="020B0503020204020204" pitchFamily="34" charset="-122"/>
                    <a:cs typeface="仿宋" panose="02010609060101010101" pitchFamily="49" charset="-122"/>
                  </a:rPr>
                  <a:t>中样本点是有限的，出现每一样本点的概率是相同</a:t>
                </a:r>
                <a:r>
                  <a:rPr sz="2400" dirty="0">
                    <a:latin typeface="微软雅黑" panose="020B0503020204020204" pitchFamily="34" charset="-122"/>
                    <a:ea typeface="微软雅黑" panose="020B0503020204020204" pitchFamily="34" charset="-122"/>
                    <a:cs typeface="仿宋" panose="02010609060101010101" pitchFamily="49" charset="-122"/>
                  </a:rPr>
                  <a:t>。</a:t>
                </a:r>
              </a:p>
            </p:txBody>
          </p:sp>
        </mc:Choice>
        <mc:Fallback xmlns="">
          <p:sp>
            <p:nvSpPr>
              <p:cNvPr id="16" name="object 4"/>
              <p:cNvSpPr txBox="1">
                <a:spLocks noRot="1" noChangeAspect="1" noMove="1" noResize="1" noEditPoints="1" noAdjustHandles="1" noChangeArrowheads="1" noChangeShapeType="1" noTextEdit="1"/>
              </p:cNvSpPr>
              <p:nvPr/>
            </p:nvSpPr>
            <p:spPr>
              <a:xfrm>
                <a:off x="439524" y="1337156"/>
                <a:ext cx="9840818" cy="751488"/>
              </a:xfrm>
              <a:prstGeom prst="rect">
                <a:avLst/>
              </a:prstGeom>
              <a:blipFill>
                <a:blip r:embed="rId2"/>
                <a:stretch>
                  <a:fillRect b="-233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7"/>
              <p:cNvSpPr txBox="1"/>
              <p:nvPr/>
            </p:nvSpPr>
            <p:spPr>
              <a:xfrm>
                <a:off x="761346" y="3438690"/>
                <a:ext cx="10853395" cy="1115690"/>
              </a:xfrm>
              <a:prstGeom prst="rect">
                <a:avLst/>
              </a:prstGeom>
            </p:spPr>
            <p:txBody>
              <a:bodyPr vert="horz" wrap="square" lIns="0" tIns="19558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540"/>
                  </a:spcBef>
                </a:pPr>
                <a:r>
                  <a:rPr sz="2400" dirty="0">
                    <a:latin typeface="微软雅黑" panose="020B0503020204020204" pitchFamily="34" charset="-122"/>
                    <a:ea typeface="微软雅黑" panose="020B0503020204020204" pitchFamily="34" charset="-122"/>
                  </a:rPr>
                  <a:t>一袋中有8个球，编号为1－8，其中1－3号为红球，4－8号为黄球，</a:t>
                </a:r>
              </a:p>
              <a:p>
                <a:pPr marL="12700">
                  <a:lnSpc>
                    <a:spcPct val="100000"/>
                  </a:lnSpc>
                  <a:spcBef>
                    <a:spcPts val="1440"/>
                  </a:spcBef>
                </a:pPr>
                <a:r>
                  <a:rPr sz="2400" dirty="0">
                    <a:latin typeface="微软雅黑" panose="020B0503020204020204" pitchFamily="34" charset="-122"/>
                    <a:ea typeface="微软雅黑" panose="020B0503020204020204" pitchFamily="34" charset="-122"/>
                  </a:rPr>
                  <a:t>设摸到每一球的可能性相等，从中随机摸一球，记</a:t>
                </a:r>
                <a14:m>
                  <m:oMath xmlns:m="http://schemas.openxmlformats.org/officeDocument/2006/math">
                    <m:r>
                      <a:rPr lang="zh-CN" altLang="en-US" sz="2400" dirty="0">
                        <a:latin typeface="Cambria Math" panose="02040503050406030204" pitchFamily="18" charset="0"/>
                      </a:rPr>
                      <m:t>𝐴</m:t>
                    </m:r>
                    <m:r>
                      <a:rPr lang="en-US" altLang="zh-CN" sz="2400" dirty="0">
                        <a:latin typeface="Cambria Math" panose="02040503050406030204" pitchFamily="18" charset="0"/>
                      </a:rPr>
                      <m:t>=</m:t>
                    </m:r>
                  </m:oMath>
                </a14:m>
                <a:r>
                  <a:rPr sz="2400" dirty="0">
                    <a:latin typeface="微软雅黑" panose="020B0503020204020204" pitchFamily="34" charset="-122"/>
                    <a:ea typeface="微软雅黑" panose="020B0503020204020204" pitchFamily="34" charset="-122"/>
                  </a:rPr>
                  <a:t>{ 摸到红球 }，求</a:t>
                </a:r>
                <a14:m>
                  <m:oMath xmlns:m="http://schemas.openxmlformats.org/officeDocument/2006/math">
                    <m:r>
                      <a:rPr lang="zh-CN" altLang="en-US" sz="2400" dirty="0">
                        <a:latin typeface="Cambria Math" panose="02040503050406030204" pitchFamily="18" charset="0"/>
                      </a:rPr>
                      <m:t>𝑃</m:t>
                    </m:r>
                    <m:r>
                      <a:rPr lang="en-US" altLang="zh-CN" sz="2400" dirty="0">
                        <a:latin typeface="Cambria Math" panose="02040503050406030204" pitchFamily="18" charset="0"/>
                      </a:rPr>
                      <m:t>(</m:t>
                    </m:r>
                    <m:r>
                      <a:rPr lang="zh-CN" altLang="en-US" sz="2400" dirty="0">
                        <a:latin typeface="Cambria Math" panose="02040503050406030204" pitchFamily="18" charset="0"/>
                      </a:rPr>
                      <m:t>𝐴</m:t>
                    </m:r>
                    <m:r>
                      <a:rPr lang="en-US" altLang="zh-CN" sz="2400" dirty="0">
                        <a:latin typeface="Cambria Math" panose="02040503050406030204" pitchFamily="18" charset="0"/>
                      </a:rPr>
                      <m:t>)</m:t>
                    </m:r>
                  </m:oMath>
                </a14:m>
                <a:r>
                  <a:rPr sz="2400" dirty="0">
                    <a:latin typeface="微软雅黑" panose="020B0503020204020204" pitchFamily="34" charset="-122"/>
                    <a:ea typeface="微软雅黑" panose="020B0503020204020204" pitchFamily="34" charset="-122"/>
                  </a:rPr>
                  <a:t>。</a:t>
                </a:r>
              </a:p>
            </p:txBody>
          </p:sp>
        </mc:Choice>
        <mc:Fallback xmlns="">
          <p:sp>
            <p:nvSpPr>
              <p:cNvPr id="18" name="object 7"/>
              <p:cNvSpPr txBox="1">
                <a:spLocks noRot="1" noChangeAspect="1" noMove="1" noResize="1" noEditPoints="1" noAdjustHandles="1" noChangeArrowheads="1" noChangeShapeType="1" noTextEdit="1"/>
              </p:cNvSpPr>
              <p:nvPr/>
            </p:nvSpPr>
            <p:spPr>
              <a:xfrm>
                <a:off x="761346" y="3438690"/>
                <a:ext cx="10853395" cy="1115690"/>
              </a:xfrm>
              <a:prstGeom prst="rect">
                <a:avLst/>
              </a:prstGeom>
              <a:blipFill>
                <a:blip r:embed="rId3"/>
                <a:stretch>
                  <a:fillRect l="-1629" b="-158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727036" y="4898657"/>
                <a:ext cx="6096982" cy="1155509"/>
              </a:xfrm>
              <a:prstGeom prst="rect">
                <a:avLst/>
              </a:prstGeom>
              <a:noFill/>
            </p:spPr>
            <p:txBody>
              <a:bodyPr wrap="square">
                <a:spAutoFit/>
              </a:bodyPr>
              <a:lstStyle/>
              <a:p>
                <a:endParaRPr lang="en-US" altLang="zh-CN" sz="2400" i="1"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zh-CN" altLang="en-US" sz="2400" i="0">
                          <a:latin typeface="Cambria Math" panose="02040503050406030204" pitchFamily="18" charset="0"/>
                        </a:rPr>
                        <m:t>A</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1</m:t>
                          </m:r>
                          <m:r>
                            <a:rPr lang="zh-CN" altLang="en-US" sz="2400" i="0">
                              <a:latin typeface="Cambria Math" panose="02040503050406030204" pitchFamily="18" charset="0"/>
                            </a:rPr>
                            <m:t>,</m:t>
                          </m:r>
                          <m:r>
                            <a:rPr lang="zh-CN" altLang="en-US" sz="2400" i="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e>
                      </m:d>
                      <m:r>
                        <a:rPr lang="zh-CN" altLang="en-US" sz="2400" i="0">
                          <a:latin typeface="Cambria Math" panose="02040503050406030204" pitchFamily="18" charset="0"/>
                        </a:rPr>
                        <m:t>⇒</m:t>
                      </m:r>
                      <m:r>
                        <a:rPr lang="zh-CN" altLang="en-US" sz="2400" i="1">
                          <a:latin typeface="Cambria Math" panose="02040503050406030204" pitchFamily="18" charset="0"/>
                        </a:rPr>
                        <m:t>𝑃</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3</m:t>
                          </m:r>
                        </m:num>
                        <m:den>
                          <m:r>
                            <a:rPr lang="zh-CN" altLang="en-US" sz="2400" i="0">
                              <a:latin typeface="Cambria Math" panose="02040503050406030204" pitchFamily="18" charset="0"/>
                            </a:rPr>
                            <m:t>8</m:t>
                          </m:r>
                        </m:den>
                      </m:f>
                    </m:oMath>
                  </m:oMathPara>
                </a14:m>
                <a:endParaRPr lang="zh-CN" altLang="en-US" sz="2400" i="0" dirty="0">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727036" y="4898657"/>
                <a:ext cx="6096982" cy="115550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449527" y="4898657"/>
                <a:ext cx="609698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400" smtClean="0">
                          <a:latin typeface="Cambria Math" panose="02040503050406030204" pitchFamily="18" charset="0"/>
                        </a:rPr>
                        <m:t>S</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1</m:t>
                          </m:r>
                          <m:r>
                            <a:rPr lang="zh-CN" altLang="en-US" sz="2400" i="0">
                              <a:latin typeface="Cambria Math" panose="02040503050406030204" pitchFamily="18" charset="0"/>
                            </a:rPr>
                            <m:t>,</m:t>
                          </m:r>
                          <m:r>
                            <a:rPr lang="zh-CN" altLang="en-US" sz="2400" i="0">
                              <a:latin typeface="Cambria Math" panose="02040503050406030204" pitchFamily="18" charset="0"/>
                            </a:rPr>
                            <m:t>2</m:t>
                          </m:r>
                          <m:r>
                            <a:rPr lang="en-US" altLang="zh-CN" sz="2400" b="0" i="1" smtClean="0">
                              <a:latin typeface="Cambria Math" panose="02040503050406030204" pitchFamily="18" charset="0"/>
                            </a:rPr>
                            <m:t>, </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8</m:t>
                          </m:r>
                        </m:e>
                      </m:d>
                    </m:oMath>
                  </m:oMathPara>
                </a14:m>
                <a:endParaRPr lang="en-US" altLang="zh-CN" sz="2400" b="0" i="1" dirty="0">
                  <a:latin typeface="微软雅黑" panose="020B0503020204020204" pitchFamily="34" charset="-122"/>
                  <a:ea typeface="微软雅黑" panose="020B0503020204020204" pitchFamily="34"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449527" y="4898657"/>
                <a:ext cx="6096982"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1727036" y="2323076"/>
                <a:ext cx="6096982" cy="889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𝑃</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1">
                              <a:latin typeface="Cambria Math" panose="02040503050406030204" pitchFamily="18" charset="0"/>
                            </a:rPr>
                            <m:t>𝐴</m:t>
                          </m:r>
                          <m:r>
                            <m:rPr>
                              <m:nor/>
                            </m:rPr>
                            <a:rPr lang="zh-CN" altLang="en-US" sz="2400">
                              <a:latin typeface="微软雅黑" panose="020B0503020204020204" pitchFamily="34" charset="-122"/>
                              <a:ea typeface="微软雅黑" panose="020B0503020204020204" pitchFamily="34" charset="-122"/>
                            </a:rPr>
                            <m:t>所包含的样本点数</m:t>
                          </m:r>
                        </m:num>
                        <m:den>
                          <m:r>
                            <a:rPr lang="zh-CN" altLang="en-US" sz="2400" i="1">
                              <a:latin typeface="Cambria Math" panose="02040503050406030204" pitchFamily="18" charset="0"/>
                            </a:rPr>
                            <m:t>𝑆</m:t>
                          </m:r>
                          <m:r>
                            <m:rPr>
                              <m:nor/>
                            </m:rPr>
                            <a:rPr lang="zh-CN" altLang="en-US" sz="2400">
                              <a:latin typeface="微软雅黑" panose="020B0503020204020204" pitchFamily="34" charset="-122"/>
                              <a:ea typeface="微软雅黑" panose="020B0503020204020204" pitchFamily="34" charset="-122"/>
                            </a:rPr>
                            <m:t>中的样本点数</m:t>
                          </m:r>
                        </m:den>
                      </m:f>
                    </m:oMath>
                  </m:oMathPara>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1727036" y="2323076"/>
                <a:ext cx="6096982" cy="88973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78449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36543" y="282977"/>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概率论与数理统计</a:t>
            </a:r>
            <a:br>
              <a:rPr lang="zh-CN" altLang="en-US" dirty="0"/>
            </a:b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971394" y="1540866"/>
                <a:ext cx="9104670" cy="4740337"/>
              </a:xfrm>
              <a:prstGeom prst="rect">
                <a:avLst/>
              </a:prstGeom>
            </p:spPr>
            <p:txBody>
              <a:bodyPr wrap="square">
                <a:spAutoFit/>
              </a:bodyPr>
              <a:lstStyle/>
              <a:p>
                <a:pPr marL="457200" indent="-457200">
                  <a:lnSpc>
                    <a:spcPct val="150000"/>
                  </a:lnSpc>
                  <a:spcBef>
                    <a:spcPts val="900"/>
                  </a:spcBef>
                  <a:spcAft>
                    <a:spcPts val="900"/>
                  </a:spcAft>
                  <a:buAutoNum type="arabicParenBoth"/>
                </a:pPr>
                <a:r>
                  <a:rPr lang="zh-CN" altLang="zh-CN" sz="2000" kern="100" dirty="0">
                    <a:effectLst/>
                    <a:latin typeface="微软雅黑" panose="020B0503020204020204" charset="-122"/>
                    <a:cs typeface="宋体" panose="02010600030101010101" pitchFamily="2" charset="-122"/>
                  </a:rPr>
                  <a:t>条件概率</a:t>
                </a:r>
                <a:r>
                  <a:rPr lang="en-US" altLang="zh-CN" sz="2000" kern="100" dirty="0">
                    <a:effectLst/>
                    <a:latin typeface="微软雅黑" panose="020B0503020204020204" charset="-122"/>
                    <a:cs typeface="宋体" panose="02010600030101010101" pitchFamily="2" charset="-122"/>
                  </a:rPr>
                  <a:t>:  </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𝐴𝐵</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den>
                    </m:f>
                  </m:oMath>
                </a14:m>
                <a:r>
                  <a:rPr lang="en-US" altLang="zh-CN" sz="2000" kern="100" dirty="0">
                    <a:effectLst/>
                    <a:latin typeface="微软雅黑" panose="020B0503020204020204" charset="-122"/>
                    <a:cs typeface="宋体" panose="02010600030101010101" pitchFamily="2" charset="-122"/>
                  </a:rPr>
                  <a:t> ,</a:t>
                </a:r>
                <a:r>
                  <a:rPr lang="zh-CN" altLang="zh-CN" sz="2000" kern="100" dirty="0">
                    <a:effectLst/>
                    <a:latin typeface="微软雅黑" panose="020B0503020204020204" charset="-122"/>
                    <a:cs typeface="宋体" panose="02010600030101010101" pitchFamily="2" charset="-122"/>
                  </a:rPr>
                  <a:t>表示</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2000" kern="100" dirty="0">
                    <a:effectLst/>
                    <a:latin typeface="微软雅黑" panose="020B0503020204020204" charset="-122"/>
                    <a:cs typeface="宋体" panose="02010600030101010101" pitchFamily="2" charset="-122"/>
                  </a:rPr>
                  <a:t>发生的条件下，</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2000" kern="100" dirty="0">
                    <a:effectLst/>
                    <a:latin typeface="微软雅黑" panose="020B0503020204020204" charset="-122"/>
                    <a:cs typeface="宋体" panose="02010600030101010101" pitchFamily="2" charset="-122"/>
                  </a:rPr>
                  <a:t>发生的概率</a:t>
                </a:r>
                <a:endParaRPr lang="en-US" altLang="zh-CN" sz="2000" kern="100" dirty="0">
                  <a:effectLst/>
                  <a:latin typeface="微软雅黑" panose="020B0503020204020204" charset="-122"/>
                  <a:cs typeface="宋体" panose="02010600030101010101" pitchFamily="2" charset="-122"/>
                </a:endParaRPr>
              </a:p>
              <a:p>
                <a:pPr marL="12700">
                  <a:lnSpc>
                    <a:spcPct val="100000"/>
                  </a:lnSpc>
                  <a:spcBef>
                    <a:spcPts val="1540"/>
                  </a:spcBef>
                </a:pPr>
                <a:r>
                  <a:rPr lang="zh-CN" altLang="en-US" sz="2000" dirty="0">
                    <a:latin typeface="微软雅黑" panose="020B0503020204020204" charset="-122"/>
                    <a:cs typeface="微软雅黑" panose="020B0503020204020204" charset="-122"/>
                  </a:rPr>
                  <a:t>一袋中有</a:t>
                </a:r>
                <a:r>
                  <a:rPr lang="en-US" altLang="zh-CN" sz="2000" dirty="0">
                    <a:latin typeface="Times New Roman" panose="02020603050405020304"/>
                    <a:cs typeface="Times New Roman" panose="02020603050405020304"/>
                  </a:rPr>
                  <a:t>8</a:t>
                </a:r>
                <a:r>
                  <a:rPr lang="zh-CN" altLang="en-US" sz="2000" dirty="0">
                    <a:latin typeface="微软雅黑" panose="020B0503020204020204" charset="-122"/>
                    <a:cs typeface="微软雅黑" panose="020B0503020204020204" charset="-122"/>
                  </a:rPr>
                  <a:t>个球，编号为</a:t>
                </a:r>
                <a:r>
                  <a:rPr lang="en-US" altLang="zh-CN" sz="2000" dirty="0">
                    <a:latin typeface="Times New Roman" panose="02020603050405020304"/>
                    <a:cs typeface="Times New Roman" panose="02020603050405020304"/>
                  </a:rPr>
                  <a:t>1</a:t>
                </a:r>
                <a:r>
                  <a:rPr lang="zh-CN" altLang="en-US" sz="2000" dirty="0">
                    <a:latin typeface="微软雅黑" panose="020B0503020204020204" charset="-122"/>
                    <a:cs typeface="微软雅黑" panose="020B0503020204020204" charset="-122"/>
                  </a:rPr>
                  <a:t>－</a:t>
                </a:r>
                <a:r>
                  <a:rPr lang="en-US" altLang="zh-CN" sz="2000" dirty="0">
                    <a:latin typeface="Times New Roman" panose="02020603050405020304"/>
                    <a:cs typeface="Times New Roman" panose="02020603050405020304"/>
                  </a:rPr>
                  <a:t>8</a:t>
                </a:r>
                <a:r>
                  <a:rPr lang="zh-CN" altLang="en-US" sz="2000" dirty="0">
                    <a:latin typeface="微软雅黑" panose="020B0503020204020204" charset="-122"/>
                    <a:cs typeface="微软雅黑" panose="020B0503020204020204" charset="-122"/>
                  </a:rPr>
                  <a:t>，其中</a:t>
                </a:r>
                <a:r>
                  <a:rPr lang="en-US" altLang="zh-CN" sz="2000" dirty="0">
                    <a:latin typeface="Times New Roman" panose="02020603050405020304"/>
                    <a:cs typeface="Times New Roman" panose="02020603050405020304"/>
                  </a:rPr>
                  <a:t>1</a:t>
                </a:r>
                <a:r>
                  <a:rPr lang="zh-CN" altLang="en-US" sz="2000" dirty="0">
                    <a:latin typeface="微软雅黑" panose="020B0503020204020204" charset="-122"/>
                    <a:cs typeface="微软雅黑" panose="020B0503020204020204" charset="-122"/>
                  </a:rPr>
                  <a:t>－</a:t>
                </a:r>
                <a:r>
                  <a:rPr lang="en-US" altLang="zh-CN" sz="2000" dirty="0">
                    <a:latin typeface="Times New Roman" panose="02020603050405020304"/>
                    <a:cs typeface="Times New Roman" panose="02020603050405020304"/>
                  </a:rPr>
                  <a:t>3</a:t>
                </a:r>
                <a:r>
                  <a:rPr lang="zh-CN" altLang="en-US" sz="2000" dirty="0">
                    <a:latin typeface="微软雅黑" panose="020B0503020204020204" charset="-122"/>
                    <a:cs typeface="微软雅黑" panose="020B0503020204020204" charset="-122"/>
                  </a:rPr>
                  <a:t>号为红球，</a:t>
                </a:r>
                <a:r>
                  <a:rPr lang="en-US" altLang="zh-CN" sz="2000" dirty="0">
                    <a:latin typeface="Times New Roman" panose="02020603050405020304"/>
                    <a:cs typeface="Times New Roman" panose="02020603050405020304"/>
                  </a:rPr>
                  <a:t>4</a:t>
                </a:r>
                <a:r>
                  <a:rPr lang="zh-CN" altLang="en-US" sz="2000" dirty="0">
                    <a:latin typeface="微软雅黑" panose="020B0503020204020204" charset="-122"/>
                    <a:cs typeface="微软雅黑" panose="020B0503020204020204" charset="-122"/>
                  </a:rPr>
                  <a:t>－</a:t>
                </a:r>
                <a:r>
                  <a:rPr lang="en-US" altLang="zh-CN" sz="2000" dirty="0">
                    <a:latin typeface="Times New Roman" panose="02020603050405020304"/>
                    <a:cs typeface="Times New Roman" panose="02020603050405020304"/>
                  </a:rPr>
                  <a:t>8</a:t>
                </a:r>
                <a:r>
                  <a:rPr lang="zh-CN" altLang="en-US" sz="2000" dirty="0">
                    <a:latin typeface="微软雅黑" panose="020B0503020204020204" charset="-122"/>
                    <a:cs typeface="微软雅黑" panose="020B0503020204020204" charset="-122"/>
                  </a:rPr>
                  <a:t>号为黄球，</a:t>
                </a:r>
              </a:p>
              <a:p>
                <a:pPr marL="12700">
                  <a:lnSpc>
                    <a:spcPct val="100000"/>
                  </a:lnSpc>
                  <a:spcBef>
                    <a:spcPts val="1440"/>
                  </a:spcBef>
                </a:pPr>
                <a:r>
                  <a:rPr lang="zh-CN" altLang="en-US" sz="2000" dirty="0">
                    <a:latin typeface="微软雅黑" panose="020B0503020204020204" charset="-122"/>
                    <a:cs typeface="微软雅黑" panose="020B0503020204020204" charset="-122"/>
                  </a:rPr>
                  <a:t>设摸到每一球的可能性相等，从中随机摸一球，记</a:t>
                </a:r>
                <a:r>
                  <a:rPr lang="en-US" altLang="zh-CN" sz="2000" i="1" spc="-5" dirty="0">
                    <a:latin typeface="Times New Roman" panose="02020603050405020304"/>
                    <a:cs typeface="Times New Roman" panose="02020603050405020304"/>
                  </a:rPr>
                  <a:t>A</a:t>
                </a:r>
                <a:r>
                  <a:rPr lang="en-US" altLang="zh-CN" sz="2000" spc="-5" dirty="0">
                    <a:latin typeface="Times New Roman" panose="02020603050405020304"/>
                    <a:cs typeface="Times New Roman" panose="02020603050405020304"/>
                  </a:rPr>
                  <a:t>={</a:t>
                </a:r>
                <a:r>
                  <a:rPr lang="zh-CN" altLang="en-US" sz="2000" spc="-45" dirty="0">
                    <a:latin typeface="Times New Roman" panose="02020603050405020304"/>
                    <a:cs typeface="Times New Roman" panose="02020603050405020304"/>
                  </a:rPr>
                  <a:t> </a:t>
                </a:r>
                <a:r>
                  <a:rPr lang="zh-CN" altLang="en-US" sz="2000" dirty="0">
                    <a:latin typeface="微软雅黑" panose="020B0503020204020204" charset="-122"/>
                    <a:cs typeface="微软雅黑" panose="020B0503020204020204" charset="-122"/>
                  </a:rPr>
                  <a:t>摸到红球</a:t>
                </a:r>
                <a:r>
                  <a:rPr lang="zh-CN" altLang="en-US" sz="2000" spc="-155" dirty="0">
                    <a:latin typeface="微软雅黑" panose="020B0503020204020204" charset="-122"/>
                    <a:cs typeface="微软雅黑" panose="020B0503020204020204" charset="-122"/>
                  </a:rPr>
                  <a:t> </a:t>
                </a:r>
                <a:r>
                  <a:rPr lang="en-US" altLang="zh-CN" sz="2000" spc="-5" dirty="0">
                    <a:latin typeface="Times New Roman" panose="02020603050405020304"/>
                    <a:cs typeface="Times New Roman" panose="02020603050405020304"/>
                  </a:rPr>
                  <a:t>}</a:t>
                </a:r>
                <a:r>
                  <a:rPr lang="zh-CN" altLang="en-US" sz="2000" spc="-5" dirty="0">
                    <a:latin typeface="微软雅黑" panose="020B0503020204020204" charset="-122"/>
                    <a:cs typeface="微软雅黑" panose="020B0503020204020204" charset="-122"/>
                  </a:rPr>
                  <a:t>，</a:t>
                </a:r>
                <a:r>
                  <a:rPr lang="zh-CN" altLang="en-US" sz="2000" dirty="0">
                    <a:latin typeface="微软雅黑" panose="020B0503020204020204" charset="-122"/>
                    <a:cs typeface="微软雅黑" panose="020B0503020204020204" charset="-122"/>
                  </a:rPr>
                  <a:t>求</a:t>
                </a:r>
                <a:r>
                  <a:rPr lang="en-US" altLang="zh-CN" sz="2000" i="1" spc="-5" dirty="0">
                    <a:latin typeface="Times New Roman" panose="02020603050405020304"/>
                    <a:cs typeface="Times New Roman" panose="02020603050405020304"/>
                  </a:rPr>
                  <a:t>P</a:t>
                </a:r>
                <a:r>
                  <a:rPr lang="en-US" altLang="zh-CN" sz="2000" spc="-5" dirty="0">
                    <a:latin typeface="Times New Roman" panose="02020603050405020304"/>
                    <a:cs typeface="Times New Roman" panose="02020603050405020304"/>
                  </a:rPr>
                  <a:t>(</a:t>
                </a:r>
                <a:r>
                  <a:rPr lang="en-US" altLang="zh-CN" sz="2000" i="1" spc="-5" dirty="0">
                    <a:latin typeface="Times New Roman" panose="02020603050405020304"/>
                    <a:cs typeface="Times New Roman" panose="02020603050405020304"/>
                  </a:rPr>
                  <a:t>A</a:t>
                </a:r>
                <a:r>
                  <a:rPr lang="en-US" altLang="zh-CN" sz="2000" spc="-5" dirty="0">
                    <a:latin typeface="Times New Roman" panose="02020603050405020304"/>
                    <a:cs typeface="Times New Roman" panose="02020603050405020304"/>
                  </a:rPr>
                  <a:t>)</a:t>
                </a:r>
                <a:r>
                  <a:rPr lang="zh-CN" altLang="en-US" sz="2000" dirty="0">
                    <a:latin typeface="微软雅黑" panose="020B0503020204020204" charset="-122"/>
                    <a:cs typeface="微软雅黑" panose="020B0503020204020204" charset="-122"/>
                  </a:rPr>
                  <a:t>。</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m:rPr>
                          <m:sty m:val="p"/>
                        </m:rPr>
                        <a:rPr lang="zh-CN" altLang="en-US" sz="2400" i="0" smtClean="0">
                          <a:latin typeface="Cambria Math" panose="02040503050406030204" pitchFamily="18" charset="0"/>
                        </a:rPr>
                        <m:t>A</m:t>
                      </m:r>
                      <m:r>
                        <a:rPr lang="zh-CN" altLang="en-US" sz="2400" i="0" smtClean="0">
                          <a:latin typeface="Cambria Math" panose="02040503050406030204" pitchFamily="18" charset="0"/>
                        </a:rPr>
                        <m:t>=</m:t>
                      </m:r>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1,2</m:t>
                          </m:r>
                          <m:r>
                            <a:rPr lang="en-US" altLang="zh-CN" sz="2400" b="0" i="1" smtClean="0">
                              <a:latin typeface="Cambria Math" panose="02040503050406030204" pitchFamily="18" charset="0"/>
                            </a:rPr>
                            <m:t>,3</m:t>
                          </m:r>
                        </m:e>
                      </m:d>
                      <m:r>
                        <a:rPr lang="zh-CN" altLang="en-US" sz="2400" i="0">
                          <a:latin typeface="Cambria Math" panose="02040503050406030204" pitchFamily="18" charset="0"/>
                        </a:rPr>
                        <m:t>⇒</m:t>
                      </m:r>
                      <m:r>
                        <a:rPr lang="zh-CN" altLang="en-US" sz="2400" i="1">
                          <a:latin typeface="Cambria Math" panose="02040503050406030204" pitchFamily="18" charset="0"/>
                        </a:rPr>
                        <m:t>𝑃</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3</m:t>
                          </m:r>
                        </m:num>
                        <m:den>
                          <m:r>
                            <a:rPr lang="zh-CN" altLang="en-US" sz="2400" i="0">
                              <a:latin typeface="Cambria Math" panose="02040503050406030204" pitchFamily="18" charset="0"/>
                            </a:rPr>
                            <m:t>8</m:t>
                          </m:r>
                        </m:den>
                      </m:f>
                    </m:oMath>
                  </m:oMathPara>
                </a14:m>
                <a:endParaRPr lang="zh-CN" altLang="en-US" sz="2400" dirty="0"/>
              </a:p>
              <a:p>
                <a:pPr>
                  <a:lnSpc>
                    <a:spcPct val="150000"/>
                  </a:lnSpc>
                  <a:spcBef>
                    <a:spcPts val="900"/>
                  </a:spcBef>
                  <a:spcAft>
                    <a:spcPts val="900"/>
                  </a:spcAft>
                </a:pPr>
                <a:r>
                  <a:rPr lang="en-US" altLang="zh-CN" sz="2000" kern="100" dirty="0">
                    <a:effectLst/>
                    <a:latin typeface="微软雅黑" panose="020B0503020204020204" charset="-122"/>
                    <a:cs typeface="宋体" panose="02010600030101010101" pitchFamily="2" charset="-122"/>
                  </a:rPr>
                  <a:t>(2) </a:t>
                </a:r>
                <a:r>
                  <a:rPr lang="zh-CN" altLang="zh-CN" sz="2000" kern="100" dirty="0">
                    <a:effectLst/>
                    <a:latin typeface="微软雅黑" panose="020B0503020204020204" charset="-122"/>
                    <a:cs typeface="宋体" panose="02010600030101010101" pitchFamily="2" charset="-122"/>
                  </a:rPr>
                  <a:t>全概率公式： </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e>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e>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e>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e>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𝑗</m:t>
                            </m:r>
                          </m:sub>
                        </m:sSub>
                      </m:e>
                    </m:nary>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𝑗</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limLow>
                      <m:limLow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limLowPr>
                      <m:e>
                        <m:limUpp>
                          <m:limUpp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limUppPr>
                          <m:e>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e>
                          <m:lim>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𝑛</m:t>
                            </m:r>
                          </m:lim>
                        </m:limUpp>
                      </m:e>
                      <m:lim>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=1</m:t>
                        </m:r>
                      </m:lim>
                    </m:limLow>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e>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𝛺</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2000" kern="100" dirty="0">
                    <a:effectLst/>
                    <a:latin typeface="微软雅黑" panose="020B0503020204020204" charset="-122"/>
                    <a:cs typeface="宋体" panose="02010600030101010101" pitchFamily="2" charset="-122"/>
                  </a:rPr>
                  <a:t> </a:t>
                </a:r>
                <a:endParaRPr lang="zh-CN" altLang="zh-CN" sz="20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endParaRPr lang="zh-CN" altLang="zh-CN" sz="2400" kern="100" dirty="0">
                  <a:effectLst/>
                  <a:latin typeface="微软雅黑" panose="020B0503020204020204" charset="-122"/>
                  <a:cs typeface="宋体" panose="0201060003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971394" y="1540866"/>
                <a:ext cx="9104670" cy="4740337"/>
              </a:xfrm>
              <a:prstGeom prst="rect">
                <a:avLst/>
              </a:prstGeom>
              <a:blipFill rotWithShape="1">
                <a:blip r:embed="rId2"/>
                <a:stretch>
                  <a:fillRect l="-5" t="-8" r="6"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162173" y="3824975"/>
                <a:ext cx="26974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400" smtClean="0">
                          <a:latin typeface="Cambria Math" panose="02040503050406030204" pitchFamily="18" charset="0"/>
                        </a:rPr>
                        <m:t>S</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1,2</m:t>
                          </m:r>
                          <m:r>
                            <a:rPr lang="en-US" altLang="zh-CN" sz="2400" b="0" i="1" smtClean="0">
                              <a:latin typeface="Cambria Math" panose="02040503050406030204" pitchFamily="18" charset="0"/>
                            </a:rPr>
                            <m:t>, </m:t>
                          </m:r>
                          <m:r>
                            <a:rPr lang="en-US" altLang="zh-CN" sz="2400" i="1">
                              <a:latin typeface="Cambria Math" panose="02040503050406030204" pitchFamily="18" charset="0"/>
                            </a:rPr>
                            <m:t>…</m:t>
                          </m:r>
                          <m:r>
                            <a:rPr lang="en-US" altLang="zh-CN" sz="2400" b="0" i="1" smtClean="0">
                              <a:latin typeface="Cambria Math" panose="02040503050406030204" pitchFamily="18" charset="0"/>
                            </a:rPr>
                            <m:t>,8</m:t>
                          </m:r>
                        </m:e>
                      </m:d>
                    </m:oMath>
                  </m:oMathPara>
                </a14:m>
                <a:endParaRPr lang="en-US" altLang="zh-CN" sz="2400" b="0" i="1" dirty="0">
                  <a:latin typeface="Cambria Math" panose="020405030504060302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162173" y="3824975"/>
                <a:ext cx="2697480" cy="461665"/>
              </a:xfrm>
              <a:prstGeom prst="rect">
                <a:avLst/>
              </a:prstGeom>
              <a:blipFill rotWithShape="1">
                <a:blip r:embed="rId3"/>
                <a:stretch>
                  <a:fillRect l="-5" t="-80" r="5" b="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55687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36543" y="282977"/>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概率论与数理统计</a:t>
            </a:r>
            <a:br>
              <a:rPr lang="zh-CN" altLang="en-US" dirty="0"/>
            </a:b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958514" y="1759807"/>
                <a:ext cx="9290385" cy="1759777"/>
              </a:xfrm>
              <a:prstGeom prst="rect">
                <a:avLst/>
              </a:prstGeom>
            </p:spPr>
            <p:txBody>
              <a:bodyPr vert="horz" wrap="square" lIns="0" tIns="12700" rIns="0" bIns="0" rtlCol="0">
                <a:spAutoFit/>
              </a:bodyPr>
              <a:lstStyle/>
              <a:p>
                <a:pPr marL="304800"/>
                <a:r>
                  <a:rPr lang="en-US" altLang="zh-CN" sz="2400" dirty="0">
                    <a:latin typeface="+mn-ea"/>
                  </a:rPr>
                  <a:t>(3) Bayes</a:t>
                </a:r>
                <a:r>
                  <a:rPr lang="zh-CN" altLang="zh-CN" sz="2400" dirty="0">
                    <a:latin typeface="+mn-ea"/>
                  </a:rPr>
                  <a:t>公式：</a:t>
                </a:r>
                <a14:m>
                  <m:oMath xmlns:m="http://schemas.openxmlformats.org/officeDocument/2006/math">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𝐵</m:t>
                        </m:r>
                      </m:e>
                      <m:sub>
                        <m:r>
                          <a:rPr lang="en-US" altLang="zh-CN" sz="2400">
                            <a:latin typeface="Cambria Math" panose="02040503050406030204" pitchFamily="18" charset="0"/>
                          </a:rPr>
                          <m:t>𝑗</m:t>
                        </m:r>
                      </m:sub>
                    </m:sSub>
                    <m:r>
                      <a:rPr lang="en-US" altLang="zh-CN" sz="2400">
                        <a:latin typeface="Cambria Math" panose="02040503050406030204" pitchFamily="18" charset="0"/>
                      </a:rPr>
                      <m:t>|</m:t>
                    </m:r>
                    <m:r>
                      <a:rPr lang="en-US" altLang="zh-CN" sz="2400">
                        <a:latin typeface="Cambria Math" panose="02040503050406030204" pitchFamily="18" charset="0"/>
                      </a:rPr>
                      <m:t>𝐴</m:t>
                    </m:r>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𝑃</m:t>
                        </m:r>
                        <m:r>
                          <a:rPr lang="en-US" altLang="zh-CN" sz="2400">
                            <a:latin typeface="Cambria Math" panose="02040503050406030204" pitchFamily="18" charset="0"/>
                          </a:rPr>
                          <m:t>(</m:t>
                        </m:r>
                        <m:r>
                          <a:rPr lang="en-US" altLang="zh-CN" sz="2400">
                            <a:latin typeface="Cambria Math" panose="02040503050406030204" pitchFamily="18" charset="0"/>
                          </a:rPr>
                          <m:t>𝐴</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𝐵</m:t>
                            </m:r>
                          </m:e>
                          <m:sub>
                            <m:r>
                              <a:rPr lang="en-US" altLang="zh-CN" sz="2400">
                                <a:latin typeface="Cambria Math" panose="02040503050406030204" pitchFamily="18" charset="0"/>
                              </a:rPr>
                              <m:t>𝑗</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𝐵</m:t>
                            </m:r>
                          </m:e>
                          <m:sub>
                            <m:r>
                              <a:rPr lang="en-US" altLang="zh-CN" sz="2400">
                                <a:latin typeface="Cambria Math" panose="02040503050406030204" pitchFamily="18" charset="0"/>
                              </a:rPr>
                              <m:t>𝑗</m:t>
                            </m:r>
                          </m:sub>
                        </m:sSub>
                        <m:r>
                          <a:rPr lang="en-US" altLang="zh-CN" sz="2400">
                            <a:latin typeface="Cambria Math" panose="02040503050406030204" pitchFamily="18" charset="0"/>
                          </a:rPr>
                          <m:t>)</m:t>
                        </m:r>
                      </m:num>
                      <m:den>
                        <m:nary>
                          <m:naryPr>
                            <m:chr m:val="∑"/>
                            <m:limLoc m:val="undOvr"/>
                            <m:ctrlPr>
                              <a:rPr lang="zh-CN" altLang="zh-CN" sz="2400" i="1">
                                <a:latin typeface="Cambria Math" panose="02040503050406030204" pitchFamily="18" charset="0"/>
                              </a:rPr>
                            </m:ctrlPr>
                          </m:naryPr>
                          <m:sub>
                            <m:r>
                              <a:rPr lang="en-US" altLang="zh-CN" sz="2400">
                                <a:latin typeface="Cambria Math" panose="02040503050406030204" pitchFamily="18" charset="0"/>
                              </a:rPr>
                              <m:t>𝑖</m:t>
                            </m:r>
                            <m:r>
                              <a:rPr lang="en-US" altLang="zh-CN" sz="2400">
                                <a:latin typeface="Cambria Math" panose="02040503050406030204" pitchFamily="18" charset="0"/>
                              </a:rPr>
                              <m:t>=1</m:t>
                            </m:r>
                          </m:sub>
                          <m:sup>
                            <m:r>
                              <a:rPr lang="en-US" altLang="zh-CN" sz="2400">
                                <a:latin typeface="Cambria Math" panose="02040503050406030204" pitchFamily="18" charset="0"/>
                              </a:rPr>
                              <m:t>𝑛</m:t>
                            </m:r>
                          </m:sup>
                          <m:e>
                            <m:r>
                              <a:rPr lang="en-US" altLang="zh-CN" sz="2400">
                                <a:latin typeface="Cambria Math" panose="02040503050406030204" pitchFamily="18" charset="0"/>
                              </a:rPr>
                              <m:t>𝑃</m:t>
                            </m:r>
                            <m:r>
                              <a:rPr lang="en-US" altLang="zh-CN" sz="2400">
                                <a:latin typeface="Cambria Math" panose="02040503050406030204" pitchFamily="18" charset="0"/>
                              </a:rPr>
                              <m:t>(</m:t>
                            </m:r>
                            <m:r>
                              <a:rPr lang="en-US" altLang="zh-CN" sz="2400">
                                <a:latin typeface="Cambria Math" panose="02040503050406030204" pitchFamily="18" charset="0"/>
                              </a:rPr>
                              <m:t>𝐴</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𝐵</m:t>
                                </m:r>
                              </m:e>
                              <m:sub>
                                <m:r>
                                  <a:rPr lang="en-US" altLang="zh-CN" sz="2400">
                                    <a:latin typeface="Cambria Math" panose="02040503050406030204" pitchFamily="18" charset="0"/>
                                  </a:rPr>
                                  <m:t>𝑖</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𝐵</m:t>
                                </m:r>
                              </m:e>
                              <m:sub>
                                <m:r>
                                  <a:rPr lang="en-US" altLang="zh-CN" sz="2400">
                                    <a:latin typeface="Cambria Math" panose="02040503050406030204" pitchFamily="18" charset="0"/>
                                  </a:rPr>
                                  <m:t>𝑖</m:t>
                                </m:r>
                              </m:sub>
                            </m:sSub>
                            <m:r>
                              <a:rPr lang="en-US" altLang="zh-CN" sz="2400">
                                <a:latin typeface="Cambria Math" panose="02040503050406030204" pitchFamily="18" charset="0"/>
                              </a:rPr>
                              <m:t>)</m:t>
                            </m:r>
                          </m:e>
                        </m:nary>
                      </m:den>
                    </m:f>
                    <m:r>
                      <a:rPr lang="en-US" altLang="zh-CN" sz="2400">
                        <a:latin typeface="Cambria Math" panose="02040503050406030204" pitchFamily="18" charset="0"/>
                      </a:rPr>
                      <m:t>,</m:t>
                    </m:r>
                    <m:r>
                      <a:rPr lang="en-US" altLang="zh-CN" sz="2400">
                        <a:latin typeface="Cambria Math" panose="02040503050406030204" pitchFamily="18" charset="0"/>
                      </a:rPr>
                      <m:t>𝑗</m:t>
                    </m:r>
                    <m:r>
                      <a:rPr lang="en-US" altLang="zh-CN" sz="2400">
                        <a:latin typeface="Cambria Math" panose="02040503050406030204" pitchFamily="18" charset="0"/>
                      </a:rPr>
                      <m:t>=1,2,⋯,</m:t>
                    </m:r>
                    <m:r>
                      <a:rPr lang="en-US" altLang="zh-CN" sz="2400">
                        <a:latin typeface="Cambria Math" panose="02040503050406030204" pitchFamily="18" charset="0"/>
                      </a:rPr>
                      <m:t>𝑛</m:t>
                    </m:r>
                  </m:oMath>
                </a14:m>
                <a:r>
                  <a:rPr lang="en-US" altLang="zh-CN" sz="2400" dirty="0">
                    <a:latin typeface="+mn-ea"/>
                  </a:rPr>
                  <a:t> </a:t>
                </a:r>
              </a:p>
              <a:p>
                <a:pPr marL="304800"/>
                <a:r>
                  <a:rPr lang="en-US" altLang="zh-CN" sz="2400" dirty="0">
                    <a:latin typeface="+mn-ea"/>
                  </a:rPr>
                  <a:t>(4) </a:t>
                </a:r>
                <a:r>
                  <a:rPr lang="zh-CN" altLang="zh-CN" sz="2400" dirty="0">
                    <a:latin typeface="+mn-ea"/>
                  </a:rPr>
                  <a:t>乘法公式： </a:t>
                </a:r>
                <a14:m>
                  <m:oMath xmlns:m="http://schemas.openxmlformats.org/officeDocument/2006/math">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oMath>
                </a14:m>
                <a:r>
                  <a:rPr lang="en-US" altLang="zh-CN" sz="2400" dirty="0">
                    <a:latin typeface="+mn-ea"/>
                  </a:rPr>
                  <a:t> </a:t>
                </a:r>
                <a14:m>
                  <m:oMath xmlns:m="http://schemas.openxmlformats.org/officeDocument/2006/math">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𝑛</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3</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𝑛</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𝑛</m:t>
                        </m:r>
                        <m:r>
                          <a:rPr lang="en-US" altLang="zh-CN" sz="2400">
                            <a:latin typeface="Cambria Math" panose="02040503050406030204" pitchFamily="18" charset="0"/>
                          </a:rPr>
                          <m:t>−1</m:t>
                        </m:r>
                      </m:sub>
                    </m:sSub>
                    <m:r>
                      <a:rPr lang="en-US" altLang="zh-CN" sz="2400">
                        <a:latin typeface="Cambria Math" panose="02040503050406030204" pitchFamily="18" charset="0"/>
                      </a:rPr>
                      <m:t>)</m:t>
                    </m:r>
                  </m:oMath>
                </a14:m>
                <a:r>
                  <a:rPr lang="en-US" altLang="zh-CN" sz="2400" dirty="0">
                    <a:latin typeface="+mn-ea"/>
                  </a:rPr>
                  <a:t> </a:t>
                </a:r>
                <a:endParaRPr lang="zh-CN" altLang="zh-CN" sz="2400" dirty="0">
                  <a:latin typeface="+mn-ea"/>
                </a:endParaRPr>
              </a:p>
              <a:p>
                <a:pPr marL="304800"/>
                <a:endParaRPr lang="zh-CN" altLang="zh-CN" sz="2400" dirty="0">
                  <a:latin typeface="+mn-ea"/>
                </a:endParaRPr>
              </a:p>
            </p:txBody>
          </p:sp>
        </mc:Choice>
        <mc:Fallback xmlns="">
          <p:sp>
            <p:nvSpPr>
              <p:cNvPr id="3" name="矩形 2"/>
              <p:cNvSpPr>
                <a:spLocks noRot="1" noChangeAspect="1" noMove="1" noResize="1" noEditPoints="1" noAdjustHandles="1" noChangeArrowheads="1" noChangeShapeType="1" noTextEdit="1"/>
              </p:cNvSpPr>
              <p:nvPr/>
            </p:nvSpPr>
            <p:spPr>
              <a:xfrm>
                <a:off x="958514" y="1759807"/>
                <a:ext cx="9290385" cy="1759777"/>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0324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72149" y="25591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概率论与数理统计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常见分布</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1338238" y="1777733"/>
                <a:ext cx="9795547" cy="2573333"/>
              </a:xfrm>
              <a:prstGeom prst="rect">
                <a:avLst/>
              </a:prstGeom>
            </p:spPr>
            <p:txBody>
              <a:bodyPr wrap="square">
                <a:spAutoFit/>
              </a:bodyPr>
              <a:lstStyle/>
              <a:p>
                <a:pPr>
                  <a:lnSpc>
                    <a:spcPct val="150000"/>
                  </a:lnSpc>
                  <a:spcBef>
                    <a:spcPts val="900"/>
                  </a:spcBef>
                  <a:spcAft>
                    <a:spcPts val="900"/>
                  </a:spcAft>
                </a:pP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(1) 0-1</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分布</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p>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e>
                      <m: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=0,1</m:t>
                    </m:r>
                  </m:oMath>
                </a14:m>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(2) </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二项分布</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  </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𝑛</m:t>
                        </m:r>
                      </m:sub>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bSup>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p>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=0,1,⋯,</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(3)</a:t>
                </a:r>
                <a:r>
                  <a:rPr lang="en-US"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 Poisson</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分布</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𝜆</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  </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fPr>
                      <m:num>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𝜆</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p>
                      </m:num>
                      <m:den>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den>
                    </m:f>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𝜆</m:t>
                        </m:r>
                      </m:sup>
                    </m:s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𝜆</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&gt;0,</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=0,1,2⋯</m:t>
                    </m:r>
                  </m:oMath>
                </a14:m>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 </a:t>
                </a:r>
              </a:p>
            </p:txBody>
          </p:sp>
        </mc:Choice>
        <mc:Fallback xmlns="">
          <p:sp>
            <p:nvSpPr>
              <p:cNvPr id="2" name="矩形 1"/>
              <p:cNvSpPr>
                <a:spLocks noRot="1" noChangeAspect="1" noMove="1" noResize="1" noEditPoints="1" noAdjustHandles="1" noChangeArrowheads="1" noChangeShapeType="1" noTextEdit="1"/>
              </p:cNvSpPr>
              <p:nvPr/>
            </p:nvSpPr>
            <p:spPr>
              <a:xfrm>
                <a:off x="1338238" y="1777733"/>
                <a:ext cx="9795547" cy="2573333"/>
              </a:xfrm>
              <a:prstGeom prst="rect">
                <a:avLst/>
              </a:prstGeom>
              <a:blipFill>
                <a:blip r:embed="rId2"/>
                <a:stretch>
                  <a:fillRect l="-9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619796" y="4818459"/>
                <a:ext cx="5884709" cy="830997"/>
              </a:xfrm>
              <a:prstGeom prst="rect">
                <a:avLst/>
              </a:prstGeom>
              <a:noFill/>
            </p:spPr>
            <p:txBody>
              <a:bodyPr wrap="square" rtlCol="0">
                <a:spAutoFit/>
              </a:bodyPr>
              <a:lstStyle/>
              <a:p>
                <a:r>
                  <a:rPr lang="en-US" altLang="zh-CN" sz="24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Poisson</a:t>
                </a:r>
                <a:r>
                  <a:rPr lang="zh-CN" altLang="zh-CN" sz="24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分布</a:t>
                </a:r>
                <a:r>
                  <a:rPr lang="zh-CN" altLang="en-US" sz="24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的期望和方差都等于参数</a:t>
                </a:r>
                <a14:m>
                  <m:oMath xmlns:m="http://schemas.openxmlformats.org/officeDocument/2006/math">
                    <m:r>
                      <a:rPr lang="en-US" altLang="zh-CN" sz="2400"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𝜆</m:t>
                    </m:r>
                  </m:oMath>
                </a14:m>
                <a:endParaRPr lang="en-US" altLang="zh-CN" sz="24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p>
                <a:endParaRPr lang="en-US" altLang="zh-CN" sz="24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2619796" y="4818459"/>
                <a:ext cx="5884709" cy="830997"/>
              </a:xfrm>
              <a:prstGeom prst="rect">
                <a:avLst/>
              </a:prstGeom>
              <a:blipFill>
                <a:blip r:embed="rId3"/>
                <a:stretch>
                  <a:fillRect l="-1658" t="-58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11577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72149" y="25591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概率论与数理统计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常见分布</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p:cNvSpPr/>
              <p:nvPr/>
            </p:nvSpPr>
            <p:spPr>
              <a:xfrm>
                <a:off x="958313" y="1456247"/>
                <a:ext cx="10379740" cy="4170885"/>
              </a:xfrm>
              <a:prstGeom prst="rect">
                <a:avLst/>
              </a:prstGeom>
            </p:spPr>
            <p:txBody>
              <a:bodyPr wrap="square">
                <a:spAutoFit/>
              </a:bodyPr>
              <a:lstStyle/>
              <a:p>
                <a:pPr>
                  <a:lnSpc>
                    <a:spcPct val="150000"/>
                  </a:lnSpc>
                  <a:spcBef>
                    <a:spcPts val="900"/>
                  </a:spcBef>
                  <a:spcAft>
                    <a:spcPts val="900"/>
                  </a:spcAft>
                </a:pPr>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(4) </a:t>
                </a:r>
                <a:r>
                  <a:rPr lang="zh-CN" altLang="zh-CN" sz="2400" kern="100" dirty="0">
                    <a:latin typeface="微软雅黑" panose="020B0503020204020204" pitchFamily="34" charset="-122"/>
                    <a:ea typeface="微软雅黑" panose="020B0503020204020204" pitchFamily="34" charset="-122"/>
                    <a:cs typeface="宋体" panose="02010600030101010101" pitchFamily="2" charset="-122"/>
                  </a:rPr>
                  <a:t>均匀分布</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宋体" panose="02010600030101010101" pitchFamily="2" charset="-122"/>
                      </a:rPr>
                      <m:t>𝑈</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𝑎</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𝑏</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kern="100" dirty="0">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宋体" panose="02010600030101010101" pitchFamily="2" charset="-122"/>
                      </a:rPr>
                      <m:t>𝑓</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mPr>
                          <m:mr>
                            <m:e/>
                            <m:e>
                              <m:f>
                                <m:f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kern="100">
                                      <a:latin typeface="Cambria Math" panose="02040503050406030204" pitchFamily="18" charset="0"/>
                                      <a:ea typeface="宋体" panose="02010600030101010101" pitchFamily="2" charset="-122"/>
                                      <a:cs typeface="宋体" panose="02010600030101010101" pitchFamily="2" charset="-122"/>
                                    </a:rPr>
                                    <m:t>1</m:t>
                                  </m:r>
                                </m:num>
                                <m:den>
                                  <m:r>
                                    <a:rPr lang="en-US" altLang="zh-CN" sz="2400" i="1" kern="100">
                                      <a:latin typeface="Cambria Math" panose="02040503050406030204" pitchFamily="18" charset="0"/>
                                      <a:ea typeface="宋体" panose="02010600030101010101" pitchFamily="2" charset="-122"/>
                                      <a:cs typeface="宋体" panose="02010600030101010101" pitchFamily="2" charset="-122"/>
                                    </a:rPr>
                                    <m:t>𝑏</m:t>
                                  </m:r>
                                  <m:r>
                                    <a:rPr lang="en-US" altLang="zh-CN" sz="2400" i="1"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𝑎</m:t>
                                  </m:r>
                                </m:den>
                              </m:f>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𝑎</m:t>
                              </m:r>
                              <m:r>
                                <a:rPr lang="en-US" altLang="zh-CN" sz="2400" kern="100">
                                  <a:latin typeface="Cambria Math" panose="02040503050406030204" pitchFamily="18" charset="0"/>
                                  <a:ea typeface="宋体" panose="02010600030101010101" pitchFamily="2" charset="-122"/>
                                  <a:cs typeface="宋体" panose="02010600030101010101" pitchFamily="2" charset="-122"/>
                                </a:rPr>
                                <m:t>&lt;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&lt;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𝑏</m:t>
                              </m:r>
                            </m:e>
                          </m:mr>
                          <m:mr>
                            <m:e/>
                            <m:e>
                              <m:r>
                                <a:rPr lang="en-US" altLang="zh-CN" sz="2400" kern="100">
                                  <a:latin typeface="Cambria Math" panose="02040503050406030204" pitchFamily="18" charset="0"/>
                                  <a:ea typeface="宋体" panose="02010600030101010101" pitchFamily="2" charset="-122"/>
                                  <a:cs typeface="宋体" panose="02010600030101010101" pitchFamily="2" charset="-122"/>
                                </a:rPr>
                                <m:t>0</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e>
                          </m:mr>
                        </m:m>
                      </m:e>
                    </m:d>
                  </m:oMath>
                </a14:m>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 </a:t>
                </a:r>
                <a:endParaRPr lang="zh-CN" altLang="zh-CN" sz="2400" kern="100" dirty="0">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(5) </a:t>
                </a:r>
                <a:r>
                  <a:rPr lang="zh-CN" altLang="zh-CN" sz="2400" kern="100" dirty="0">
                    <a:latin typeface="微软雅黑" panose="020B0503020204020204" pitchFamily="34" charset="-122"/>
                    <a:ea typeface="微软雅黑" panose="020B0503020204020204" pitchFamily="34" charset="-122"/>
                    <a:cs typeface="宋体" panose="02010600030101010101" pitchFamily="2" charset="-122"/>
                  </a:rPr>
                  <a:t>正态分布</a:t>
                </a:r>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宋体" panose="02010600030101010101" pitchFamily="2" charset="-122"/>
                      </a:rPr>
                      <m:t>𝑁</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𝜇</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latin typeface="Cambria Math" panose="02040503050406030204" pitchFamily="18" charset="0"/>
                            <a:ea typeface="宋体" panose="02010600030101010101" pitchFamily="2" charset="-122"/>
                            <a:cs typeface="宋体" panose="02010600030101010101" pitchFamily="2" charset="-122"/>
                          </a:rPr>
                          <m:t>𝜎</m:t>
                        </m:r>
                      </m:e>
                      <m:sup>
                        <m:r>
                          <a:rPr lang="en-US" altLang="zh-CN" sz="2400" kern="100">
                            <a:latin typeface="Cambria Math" panose="02040503050406030204" pitchFamily="18" charset="0"/>
                            <a:ea typeface="宋体" panose="02010600030101010101" pitchFamily="2" charset="-122"/>
                            <a:cs typeface="宋体" panose="02010600030101010101" pitchFamily="2" charset="-122"/>
                          </a:rPr>
                          <m:t>2</m:t>
                        </m:r>
                      </m:sup>
                    </m:sSup>
                    <m:r>
                      <a:rPr lang="en-US" altLang="zh-CN" sz="2400" kern="100">
                        <a:latin typeface="Cambria Math" panose="02040503050406030204" pitchFamily="18" charset="0"/>
                        <a:ea typeface="宋体" panose="02010600030101010101" pitchFamily="2" charset="-122"/>
                        <a:cs typeface="宋体" panose="02010600030101010101" pitchFamily="2" charset="-122"/>
                      </a:rPr>
                      <m:t>):</m:t>
                    </m:r>
                  </m:oMath>
                </a14:m>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  </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宋体" panose="02010600030101010101" pitchFamily="2" charset="-122"/>
                      </a:rPr>
                      <m:t>𝜑</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kern="100">
                            <a:latin typeface="Cambria Math" panose="02040503050406030204" pitchFamily="18" charset="0"/>
                            <a:ea typeface="宋体" panose="02010600030101010101" pitchFamily="2" charset="-122"/>
                            <a:cs typeface="宋体" panose="02010600030101010101" pitchFamily="2" charset="-122"/>
                          </a:rPr>
                          <m:t>1</m:t>
                        </m:r>
                      </m:num>
                      <m:den>
                        <m:rad>
                          <m:radPr>
                            <m:degHide m:val="on"/>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radPr>
                          <m:deg/>
                          <m:e>
                            <m:r>
                              <a:rPr lang="en-US" altLang="zh-CN" sz="2400" kern="100">
                                <a:latin typeface="Cambria Math" panose="02040503050406030204" pitchFamily="18" charset="0"/>
                                <a:ea typeface="宋体" panose="02010600030101010101" pitchFamily="2" charset="-122"/>
                                <a:cs typeface="宋体" panose="02010600030101010101" pitchFamily="2" charset="-122"/>
                              </a:rPr>
                              <m:t>2</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𝜋</m:t>
                            </m:r>
                          </m:e>
                        </m:rad>
                        <m:r>
                          <a:rPr lang="en-US" altLang="zh-CN" sz="2400" i="1" kern="100">
                            <a:latin typeface="Cambria Math" panose="02040503050406030204" pitchFamily="18" charset="0"/>
                            <a:ea typeface="宋体" panose="02010600030101010101" pitchFamily="2" charset="-122"/>
                            <a:cs typeface="宋体" panose="02010600030101010101" pitchFamily="2" charset="-122"/>
                          </a:rPr>
                          <m:t>𝜎</m:t>
                        </m:r>
                      </m:den>
                    </m:f>
                    <m:sSup>
                      <m:sSup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latin typeface="Cambria Math" panose="02040503050406030204" pitchFamily="18" charset="0"/>
                            <a:ea typeface="宋体" panose="02010600030101010101" pitchFamily="2" charset="-122"/>
                            <a:cs typeface="宋体" panose="02010600030101010101" pitchFamily="2" charset="-122"/>
                          </a:rPr>
                          <m:t>𝑒</m:t>
                        </m:r>
                      </m:e>
                      <m:sup>
                        <m:r>
                          <a:rPr lang="en-US" altLang="zh-CN" sz="2400" i="1" kern="100">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fPr>
                          <m:num>
                            <m:sSup>
                              <m:sSup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i="1"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𝜇</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e>
                              <m:sup>
                                <m:r>
                                  <a:rPr lang="en-US" altLang="zh-CN" sz="2400" kern="100">
                                    <a:latin typeface="Cambria Math" panose="02040503050406030204" pitchFamily="18" charset="0"/>
                                    <a:ea typeface="宋体" panose="02010600030101010101" pitchFamily="2" charset="-122"/>
                                    <a:cs typeface="宋体" panose="02010600030101010101" pitchFamily="2" charset="-122"/>
                                  </a:rPr>
                                  <m:t>2</m:t>
                                </m:r>
                              </m:sup>
                            </m:sSup>
                          </m:num>
                          <m:den>
                            <m:r>
                              <a:rPr lang="en-US" altLang="zh-CN" sz="2400" kern="100">
                                <a:latin typeface="Cambria Math" panose="02040503050406030204" pitchFamily="18" charset="0"/>
                                <a:ea typeface="宋体" panose="02010600030101010101" pitchFamily="2" charset="-122"/>
                                <a:cs typeface="宋体" panose="02010600030101010101" pitchFamily="2" charset="-122"/>
                              </a:rPr>
                              <m:t>2</m:t>
                            </m:r>
                            <m:sSup>
                              <m:sSup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latin typeface="Cambria Math" panose="02040503050406030204" pitchFamily="18" charset="0"/>
                                    <a:ea typeface="宋体" panose="02010600030101010101" pitchFamily="2" charset="-122"/>
                                    <a:cs typeface="宋体" panose="02010600030101010101" pitchFamily="2" charset="-122"/>
                                  </a:rPr>
                                  <m:t>𝜎</m:t>
                                </m:r>
                              </m:e>
                              <m:sup>
                                <m:r>
                                  <a:rPr lang="en-US" altLang="zh-CN" sz="2400" kern="100">
                                    <a:latin typeface="Cambria Math" panose="02040503050406030204" pitchFamily="18" charset="0"/>
                                    <a:ea typeface="宋体" panose="02010600030101010101" pitchFamily="2" charset="-122"/>
                                    <a:cs typeface="宋体" panose="02010600030101010101" pitchFamily="2" charset="-122"/>
                                  </a:rPr>
                                  <m:t>2</m:t>
                                </m:r>
                              </m:sup>
                            </m:sSup>
                          </m:den>
                        </m:f>
                      </m:sup>
                    </m:sSup>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𝜎</m:t>
                    </m:r>
                    <m:r>
                      <a:rPr lang="en-US" altLang="zh-CN" sz="2400" kern="100">
                        <a:latin typeface="Cambria Math" panose="02040503050406030204" pitchFamily="18" charset="0"/>
                        <a:ea typeface="宋体" panose="02010600030101010101" pitchFamily="2" charset="-122"/>
                        <a:cs typeface="宋体" panose="02010600030101010101" pitchFamily="2" charset="-122"/>
                      </a:rPr>
                      <m:t>&gt;</m:t>
                    </m:r>
                    <m:r>
                      <a:rPr lang="en-US" altLang="zh-CN" sz="2400" kern="100">
                        <a:latin typeface="Cambria Math" panose="02040503050406030204" pitchFamily="18" charset="0"/>
                        <a:ea typeface="宋体" panose="02010600030101010101" pitchFamily="2" charset="-122"/>
                        <a:cs typeface="宋体" panose="02010600030101010101" pitchFamily="2" charset="-122"/>
                      </a:rPr>
                      <m:t>0</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kern="100">
                        <a:latin typeface="Cambria Math" panose="02040503050406030204" pitchFamily="18" charset="0"/>
                        <a:ea typeface="宋体" panose="02010600030101010101" pitchFamily="2" charset="-122"/>
                        <a:cs typeface="宋体" panose="02010600030101010101" pitchFamily="2" charset="-122"/>
                      </a:rPr>
                      <m:t>&lt;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&lt;+</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oMath>
                </a14:m>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 </a:t>
                </a:r>
                <a:endParaRPr lang="zh-CN" altLang="zh-CN" sz="2400" kern="100" dirty="0">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(6)</a:t>
                </a:r>
                <a:r>
                  <a:rPr lang="zh-CN" altLang="zh-CN" sz="2400" kern="100" dirty="0">
                    <a:latin typeface="微软雅黑" panose="020B0503020204020204" pitchFamily="34" charset="-122"/>
                    <a:ea typeface="微软雅黑" panose="020B0503020204020204" pitchFamily="34" charset="-122"/>
                    <a:cs typeface="宋体" panose="02010600030101010101" pitchFamily="2" charset="-122"/>
                  </a:rPr>
                  <a:t>指数分布</a:t>
                </a:r>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宋体" panose="02010600030101010101" pitchFamily="2" charset="-122"/>
                      </a:rPr>
                      <m:t>𝐸</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𝜆</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𝑓</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mPr>
                          <m:mr>
                            <m:e/>
                            <m:e>
                              <m:r>
                                <a:rPr lang="en-US" altLang="zh-CN" sz="2400" i="1" kern="100">
                                  <a:latin typeface="Cambria Math" panose="02040503050406030204" pitchFamily="18" charset="0"/>
                                  <a:ea typeface="宋体" panose="02010600030101010101" pitchFamily="2" charset="-122"/>
                                  <a:cs typeface="宋体" panose="02010600030101010101" pitchFamily="2" charset="-122"/>
                                </a:rPr>
                                <m:t>𝜆</m:t>
                              </m:r>
                              <m:sSup>
                                <m:sSup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latin typeface="Cambria Math" panose="02040503050406030204" pitchFamily="18" charset="0"/>
                                      <a:ea typeface="宋体" panose="02010600030101010101" pitchFamily="2" charset="-122"/>
                                      <a:cs typeface="宋体" panose="02010600030101010101" pitchFamily="2" charset="-122"/>
                                    </a:rPr>
                                    <m:t>𝑒</m:t>
                                  </m:r>
                                </m:e>
                                <m:sup>
                                  <m:r>
                                    <a:rPr lang="en-US" altLang="zh-CN" sz="2400" i="1"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𝜆</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sup>
                              </m:sSup>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&gt;</m:t>
                              </m:r>
                              <m:r>
                                <a:rPr lang="en-US" altLang="zh-CN" sz="2400" kern="100">
                                  <a:latin typeface="Cambria Math" panose="02040503050406030204" pitchFamily="18" charset="0"/>
                                  <a:ea typeface="宋体" panose="02010600030101010101" pitchFamily="2" charset="-122"/>
                                  <a:cs typeface="宋体" panose="02010600030101010101" pitchFamily="2" charset="-122"/>
                                </a:rPr>
                                <m:t>0</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𝜆</m:t>
                              </m:r>
                              <m:r>
                                <a:rPr lang="en-US" altLang="zh-CN" sz="2400" kern="100">
                                  <a:latin typeface="Cambria Math" panose="02040503050406030204" pitchFamily="18" charset="0"/>
                                  <a:ea typeface="宋体" panose="02010600030101010101" pitchFamily="2" charset="-122"/>
                                  <a:cs typeface="宋体" panose="02010600030101010101" pitchFamily="2" charset="-122"/>
                                </a:rPr>
                                <m:t>&gt;</m:t>
                              </m:r>
                              <m:r>
                                <a:rPr lang="en-US" altLang="zh-CN" sz="2400" kern="100">
                                  <a:latin typeface="Cambria Math" panose="02040503050406030204" pitchFamily="18" charset="0"/>
                                  <a:ea typeface="宋体" panose="02010600030101010101" pitchFamily="2" charset="-122"/>
                                  <a:cs typeface="宋体" panose="02010600030101010101" pitchFamily="2" charset="-122"/>
                                </a:rPr>
                                <m:t>0</m:t>
                              </m:r>
                            </m:e>
                          </m:mr>
                          <m:mr>
                            <m:e/>
                            <m:e>
                              <m:r>
                                <a:rPr lang="en-US" altLang="zh-CN" sz="2400" kern="100">
                                  <a:latin typeface="Cambria Math" panose="02040503050406030204" pitchFamily="18" charset="0"/>
                                  <a:ea typeface="宋体" panose="02010600030101010101" pitchFamily="2" charset="-122"/>
                                  <a:cs typeface="宋体" panose="02010600030101010101" pitchFamily="2" charset="-122"/>
                                </a:rPr>
                                <m:t>0</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e>
                          </m:mr>
                        </m:m>
                      </m:e>
                    </m:d>
                  </m:oMath>
                </a14:m>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 </a:t>
                </a:r>
              </a:p>
            </p:txBody>
          </p:sp>
        </mc:Choice>
        <mc:Fallback xmlns="">
          <p:sp>
            <p:nvSpPr>
              <p:cNvPr id="4" name="矩形 3"/>
              <p:cNvSpPr>
                <a:spLocks noRot="1" noChangeAspect="1" noMove="1" noResize="1" noEditPoints="1" noAdjustHandles="1" noChangeArrowheads="1" noChangeShapeType="1" noTextEdit="1"/>
              </p:cNvSpPr>
              <p:nvPr/>
            </p:nvSpPr>
            <p:spPr>
              <a:xfrm>
                <a:off x="958313" y="1456247"/>
                <a:ext cx="10379740" cy="4170885"/>
              </a:xfrm>
              <a:prstGeom prst="rect">
                <a:avLst/>
              </a:prstGeom>
              <a:blipFill>
                <a:blip r:embed="rId2"/>
                <a:stretch>
                  <a:fillRect l="-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9128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635000" y="222250"/>
            <a:ext cx="11182350" cy="677863"/>
          </a:xfrm>
        </p:spPr>
        <p:txBody>
          <a:bodyPr vert="horz" wrap="square" lIns="91440" tIns="45720" rIns="91440" bIns="45720" numCol="1" rtlCol="0" anchor="ctr" anchorCtr="0" compatLnSpc="1">
            <a:noAutofit/>
          </a:bodyPr>
          <a:lstStyle/>
          <a:p>
            <a:pPr algn="l"/>
            <a:r>
              <a:rPr lang="zh-CN" altLang="en-US" sz="4000" dirty="0">
                <a:solidFill>
                  <a:schemeClr val="accent4"/>
                </a:solidFill>
              </a:rPr>
              <a:t>什么是机器学习？</a:t>
            </a:r>
          </a:p>
        </p:txBody>
      </p:sp>
      <p:sp>
        <p:nvSpPr>
          <p:cNvPr id="426065" name="Rectangle 81"/>
          <p:cNvSpPr>
            <a:spLocks noChangeArrowheads="1"/>
          </p:cNvSpPr>
          <p:nvPr/>
        </p:nvSpPr>
        <p:spPr bwMode="auto">
          <a:xfrm>
            <a:off x="635000" y="1208319"/>
            <a:ext cx="11182349" cy="4876800"/>
          </a:xfrm>
          <a:prstGeom prst="rect">
            <a:avLst/>
          </a:prstGeom>
          <a:noFill/>
          <a:ln>
            <a:noFill/>
          </a:ln>
          <a:effec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20000"/>
              </a:spcBef>
              <a:buFont typeface="Wingdings" panose="05000000000000000000" pitchFamily="2" charset="2"/>
              <a:buChar char="Ø"/>
              <a:defRPr/>
            </a:pPr>
            <a:r>
              <a:rPr kumimoji="1" lang="en-US" altLang="zh-CN" sz="2800" b="1" dirty="0">
                <a:solidFill>
                  <a:srgbClr val="0000CC"/>
                </a:solidFill>
                <a:latin typeface="微软雅黑" panose="020B0503020204020204" pitchFamily="34" charset="-122"/>
                <a:ea typeface="微软雅黑" panose="020B0503020204020204" pitchFamily="34" charset="-122"/>
              </a:rPr>
              <a:t>【</a:t>
            </a:r>
            <a:r>
              <a:rPr kumimoji="1" lang="zh-CN" altLang="en-US" sz="2800" b="1" dirty="0">
                <a:solidFill>
                  <a:srgbClr val="0000CC"/>
                </a:solidFill>
                <a:latin typeface="微软雅黑" panose="020B0503020204020204" pitchFamily="34" charset="-122"/>
                <a:ea typeface="微软雅黑" panose="020B0503020204020204" pitchFamily="34" charset="-122"/>
              </a:rPr>
              <a:t>经典定义</a:t>
            </a:r>
            <a:r>
              <a:rPr kumimoji="1" lang="en-US" altLang="zh-CN" sz="2800" b="1" dirty="0">
                <a:solidFill>
                  <a:srgbClr val="0000CC"/>
                </a:solidFill>
                <a:latin typeface="微软雅黑" panose="020B0503020204020204" pitchFamily="34" charset="-122"/>
                <a:ea typeface="微软雅黑" panose="020B0503020204020204" pitchFamily="34" charset="-122"/>
              </a:rPr>
              <a:t>】</a:t>
            </a:r>
            <a:r>
              <a:rPr kumimoji="1" lang="zh-CN" altLang="en-US" sz="2800" dirty="0">
                <a:latin typeface="微软雅黑" panose="020B0503020204020204" pitchFamily="34" charset="-122"/>
                <a:ea typeface="微软雅黑" panose="020B0503020204020204" pitchFamily="34" charset="-122"/>
              </a:rPr>
              <a:t>：计算机程序如何随着经验积累自动提高性能，系统自我改进的过程。</a:t>
            </a:r>
          </a:p>
          <a:p>
            <a:pPr lvl="1" eaLnBrk="1" hangingPunct="1">
              <a:lnSpc>
                <a:spcPct val="130000"/>
              </a:lnSpc>
              <a:spcBef>
                <a:spcPct val="20000"/>
              </a:spcBef>
              <a:defRPr/>
            </a:pPr>
            <a:r>
              <a:rPr kumimoji="1" lang="zh-CN" altLang="en-US" sz="2800" dirty="0">
                <a:latin typeface="微软雅黑" panose="020B0503020204020204" pitchFamily="34" charset="-122"/>
                <a:ea typeface="微软雅黑" panose="020B0503020204020204" pitchFamily="34" charset="-122"/>
              </a:rPr>
              <a:t>或：</a:t>
            </a:r>
            <a:endParaRPr kumimoji="1" lang="en-US" altLang="zh-CN" sz="2800" dirty="0">
              <a:latin typeface="微软雅黑" panose="020B0503020204020204" pitchFamily="34" charset="-122"/>
              <a:ea typeface="微软雅黑" panose="020B0503020204020204" pitchFamily="34" charset="-122"/>
            </a:endParaRPr>
          </a:p>
          <a:p>
            <a:pPr lvl="1" eaLnBrk="1" hangingPunct="1">
              <a:lnSpc>
                <a:spcPct val="130000"/>
              </a:lnSpc>
              <a:spcBef>
                <a:spcPct val="20000"/>
              </a:spcBef>
              <a:defRPr/>
            </a:pPr>
            <a:r>
              <a:rPr kumimoji="1" lang="zh-CN" altLang="en-US" sz="2800" dirty="0">
                <a:latin typeface="微软雅黑" panose="020B0503020204020204" pitchFamily="34" charset="-122"/>
                <a:ea typeface="微软雅黑" panose="020B0503020204020204" pitchFamily="34" charset="-122"/>
              </a:rPr>
              <a:t>计算机利用经验改善系统自身性能的行动。</a:t>
            </a:r>
            <a:endParaRPr kumimoji="1" lang="en-US" altLang="zh-CN" sz="2800" dirty="0">
              <a:latin typeface="微软雅黑" panose="020B0503020204020204" pitchFamily="34" charset="-122"/>
              <a:ea typeface="微软雅黑" panose="020B0503020204020204" pitchFamily="34" charset="-122"/>
            </a:endParaRPr>
          </a:p>
          <a:p>
            <a:pPr lvl="1" eaLnBrk="1" hangingPunct="1">
              <a:lnSpc>
                <a:spcPct val="130000"/>
              </a:lnSpc>
              <a:spcBef>
                <a:spcPct val="20000"/>
              </a:spcBef>
              <a:defRPr/>
            </a:pPr>
            <a:r>
              <a:rPr kumimoji="1" lang="en-US" altLang="zh-CN" sz="2800" dirty="0">
                <a:latin typeface="微软雅黑" panose="020B0503020204020204" pitchFamily="34" charset="-122"/>
                <a:ea typeface="微软雅黑" panose="020B0503020204020204" pitchFamily="34" charset="-122"/>
              </a:rPr>
              <a:t>——</a:t>
            </a:r>
            <a:r>
              <a:rPr kumimoji="1" lang="zh-CN" altLang="en-US" sz="2800" dirty="0">
                <a:latin typeface="微软雅黑" panose="020B0503020204020204" pitchFamily="34" charset="-122"/>
                <a:ea typeface="微软雅黑" panose="020B0503020204020204" pitchFamily="34" charset="-122"/>
              </a:rPr>
              <a:t>米切尔</a:t>
            </a:r>
          </a:p>
          <a:p>
            <a:pPr lvl="1" eaLnBrk="1" hangingPunct="1">
              <a:lnSpc>
                <a:spcPct val="90000"/>
              </a:lnSpc>
              <a:spcBef>
                <a:spcPct val="20000"/>
              </a:spcBef>
              <a:defRPr/>
            </a:pPr>
            <a:endParaRPr kumimoji="1" lang="zh-CN" altLang="en-US" sz="2800" dirty="0"/>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12</a:t>
            </a:fld>
            <a:endParaRPr lang="en-US" sz="1200">
              <a:solidFill>
                <a:prstClr val="black">
                  <a:tint val="75000"/>
                </a:prstClr>
              </a:solidFill>
              <a:latin typeface="Calibri" panose="020F0502020204030204"/>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877DE976-08EE-4131-B601-3033F6A61651}"/>
                  </a:ext>
                </a:extLst>
              </p:cNvPr>
              <p:cNvSpPr txBox="1"/>
              <p:nvPr/>
            </p:nvSpPr>
            <p:spPr>
              <a:xfrm>
                <a:off x="1379537" y="4405541"/>
                <a:ext cx="10079037" cy="1933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30000"/>
                  </a:lnSpc>
                  <a:buNone/>
                </a:pPr>
                <a:r>
                  <a:rPr lang="zh-CN" altLang="en-US" sz="2800" b="1" dirty="0"/>
                  <a:t>“假设用</a:t>
                </a:r>
                <a14:m>
                  <m:oMath xmlns:m="http://schemas.openxmlformats.org/officeDocument/2006/math">
                    <m:r>
                      <a:rPr lang="en-US" altLang="zh-CN" sz="2800" b="1" i="1" smtClean="0">
                        <a:latin typeface="Cambria Math" panose="02040503050406030204"/>
                      </a:rPr>
                      <m:t>𝑷</m:t>
                    </m:r>
                  </m:oMath>
                </a14:m>
                <a:r>
                  <a:rPr lang="zh-CN" altLang="en-US" sz="2800" b="1" dirty="0"/>
                  <a:t>来评估计算机程序在某任务类</a:t>
                </a:r>
                <a14:m>
                  <m:oMath xmlns:m="http://schemas.openxmlformats.org/officeDocument/2006/math">
                    <m:r>
                      <a:rPr lang="en-US" altLang="zh-CN" sz="2800" b="1" i="1" smtClean="0">
                        <a:latin typeface="Cambria Math" panose="02040503050406030204"/>
                      </a:rPr>
                      <m:t>𝑻</m:t>
                    </m:r>
                  </m:oMath>
                </a14:m>
                <a:r>
                  <a:rPr lang="zh-CN" altLang="en-US" sz="2800" b="1" dirty="0"/>
                  <a:t>上的性能，若一个程序通过利用经验</a:t>
                </a:r>
                <a14:m>
                  <m:oMath xmlns:m="http://schemas.openxmlformats.org/officeDocument/2006/math">
                    <m:r>
                      <a:rPr lang="en-US" altLang="zh-CN" sz="2800" b="1" i="1" smtClean="0">
                        <a:latin typeface="Cambria Math" panose="02040503050406030204"/>
                      </a:rPr>
                      <m:t>𝑬</m:t>
                    </m:r>
                  </m:oMath>
                </a14:m>
                <a:r>
                  <a:rPr lang="zh-CN" altLang="en-US" sz="2800" b="1" dirty="0"/>
                  <a:t>在</a:t>
                </a:r>
                <a14:m>
                  <m:oMath xmlns:m="http://schemas.openxmlformats.org/officeDocument/2006/math">
                    <m:r>
                      <a:rPr lang="en-US" altLang="zh-CN" sz="2800" b="1" i="1" smtClean="0">
                        <a:latin typeface="Cambria Math" panose="02040503050406030204"/>
                      </a:rPr>
                      <m:t>𝑻</m:t>
                    </m:r>
                  </m:oMath>
                </a14:m>
                <a:r>
                  <a:rPr lang="zh-CN" altLang="en-US" sz="2800" b="1" dirty="0"/>
                  <a:t>中任务上获得了性能改善，则我们就说关于</a:t>
                </a:r>
                <a14:m>
                  <m:oMath xmlns:m="http://schemas.openxmlformats.org/officeDocument/2006/math">
                    <m:r>
                      <a:rPr lang="en-US" altLang="zh-CN" sz="2800" b="1" i="1">
                        <a:latin typeface="Cambria Math" panose="02040503050406030204"/>
                      </a:rPr>
                      <m:t>𝑻</m:t>
                    </m:r>
                  </m:oMath>
                </a14:m>
                <a:r>
                  <a:rPr lang="zh-CN" altLang="en-US" sz="2800" b="1" dirty="0"/>
                  <a:t>和</a:t>
                </a:r>
                <a14:m>
                  <m:oMath xmlns:m="http://schemas.openxmlformats.org/officeDocument/2006/math">
                    <m:r>
                      <a:rPr lang="en-US" altLang="zh-CN" sz="2800" b="1" i="1">
                        <a:latin typeface="Cambria Math" panose="02040503050406030204"/>
                      </a:rPr>
                      <m:t>𝑷</m:t>
                    </m:r>
                  </m:oMath>
                </a14:m>
                <a:r>
                  <a:rPr lang="zh-CN" altLang="en-US" sz="2800" b="1" dirty="0"/>
                  <a:t>，该程序对</a:t>
                </a:r>
                <a14:m>
                  <m:oMath xmlns:m="http://schemas.openxmlformats.org/officeDocument/2006/math">
                    <m:r>
                      <a:rPr lang="en-US" altLang="zh-CN" sz="2800" b="1" i="1" smtClean="0">
                        <a:latin typeface="Cambria Math" panose="02040503050406030204"/>
                      </a:rPr>
                      <m:t>𝑬</m:t>
                    </m:r>
                  </m:oMath>
                </a14:m>
                <a:r>
                  <a:rPr lang="zh-CN" altLang="en-US" sz="2800" b="1" dirty="0"/>
                  <a:t>进行了学习”</a:t>
                </a:r>
              </a:p>
            </p:txBody>
          </p:sp>
        </mc:Choice>
        <mc:Fallback xmlns="">
          <p:sp>
            <p:nvSpPr>
              <p:cNvPr id="6" name="内容占位符 2">
                <a:extLst>
                  <a:ext uri="{FF2B5EF4-FFF2-40B4-BE49-F238E27FC236}">
                    <a16:creationId xmlns:a16="http://schemas.microsoft.com/office/drawing/2014/main" id="{877DE976-08EE-4131-B601-3033F6A61651}"/>
                  </a:ext>
                </a:extLst>
              </p:cNvPr>
              <p:cNvSpPr txBox="1">
                <a:spLocks noRot="1" noChangeAspect="1" noMove="1" noResize="1" noEditPoints="1" noAdjustHandles="1" noChangeArrowheads="1" noChangeShapeType="1" noTextEdit="1"/>
              </p:cNvSpPr>
              <p:nvPr/>
            </p:nvSpPr>
            <p:spPr>
              <a:xfrm>
                <a:off x="1379537" y="4405541"/>
                <a:ext cx="10079037" cy="1933575"/>
              </a:xfrm>
              <a:prstGeom prst="rect">
                <a:avLst/>
              </a:prstGeom>
              <a:blipFill>
                <a:blip r:embed="rId2"/>
                <a:stretch>
                  <a:fillRect/>
                </a:stretch>
              </a:blipFill>
            </p:spPr>
            <p:txBody>
              <a:bodyPr/>
              <a:lstStyle/>
              <a:p>
                <a:r>
                  <a:rPr lang="zh-CN" altLang="en-US">
                    <a:noFill/>
                  </a:rPr>
                  <a:t> </a:t>
                </a:r>
              </a:p>
            </p:txBody>
          </p:sp>
        </mc:Fallback>
      </mc:AlternateContent>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0785" y="295857"/>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概率论与数理统计</a:t>
            </a:r>
            <a:br>
              <a:rPr lang="zh-CN" altLang="en-US" dirty="0"/>
            </a:b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1045680" y="1228656"/>
                <a:ext cx="4871469" cy="5304081"/>
              </a:xfrm>
              <a:prstGeom prst="rect">
                <a:avLst/>
              </a:prstGeom>
            </p:spPr>
            <p:txBody>
              <a:bodyPr wrap="square">
                <a:spAutoFit/>
              </a:bodyPr>
              <a:lstStyle/>
              <a:p>
                <a:pPr>
                  <a:lnSpc>
                    <a:spcPct val="150000"/>
                  </a:lnSpc>
                  <a:spcBef>
                    <a:spcPts val="900"/>
                  </a:spcBef>
                  <a:spcAft>
                    <a:spcPts val="900"/>
                  </a:spcAft>
                </a:pPr>
                <a:r>
                  <a:rPr lang="zh-CN" altLang="zh-CN" sz="24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数学期望</a:t>
                </a:r>
                <a:r>
                  <a:rPr lang="zh-CN" altLang="zh-CN" sz="2400" b="1" kern="100" dirty="0">
                    <a:solidFill>
                      <a:srgbClr val="FF0000"/>
                    </a:solidFill>
                    <a:latin typeface="微软雅黑" panose="020B0503020204020204" charset="-122"/>
                    <a:cs typeface="宋体" panose="02010600030101010101" pitchFamily="2" charset="-122"/>
                  </a:rPr>
                  <a:t> </a:t>
                </a:r>
                <a:endParaRPr lang="zh-CN" altLang="zh-CN" sz="1800" kern="100" dirty="0">
                  <a:solidFill>
                    <a:srgbClr val="FF0000"/>
                  </a:solidFill>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离散型：</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𝑃</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supHide m:val="on"/>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up/>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e>
                    </m:nary>
                  </m:oMath>
                </a14:m>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连续型：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𝑓</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nary>
                      <m:naryPr>
                        <m:limLoc m:val="subSu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b>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𝑥𝑓</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𝑑𝑥</m:t>
                        </m:r>
                      </m:e>
                    </m:nary>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性质： </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(1)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(2)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(3) </a:t>
                </a:r>
                <a:r>
                  <a:rPr lang="zh-CN" altLang="zh-CN" sz="1800" kern="100" dirty="0">
                    <a:effectLst/>
                    <a:latin typeface="微软雅黑" panose="020B0503020204020204" charset="-122"/>
                    <a:cs typeface="宋体" panose="02010600030101010101" pitchFamily="2" charset="-122"/>
                  </a:rPr>
                  <a:t>若</a:t>
                </a:r>
                <a14:m>
                  <m:oMath xmlns:m="http://schemas.openxmlformats.org/officeDocument/2006/math">
                    <m:r>
                      <a:rPr lang="en-US" altLang="zh-CN" sz="1800" i="1" kern="100" dirty="0" smtClean="0">
                        <a:effectLst/>
                        <a:latin typeface="Cambria Math" panose="02040503050406030204" pitchFamily="18" charset="0"/>
                        <a:cs typeface="宋体" panose="02010600030101010101" pitchFamily="2" charset="-122"/>
                      </a:rPr>
                      <m:t>𝑋</m:t>
                    </m:r>
                  </m:oMath>
                </a14:m>
                <a:r>
                  <a:rPr lang="zh-CN" altLang="zh-CN" sz="1800" kern="100" dirty="0">
                    <a:effectLst/>
                    <a:latin typeface="微软雅黑" panose="020B0503020204020204" charset="-122"/>
                    <a:cs typeface="宋体" panose="02010600030101010101" pitchFamily="2" charset="-122"/>
                  </a:rPr>
                  <a:t>和</a:t>
                </a:r>
                <a14:m>
                  <m:oMath xmlns:m="http://schemas.openxmlformats.org/officeDocument/2006/math">
                    <m:r>
                      <a:rPr lang="en-US" altLang="zh-CN" sz="1800" i="1" kern="100" dirty="0" smtClean="0">
                        <a:effectLst/>
                        <a:latin typeface="Cambria Math" panose="02040503050406030204" pitchFamily="18" charset="0"/>
                        <a:cs typeface="宋体" panose="02010600030101010101" pitchFamily="2" charset="-122"/>
                      </a:rPr>
                      <m:t>𝑌</m:t>
                    </m:r>
                  </m:oMath>
                </a14:m>
                <a:r>
                  <a:rPr lang="zh-CN" altLang="zh-CN" sz="1800" kern="100" dirty="0">
                    <a:effectLst/>
                    <a:latin typeface="微软雅黑" panose="020B0503020204020204" charset="-122"/>
                    <a:cs typeface="宋体" panose="02010600030101010101" pitchFamily="2" charset="-122"/>
                  </a:rPr>
                  <a:t>独立，则</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(4) </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d>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𝑌</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045680" y="1228656"/>
                <a:ext cx="4871469" cy="5304081"/>
              </a:xfrm>
              <a:prstGeom prst="rect">
                <a:avLst/>
              </a:prstGeom>
              <a:blipFill>
                <a:blip r:embed="rId2"/>
                <a:stretch>
                  <a:fillRect l="-20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728464" y="1330565"/>
                <a:ext cx="4095417" cy="1151405"/>
              </a:xfrm>
              <a:prstGeom prst="rect">
                <a:avLst/>
              </a:prstGeom>
            </p:spPr>
            <p:txBody>
              <a:bodyPr wrap="none">
                <a:spAutoFit/>
              </a:bodyPr>
              <a:lstStyle/>
              <a:p>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协方差</a:t>
                </a:r>
                <a:r>
                  <a:rPr lang="zh-CN" altLang="zh-CN" sz="2400" b="1" kern="100" dirty="0">
                    <a:solidFill>
                      <a:srgbClr val="FF0000"/>
                    </a:solidFill>
                    <a:effectLst/>
                    <a:cs typeface="Times New Roman" panose="02020603050405020304" pitchFamily="18" charset="0"/>
                  </a:rPr>
                  <a:t> </a:t>
                </a:r>
                <a:r>
                  <a:rPr lang="en-US" altLang="zh-CN" sz="2400" b="1" kern="100" dirty="0">
                    <a:solidFill>
                      <a:srgbClr val="FF0000"/>
                    </a:solidFill>
                    <a:effectLst/>
                    <a:cs typeface="Times New Roman" panose="02020603050405020304" pitchFamily="18" charset="0"/>
                  </a:rPr>
                  <a:t>  </a:t>
                </a:r>
              </a:p>
              <a:p>
                <a:endParaRPr lang="en-US" altLang="zh-CN" sz="2400" b="1" kern="100" dirty="0">
                  <a:latin typeface="微软雅黑" panose="020B0503020204020204" charset="-122"/>
                  <a:cs typeface="Times New Roman" panose="02020603050405020304" pitchFamily="18" charset="0"/>
                </a:endParaRPr>
              </a:p>
              <a:p>
                <a:r>
                  <a:rPr lang="en-US" altLang="zh-CN" sz="1800" kern="100" dirty="0">
                    <a:effectLst/>
                    <a:latin typeface="微软雅黑" panose="020B0503020204020204" charset="-122"/>
                    <a:cs typeface="Times New Roman" panose="02020603050405020304" pitchFamily="18" charset="0"/>
                  </a:rPr>
                  <a:t>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𝐶𝑜𝑣</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d>
                      <m:dPr>
                        <m:begChr m:val="["/>
                        <m:endChr m:val="]"/>
                        <m:ctrlPr>
                          <a:rPr lang="zh-CN" altLang="zh-CN" sz="2400" i="1">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en-US" altLang="zh-CN" sz="1800" kern="100" dirty="0">
                    <a:effectLst/>
                    <a:latin typeface="微软雅黑" panose="020B0503020204020204" charset="-122"/>
                    <a:cs typeface="Times New Roman" panose="02020603050405020304" pitchFamily="18" charset="0"/>
                  </a:rPr>
                  <a:t> </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6728464" y="1330565"/>
                <a:ext cx="4095417" cy="1151405"/>
              </a:xfrm>
              <a:prstGeom prst="rect">
                <a:avLst/>
              </a:prstGeom>
              <a:blipFill>
                <a:blip r:embed="rId3"/>
                <a:stretch>
                  <a:fillRect l="-2381" t="-4233" b="-21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805307" y="2714992"/>
                <a:ext cx="4975123" cy="2585323"/>
              </a:xfrm>
              <a:prstGeom prst="rect">
                <a:avLst/>
              </a:prstGeom>
            </p:spPr>
            <p:txBody>
              <a:bodyPr wrap="square">
                <a:spAutoFit/>
              </a:bodyPr>
              <a:lstStyle/>
              <a:p>
                <a:pPr>
                  <a:lnSpc>
                    <a:spcPct val="150000"/>
                  </a:lnSpc>
                  <a:spcBef>
                    <a:spcPts val="900"/>
                  </a:spcBef>
                  <a:spcAft>
                    <a:spcPts val="900"/>
                  </a:spcAft>
                </a:pPr>
                <a:r>
                  <a:rPr lang="zh-CN" altLang="en-US" sz="2400" kern="100" dirty="0">
                    <a:latin typeface="微软雅黑" panose="020B0503020204020204" charset="-122"/>
                    <a:cs typeface="宋体" panose="02010600030101010101" pitchFamily="2" charset="-122"/>
                  </a:rPr>
                  <a:t>性质：</a:t>
                </a:r>
                <a:endParaRPr lang="en-US" altLang="zh-CN" sz="2400" kern="100" dirty="0">
                  <a:latin typeface="微软雅黑" panose="020B0503020204020204" charset="-122"/>
                  <a:cs typeface="宋体" panose="02010600030101010101" pitchFamily="2" charset="-122"/>
                </a:endParaRPr>
              </a:p>
              <a:p>
                <a:pPr marL="342900" indent="-342900">
                  <a:lnSpc>
                    <a:spcPct val="150000"/>
                  </a:lnSpc>
                  <a:spcBef>
                    <a:spcPts val="900"/>
                  </a:spcBef>
                  <a:spcAft>
                    <a:spcPts val="900"/>
                  </a:spcAft>
                  <a:buAutoNum type="arabicParenBoth"/>
                </a:pPr>
                <a14:m>
                  <m:oMath xmlns:m="http://schemas.openxmlformats.org/officeDocument/2006/math">
                    <m:r>
                      <a:rPr lang="en-US" altLang="zh-CN" sz="1800" kern="100">
                        <a:latin typeface="Cambria Math" panose="02040503050406030204" pitchFamily="18" charset="0"/>
                        <a:cs typeface="宋体" panose="02010600030101010101" pitchFamily="2" charset="-122"/>
                      </a:rPr>
                      <m:t>𝐶𝑜𝑣</m:t>
                    </m:r>
                    <m:r>
                      <a:rPr lang="en-US" altLang="zh-CN" sz="1800" kern="100">
                        <a:latin typeface="Cambria Math" panose="02040503050406030204" pitchFamily="18" charset="0"/>
                        <a:cs typeface="宋体" panose="02010600030101010101" pitchFamily="2" charset="-122"/>
                      </a:rPr>
                      <m:t>(</m:t>
                    </m:r>
                    <m:r>
                      <a:rPr lang="en-US" altLang="zh-CN" sz="1800" kern="100">
                        <a:latin typeface="Cambria Math" panose="02040503050406030204" pitchFamily="18" charset="0"/>
                        <a:cs typeface="宋体" panose="02010600030101010101" pitchFamily="2" charset="-122"/>
                      </a:rPr>
                      <m:t>𝑋</m:t>
                    </m:r>
                    <m:r>
                      <a:rPr lang="en-US" altLang="zh-CN" sz="1800" kern="100">
                        <a:latin typeface="Cambria Math" panose="02040503050406030204" pitchFamily="18" charset="0"/>
                        <a:cs typeface="宋体" panose="02010600030101010101" pitchFamily="2" charset="-122"/>
                      </a:rPr>
                      <m:t>,</m:t>
                    </m:r>
                    <m:r>
                      <a:rPr lang="en-US" altLang="zh-CN" sz="1800" kern="100">
                        <a:latin typeface="Cambria Math" panose="02040503050406030204" pitchFamily="18" charset="0"/>
                        <a:cs typeface="宋体" panose="02010600030101010101" pitchFamily="2" charset="-122"/>
                      </a:rPr>
                      <m:t>𝑌</m:t>
                    </m:r>
                    <m:r>
                      <a:rPr lang="en-US" altLang="zh-CN" sz="1800" kern="100">
                        <a:latin typeface="Cambria Math" panose="02040503050406030204" pitchFamily="18" charset="0"/>
                        <a:cs typeface="宋体" panose="02010600030101010101" pitchFamily="2" charset="-122"/>
                      </a:rPr>
                      <m:t>)=</m:t>
                    </m:r>
                    <m:r>
                      <a:rPr lang="en-US" altLang="zh-CN" sz="1800" kern="100">
                        <a:latin typeface="Cambria Math" panose="02040503050406030204" pitchFamily="18" charset="0"/>
                        <a:cs typeface="宋体" panose="02010600030101010101" pitchFamily="2" charset="-122"/>
                      </a:rPr>
                      <m:t>𝐶𝑜𝑣</m:t>
                    </m:r>
                    <m:r>
                      <a:rPr lang="en-US" altLang="zh-CN" sz="1800" kern="100">
                        <a:latin typeface="Cambria Math" panose="02040503050406030204" pitchFamily="18" charset="0"/>
                        <a:cs typeface="宋体" panose="02010600030101010101" pitchFamily="2" charset="-122"/>
                      </a:rPr>
                      <m:t>(</m:t>
                    </m:r>
                    <m:r>
                      <a:rPr lang="en-US" altLang="zh-CN" sz="1800" kern="100">
                        <a:latin typeface="Cambria Math" panose="02040503050406030204" pitchFamily="18" charset="0"/>
                        <a:cs typeface="宋体" panose="02010600030101010101" pitchFamily="2" charset="-122"/>
                      </a:rPr>
                      <m:t>𝑌</m:t>
                    </m:r>
                    <m:r>
                      <a:rPr lang="en-US" altLang="zh-CN" sz="1800" kern="100">
                        <a:latin typeface="Cambria Math" panose="02040503050406030204" pitchFamily="18" charset="0"/>
                        <a:cs typeface="宋体" panose="02010600030101010101" pitchFamily="2" charset="-122"/>
                      </a:rPr>
                      <m:t>,</m:t>
                    </m:r>
                    <m:r>
                      <a:rPr lang="en-US" altLang="zh-CN" sz="1800" kern="100">
                        <a:latin typeface="Cambria Math" panose="02040503050406030204" pitchFamily="18" charset="0"/>
                        <a:cs typeface="宋体" panose="02010600030101010101" pitchFamily="2" charset="-122"/>
                      </a:rPr>
                      <m:t>𝑋</m:t>
                    </m:r>
                    <m:r>
                      <a:rPr lang="en-US" altLang="zh-CN" sz="1800" kern="100">
                        <a:latin typeface="Cambria Math" panose="02040503050406030204" pitchFamily="18" charset="0"/>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p>
              <a:p>
                <a:pPr marL="342900" indent="-342900">
                  <a:lnSpc>
                    <a:spcPct val="150000"/>
                  </a:lnSpc>
                  <a:spcBef>
                    <a:spcPts val="900"/>
                  </a:spcBef>
                  <a:spcAft>
                    <a:spcPts val="900"/>
                  </a:spcAft>
                  <a:buAutoNum type="arabicParenBoth"/>
                </a:pPr>
                <a14:m>
                  <m:oMath xmlns:m="http://schemas.openxmlformats.org/officeDocument/2006/math">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𝐶𝑜𝑣</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𝑎𝑏𝐶𝑜𝑣</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p>
              <a:p>
                <a:pPr marL="342900" indent="-342900">
                  <a:lnSpc>
                    <a:spcPct val="150000"/>
                  </a:lnSpc>
                  <a:spcBef>
                    <a:spcPts val="900"/>
                  </a:spcBef>
                  <a:spcAft>
                    <a:spcPts val="900"/>
                  </a:spcAft>
                  <a:buAutoNum type="arabicParenBoth"/>
                </a:pP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𝐶𝑜𝑣</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𝐶𝑜𝑣</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𝐶𝑜𝑣</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6805307" y="2714992"/>
                <a:ext cx="4975123" cy="2585323"/>
              </a:xfrm>
              <a:prstGeom prst="rect">
                <a:avLst/>
              </a:prstGeom>
              <a:blipFill rotWithShape="1">
                <a:blip r:embed="rId4"/>
                <a:stretch>
                  <a:fillRect t="-14" r="11" b="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9315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1402897" y="1397023"/>
            <a:ext cx="4541837"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50000"/>
              </a:lnSpc>
              <a:spcBef>
                <a:spcPct val="0"/>
              </a:spcBef>
              <a:buFontTx/>
              <a:buNone/>
            </a:pPr>
            <a:r>
              <a:rPr lang="en-US" altLang="zh-CN" b="1" dirty="0">
                <a:solidFill>
                  <a:srgbClr val="FF0000"/>
                </a:solidFill>
              </a:rPr>
              <a:t>Python </a:t>
            </a:r>
            <a:r>
              <a:rPr lang="zh-CN" altLang="en-US" b="1" dirty="0">
                <a:solidFill>
                  <a:srgbClr val="FF0000"/>
                </a:solidFill>
              </a:rPr>
              <a:t>的环境的安装</a:t>
            </a:r>
          </a:p>
        </p:txBody>
      </p:sp>
      <p:sp>
        <p:nvSpPr>
          <p:cNvPr id="2" name="文本框 1"/>
          <p:cNvSpPr txBox="1"/>
          <p:nvPr/>
        </p:nvSpPr>
        <p:spPr>
          <a:xfrm>
            <a:off x="1402897" y="2220429"/>
            <a:ext cx="7806813" cy="341632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Anaconda</a:t>
            </a:r>
          </a:p>
          <a:p>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sz="2800" b="1" dirty="0" err="1">
                <a:solidFill>
                  <a:schemeClr val="accent6">
                    <a:lumMod val="75000"/>
                  </a:schemeClr>
                </a:solidFill>
                <a:latin typeface="微软雅黑" panose="020B0503020204020204" pitchFamily="34" charset="-122"/>
                <a:ea typeface="微软雅黑" panose="020B0503020204020204" pitchFamily="34" charset="-122"/>
              </a:rPr>
              <a:t>Jupyter</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 notebook</a:t>
            </a:r>
          </a:p>
          <a:p>
            <a:endParaRPr lang="zh-CN" altLang="en-US" sz="2800" b="1" dirty="0">
              <a:solidFill>
                <a:schemeClr val="accent6">
                  <a:lumMod val="75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sz="2800" b="1" dirty="0" err="1">
                <a:solidFill>
                  <a:schemeClr val="accent6">
                    <a:lumMod val="75000"/>
                  </a:schemeClr>
                </a:solidFill>
                <a:latin typeface="微软雅黑" panose="020B0503020204020204" pitchFamily="34" charset="-122"/>
                <a:ea typeface="微软雅黑" panose="020B0503020204020204" pitchFamily="34" charset="-122"/>
              </a:rPr>
              <a:t>Pycharm</a:t>
            </a: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a:p>
            <a:r>
              <a:rPr lang="zh-CN" altLang="en-US" sz="2000" dirty="0">
                <a:solidFill>
                  <a:srgbClr val="FF0000"/>
                </a:solidFill>
                <a:latin typeface="微软雅黑" panose="020B0503020204020204" pitchFamily="34" charset="-122"/>
                <a:ea typeface="微软雅黑" panose="020B0503020204020204" pitchFamily="34" charset="-122"/>
              </a:rPr>
              <a:t>详细教程：</a:t>
            </a:r>
            <a:r>
              <a:rPr lang="en-US" altLang="zh-CN" sz="2000" dirty="0">
                <a:solidFill>
                  <a:srgbClr val="FF0000"/>
                </a:solidFill>
                <a:latin typeface="微软雅黑" panose="020B0503020204020204" pitchFamily="34" charset="-122"/>
                <a:ea typeface="微软雅黑" panose="020B0503020204020204" pitchFamily="34" charset="-122"/>
              </a:rPr>
              <a:t>https://</a:t>
            </a:r>
            <a:r>
              <a:rPr lang="en-US" altLang="zh-CN" sz="2000" dirty="0" err="1">
                <a:solidFill>
                  <a:srgbClr val="FF0000"/>
                </a:solidFill>
                <a:latin typeface="微软雅黑" panose="020B0503020204020204" pitchFamily="34" charset="-122"/>
                <a:ea typeface="微软雅黑" panose="020B0503020204020204" pitchFamily="34" charset="-122"/>
              </a:rPr>
              <a:t>zhuanlan.zhihu.com</a:t>
            </a:r>
            <a:r>
              <a:rPr lang="en-US" altLang="zh-CN" sz="2000" dirty="0">
                <a:solidFill>
                  <a:srgbClr val="FF0000"/>
                </a:solidFill>
                <a:latin typeface="微软雅黑" panose="020B0503020204020204" pitchFamily="34" charset="-122"/>
                <a:ea typeface="微软雅黑" panose="020B0503020204020204" pitchFamily="34" charset="-122"/>
              </a:rPr>
              <a:t>/p/59027692</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11" name="Rectangle 2"/>
          <p:cNvSpPr txBox="1">
            <a:spLocks noChangeArrowheads="1"/>
          </p:cNvSpPr>
          <p:nvPr/>
        </p:nvSpPr>
        <p:spPr>
          <a:xfrm>
            <a:off x="668338" y="235898"/>
            <a:ext cx="11523662" cy="677863"/>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a:lstStyle>
          <a:p>
            <a:pPr algn="l" eaLnBrk="1" hangingPunct="1"/>
            <a:r>
              <a:rPr lang="zh-CN" altLang="en-US" kern="0" dirty="0">
                <a:solidFill>
                  <a:schemeClr val="tx1"/>
                </a:solidFill>
              </a:rPr>
              <a:t>机器学习的背景知识</a:t>
            </a:r>
            <a:r>
              <a:rPr lang="en-US" altLang="zh-CN" kern="0" dirty="0">
                <a:solidFill>
                  <a:schemeClr val="tx1"/>
                </a:solidFill>
              </a:rPr>
              <a:t>-Python</a:t>
            </a:r>
            <a:r>
              <a:rPr lang="zh-CN" altLang="en-US" kern="0" dirty="0">
                <a:solidFill>
                  <a:schemeClr val="tx1"/>
                </a:solidFill>
              </a:rPr>
              <a:t>基础</a:t>
            </a:r>
          </a:p>
        </p:txBody>
      </p:sp>
    </p:spTree>
    <p:extLst>
      <p:ext uri="{BB962C8B-B14F-4D97-AF65-F5344CB8AC3E}">
        <p14:creationId xmlns:p14="http://schemas.microsoft.com/office/powerpoint/2010/main" val="1349559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7907" y="265129"/>
            <a:ext cx="5365012"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的环境的安装</a:t>
            </a:r>
          </a:p>
        </p:txBody>
      </p: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p>
        </p:txBody>
      </p:sp>
      <p:sp>
        <p:nvSpPr>
          <p:cNvPr id="2" name="文本框 1"/>
          <p:cNvSpPr txBox="1"/>
          <p:nvPr/>
        </p:nvSpPr>
        <p:spPr>
          <a:xfrm>
            <a:off x="1229032" y="1396181"/>
            <a:ext cx="7806813" cy="144655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Arial" panose="020B0604020202020204" pitchFamily="34" charset="0"/>
                <a:cs typeface="Arial" panose="020B0604020202020204" pitchFamily="34" charset="0"/>
              </a:rPr>
              <a:t>Anaconda</a:t>
            </a:r>
          </a:p>
          <a:p>
            <a:r>
              <a:rPr lang="en-US" altLang="zh-CN" sz="2000" dirty="0">
                <a:solidFill>
                  <a:schemeClr val="accent6">
                    <a:lumMod val="75000"/>
                  </a:schemeClr>
                </a:solidFill>
                <a:latin typeface="+mn-ea"/>
                <a:ea typeface="+mn-ea"/>
                <a:hlinkClick r:id="rId2"/>
              </a:rPr>
              <a:t>https://</a:t>
            </a:r>
            <a:r>
              <a:rPr lang="en-US" altLang="zh-CN" sz="2000" dirty="0" err="1">
                <a:solidFill>
                  <a:schemeClr val="accent6">
                    <a:lumMod val="75000"/>
                  </a:schemeClr>
                </a:solidFill>
                <a:latin typeface="+mn-ea"/>
                <a:ea typeface="+mn-ea"/>
                <a:hlinkClick r:id="rId2"/>
              </a:rPr>
              <a:t>www.anaconda.com</a:t>
            </a:r>
            <a:r>
              <a:rPr lang="en-US" altLang="zh-CN" sz="2000" dirty="0">
                <a:solidFill>
                  <a:schemeClr val="accent6">
                    <a:lumMod val="75000"/>
                  </a:schemeClr>
                </a:solidFill>
                <a:latin typeface="+mn-ea"/>
                <a:ea typeface="+mn-ea"/>
                <a:hlinkClick r:id="rId2"/>
              </a:rPr>
              <a:t>/distribution/</a:t>
            </a:r>
            <a:endParaRPr lang="en-US" altLang="zh-CN" sz="2000" dirty="0">
              <a:solidFill>
                <a:schemeClr val="accent6">
                  <a:lumMod val="75000"/>
                </a:schemeClr>
              </a:solidFill>
              <a:latin typeface="+mn-ea"/>
              <a:ea typeface="+mn-ea"/>
            </a:endParaRPr>
          </a:p>
          <a:p>
            <a:r>
              <a:rPr lang="zh-CN" altLang="en-US" sz="2000" dirty="0">
                <a:solidFill>
                  <a:schemeClr val="accent6">
                    <a:lumMod val="75000"/>
                  </a:schemeClr>
                </a:solidFill>
                <a:latin typeface="+mn-ea"/>
                <a:ea typeface="+mn-ea"/>
              </a:rPr>
              <a:t>通常选</a:t>
            </a:r>
            <a:r>
              <a:rPr lang="en-US" altLang="zh-CN" sz="2000" dirty="0">
                <a:solidFill>
                  <a:schemeClr val="accent6">
                    <a:lumMod val="75000"/>
                  </a:schemeClr>
                </a:solidFill>
                <a:latin typeface="+mn-ea"/>
                <a:ea typeface="+mn-ea"/>
              </a:rPr>
              <a:t>3.7</a:t>
            </a:r>
            <a:r>
              <a:rPr lang="zh-CN" altLang="en-US" sz="2000" dirty="0">
                <a:solidFill>
                  <a:schemeClr val="accent6">
                    <a:lumMod val="75000"/>
                  </a:schemeClr>
                </a:solidFill>
                <a:latin typeface="+mn-ea"/>
                <a:ea typeface="+mn-ea"/>
              </a:rPr>
              <a:t>版本，</a:t>
            </a:r>
            <a:r>
              <a:rPr lang="en-US" altLang="zh-CN" sz="2000" dirty="0">
                <a:solidFill>
                  <a:schemeClr val="accent6">
                    <a:lumMod val="75000"/>
                  </a:schemeClr>
                </a:solidFill>
                <a:latin typeface="+mn-ea"/>
                <a:ea typeface="+mn-ea"/>
              </a:rPr>
              <a:t>64</a:t>
            </a:r>
            <a:r>
              <a:rPr lang="zh-CN" altLang="en-US" sz="2000" dirty="0">
                <a:solidFill>
                  <a:schemeClr val="accent6">
                    <a:lumMod val="75000"/>
                  </a:schemeClr>
                </a:solidFill>
                <a:latin typeface="+mn-ea"/>
                <a:ea typeface="+mn-ea"/>
              </a:rPr>
              <a:t>位</a:t>
            </a:r>
            <a:endParaRPr lang="en-US" altLang="zh-CN" sz="2000" dirty="0">
              <a:solidFill>
                <a:schemeClr val="accent6">
                  <a:lumMod val="75000"/>
                </a:schemeClr>
              </a:solidFill>
              <a:latin typeface="+mn-ea"/>
              <a:ea typeface="+mn-ea"/>
            </a:endParaRPr>
          </a:p>
          <a:p>
            <a:r>
              <a:rPr lang="zh-CN" altLang="en-US" sz="2000" dirty="0">
                <a:solidFill>
                  <a:schemeClr val="accent6">
                    <a:lumMod val="75000"/>
                  </a:schemeClr>
                </a:solidFill>
                <a:latin typeface="+mn-ea"/>
                <a:ea typeface="+mn-ea"/>
              </a:rPr>
              <a:t>可以用默认安装，右图两个选择框都勾上</a:t>
            </a:r>
            <a:endParaRPr lang="en-US" altLang="zh-CN" sz="2000" dirty="0">
              <a:solidFill>
                <a:schemeClr val="accent6">
                  <a:lumMod val="75000"/>
                </a:schemeClr>
              </a:solidFill>
              <a:latin typeface="+mn-ea"/>
              <a:ea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55" y="2469042"/>
            <a:ext cx="5121380" cy="3888898"/>
          </a:xfrm>
          <a:prstGeom prst="rect">
            <a:avLst/>
          </a:prstGeom>
        </p:spPr>
      </p:pic>
      <p:pic>
        <p:nvPicPr>
          <p:cNvPr id="6" name="图片 5"/>
          <p:cNvPicPr>
            <a:picLocks noChangeAspect="1"/>
          </p:cNvPicPr>
          <p:nvPr/>
        </p:nvPicPr>
        <p:blipFill>
          <a:blip r:embed="rId4"/>
          <a:stretch>
            <a:fillRect/>
          </a:stretch>
        </p:blipFill>
        <p:spPr>
          <a:xfrm>
            <a:off x="1184913" y="3235878"/>
            <a:ext cx="4191000" cy="3095625"/>
          </a:xfrm>
          <a:prstGeom prst="rect">
            <a:avLst/>
          </a:prstGeom>
        </p:spPr>
      </p:pic>
    </p:spTree>
    <p:extLst>
      <p:ext uri="{BB962C8B-B14F-4D97-AF65-F5344CB8AC3E}">
        <p14:creationId xmlns:p14="http://schemas.microsoft.com/office/powerpoint/2010/main" val="9834774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4346" y="373488"/>
            <a:ext cx="5371451" cy="87799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的环境的安装</a:t>
            </a:r>
          </a:p>
        </p:txBody>
      </p:sp>
      <p:sp>
        <p:nvSpPr>
          <p:cNvPr id="2" name="文本框 1"/>
          <p:cNvSpPr txBox="1"/>
          <p:nvPr/>
        </p:nvSpPr>
        <p:spPr>
          <a:xfrm>
            <a:off x="804931" y="1396181"/>
            <a:ext cx="4239018" cy="4585871"/>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err="1">
                <a:solidFill>
                  <a:schemeClr val="accent6">
                    <a:lumMod val="75000"/>
                  </a:schemeClr>
                </a:solidFill>
                <a:latin typeface="Arial" panose="020B0604020202020204" pitchFamily="34" charset="0"/>
                <a:cs typeface="Arial" panose="020B0604020202020204" pitchFamily="34" charset="0"/>
              </a:rPr>
              <a:t>Jupyter</a:t>
            </a:r>
            <a:r>
              <a:rPr lang="en-US" altLang="zh-CN" sz="2800" b="1" dirty="0">
                <a:solidFill>
                  <a:schemeClr val="accent6">
                    <a:lumMod val="75000"/>
                  </a:schemeClr>
                </a:solidFill>
                <a:latin typeface="Arial" panose="020B0604020202020204" pitchFamily="34" charset="0"/>
                <a:cs typeface="Arial" panose="020B0604020202020204" pitchFamily="34" charset="0"/>
              </a:rPr>
              <a:t> notebook</a:t>
            </a:r>
          </a:p>
          <a:p>
            <a:endParaRPr lang="en-US" altLang="zh-CN" sz="2000" dirty="0"/>
          </a:p>
          <a:p>
            <a:r>
              <a:rPr lang="zh-CN" altLang="en-US" sz="2400" dirty="0"/>
              <a:t>在</a:t>
            </a:r>
            <a:r>
              <a:rPr lang="en-US" altLang="zh-CN" sz="2400" dirty="0" err="1"/>
              <a:t>cmd</a:t>
            </a:r>
            <a:r>
              <a:rPr lang="zh-CN" altLang="en-US" sz="2400" dirty="0"/>
              <a:t>环境下，切换到代码的目录，输入命令：</a:t>
            </a:r>
            <a:endParaRPr lang="en-US" altLang="zh-CN" sz="2400" dirty="0"/>
          </a:p>
          <a:p>
            <a:r>
              <a:rPr lang="en-US" altLang="zh-CN" sz="2400" dirty="0" err="1">
                <a:solidFill>
                  <a:srgbClr val="FF0000"/>
                </a:solidFill>
              </a:rPr>
              <a:t>jupyter</a:t>
            </a:r>
            <a:r>
              <a:rPr lang="en-US" altLang="zh-CN" sz="2400" dirty="0">
                <a:solidFill>
                  <a:srgbClr val="FF0000"/>
                </a:solidFill>
              </a:rPr>
              <a:t> notebook</a:t>
            </a:r>
            <a:r>
              <a:rPr lang="zh-CN" altLang="en-US" sz="2400" dirty="0"/>
              <a:t>之后就可以启动</a:t>
            </a:r>
            <a:r>
              <a:rPr lang="en-US" altLang="zh-CN" sz="2400" dirty="0" err="1"/>
              <a:t>jupyter</a:t>
            </a:r>
            <a:r>
              <a:rPr lang="en-US" altLang="zh-CN" sz="2400" dirty="0"/>
              <a:t> </a:t>
            </a:r>
            <a:r>
              <a:rPr lang="en-US" altLang="zh-CN" sz="2400" dirty="0" err="1"/>
              <a:t>botebook</a:t>
            </a:r>
            <a:r>
              <a:rPr lang="zh-CN" altLang="en-US" sz="2400" dirty="0"/>
              <a:t>编辑器，启动之后会自动打开浏览器，并访问</a:t>
            </a:r>
            <a:r>
              <a:rPr lang="en-US" altLang="zh-CN" sz="2400" dirty="0"/>
              <a:t>http://</a:t>
            </a:r>
            <a:r>
              <a:rPr lang="en-US" altLang="zh-CN" sz="2400" dirty="0" err="1"/>
              <a:t>localhost:8088</a:t>
            </a:r>
            <a:r>
              <a:rPr lang="zh-CN" altLang="en-US" sz="2400" dirty="0"/>
              <a:t>，默认跳转到</a:t>
            </a:r>
            <a:r>
              <a:rPr lang="en-US" altLang="zh-CN" sz="2400" dirty="0"/>
              <a:t>http://</a:t>
            </a:r>
            <a:r>
              <a:rPr lang="en-US" altLang="zh-CN" sz="2400" dirty="0" err="1"/>
              <a:t>localhost:8088</a:t>
            </a:r>
            <a:r>
              <a:rPr lang="en-US" altLang="zh-CN" sz="2400" dirty="0"/>
              <a:t>/tree</a:t>
            </a:r>
            <a:endParaRPr lang="en-US" altLang="zh-CN" sz="2400" b="1" dirty="0">
              <a:solidFill>
                <a:schemeClr val="accent6">
                  <a:lumMod val="75000"/>
                </a:schemeClr>
              </a:solidFill>
              <a:latin typeface="+mn-ea"/>
              <a:ea typeface="+mn-ea"/>
            </a:endParaRPr>
          </a:p>
          <a:p>
            <a:pPr marL="285750" indent="-285750">
              <a:buFont typeface="Wingdings" panose="05000000000000000000" pitchFamily="2" charset="2"/>
              <a:buChar char="l"/>
            </a:pPr>
            <a:endParaRPr lang="zh-CN" altLang="en-US" sz="2800" b="1" dirty="0">
              <a:solidFill>
                <a:schemeClr val="accent6">
                  <a:lumMod val="75000"/>
                </a:schemeClr>
              </a:solidFill>
              <a:latin typeface="+mn-ea"/>
              <a:ea typeface="+mn-ea"/>
            </a:endParaRPr>
          </a:p>
          <a:p>
            <a:endParaRPr lang="zh-CN" altLang="en-US"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554" y="1562324"/>
            <a:ext cx="6972538" cy="4489512"/>
          </a:xfrm>
          <a:prstGeom prst="rect">
            <a:avLst/>
          </a:prstGeom>
        </p:spPr>
      </p:pic>
    </p:spTree>
    <p:extLst>
      <p:ext uri="{BB962C8B-B14F-4D97-AF65-F5344CB8AC3E}">
        <p14:creationId xmlns:p14="http://schemas.microsoft.com/office/powerpoint/2010/main" val="17504752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75683" y="1317691"/>
            <a:ext cx="7806813" cy="1200329"/>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err="1">
                <a:solidFill>
                  <a:schemeClr val="accent6">
                    <a:lumMod val="75000"/>
                  </a:schemeClr>
                </a:solidFill>
                <a:latin typeface="+mj-ea"/>
                <a:ea typeface="+mj-ea"/>
              </a:rPr>
              <a:t>Pycharm</a:t>
            </a:r>
            <a:endParaRPr lang="en-US" altLang="zh-CN" sz="2800" b="1" dirty="0">
              <a:solidFill>
                <a:schemeClr val="accent6">
                  <a:lumMod val="75000"/>
                </a:schemeClr>
              </a:solidFill>
              <a:latin typeface="+mj-ea"/>
              <a:ea typeface="+mj-ea"/>
            </a:endParaRPr>
          </a:p>
          <a:p>
            <a:r>
              <a:rPr lang="en-US" altLang="zh-CN" sz="2000" dirty="0">
                <a:solidFill>
                  <a:schemeClr val="accent6">
                    <a:lumMod val="75000"/>
                  </a:schemeClr>
                </a:solidFill>
                <a:latin typeface="+mj-ea"/>
                <a:ea typeface="+mj-ea"/>
              </a:rPr>
              <a:t>https://</a:t>
            </a:r>
            <a:r>
              <a:rPr lang="en-US" altLang="zh-CN" sz="2000" dirty="0" err="1">
                <a:solidFill>
                  <a:schemeClr val="accent6">
                    <a:lumMod val="75000"/>
                  </a:schemeClr>
                </a:solidFill>
                <a:latin typeface="+mj-ea"/>
                <a:ea typeface="+mj-ea"/>
              </a:rPr>
              <a:t>www.jetbrains.com</a:t>
            </a:r>
            <a:r>
              <a:rPr lang="en-US" altLang="zh-CN" sz="2000" dirty="0">
                <a:solidFill>
                  <a:schemeClr val="accent6">
                    <a:lumMod val="75000"/>
                  </a:schemeClr>
                </a:solidFill>
                <a:latin typeface="+mj-ea"/>
                <a:ea typeface="+mj-ea"/>
              </a:rPr>
              <a:t>/</a:t>
            </a:r>
            <a:r>
              <a:rPr lang="en-US" altLang="zh-CN" sz="2000" dirty="0" err="1">
                <a:solidFill>
                  <a:schemeClr val="accent6">
                    <a:lumMod val="75000"/>
                  </a:schemeClr>
                </a:solidFill>
                <a:latin typeface="+mj-ea"/>
                <a:ea typeface="+mj-ea"/>
              </a:rPr>
              <a:t>pycharm</a:t>
            </a:r>
            <a:r>
              <a:rPr lang="en-US" altLang="zh-CN" sz="2000" dirty="0">
                <a:solidFill>
                  <a:schemeClr val="accent6">
                    <a:lumMod val="75000"/>
                  </a:schemeClr>
                </a:solidFill>
                <a:latin typeface="+mj-ea"/>
                <a:ea typeface="+mj-ea"/>
              </a:rPr>
              <a:t>/</a:t>
            </a:r>
            <a:endParaRPr lang="zh-CN" altLang="en-US" sz="2000" dirty="0">
              <a:solidFill>
                <a:schemeClr val="accent6">
                  <a:lumMod val="75000"/>
                </a:schemeClr>
              </a:solidFill>
              <a:latin typeface="+mj-ea"/>
              <a:ea typeface="+mj-ea"/>
            </a:endParaRPr>
          </a:p>
          <a:p>
            <a:endParaRPr lang="zh-CN" altLang="en-US" sz="2400" dirty="0"/>
          </a:p>
        </p:txBody>
      </p:sp>
      <p:sp>
        <p:nvSpPr>
          <p:cNvPr id="3" name="矩形 2"/>
          <p:cNvSpPr/>
          <p:nvPr/>
        </p:nvSpPr>
        <p:spPr>
          <a:xfrm>
            <a:off x="675683" y="2175587"/>
            <a:ext cx="10379278" cy="3911327"/>
          </a:xfrm>
          <a:prstGeom prst="rect">
            <a:avLst/>
          </a:prstGeom>
        </p:spPr>
        <p:txBody>
          <a:bodyPr wrap="square">
            <a:spAutoFit/>
          </a:bodyPr>
          <a:lstStyle/>
          <a:p>
            <a:pPr>
              <a:lnSpc>
                <a:spcPct val="150000"/>
              </a:lnSpc>
            </a:pPr>
            <a:r>
              <a:rPr lang="en-US" altLang="zh-CN" sz="2400" dirty="0" err="1">
                <a:solidFill>
                  <a:srgbClr val="1A1A1A"/>
                </a:solidFill>
                <a:latin typeface="-apple-system"/>
              </a:rPr>
              <a:t>Pycharm</a:t>
            </a:r>
            <a:r>
              <a:rPr lang="en-US" altLang="zh-CN" sz="2400" dirty="0">
                <a:solidFill>
                  <a:srgbClr val="1A1A1A"/>
                </a:solidFill>
                <a:latin typeface="-apple-system"/>
              </a:rPr>
              <a:t> </a:t>
            </a:r>
            <a:r>
              <a:rPr lang="zh-CN" altLang="en-US" sz="2400" dirty="0">
                <a:solidFill>
                  <a:srgbClr val="1A1A1A"/>
                </a:solidFill>
                <a:latin typeface="-apple-system"/>
              </a:rPr>
              <a:t>提供 免费的社区版 与 付费的专业版。专业版额外增加了一些功能，如项目模板、远程开发、数据库支持等。个人学习 </a:t>
            </a:r>
            <a:r>
              <a:rPr lang="en-US" altLang="zh-CN" sz="2400" dirty="0">
                <a:solidFill>
                  <a:srgbClr val="1A1A1A"/>
                </a:solidFill>
                <a:latin typeface="-apple-system"/>
              </a:rPr>
              <a:t>Python </a:t>
            </a:r>
            <a:r>
              <a:rPr lang="zh-CN" altLang="en-US" sz="2400" dirty="0">
                <a:solidFill>
                  <a:srgbClr val="1A1A1A"/>
                </a:solidFill>
                <a:latin typeface="-apple-system"/>
              </a:rPr>
              <a:t>使用免费的社区版已足够。</a:t>
            </a:r>
            <a:endParaRPr lang="en-US" altLang="zh-CN" sz="2400" dirty="0">
              <a:solidFill>
                <a:srgbClr val="1A1A1A"/>
              </a:solidFill>
              <a:latin typeface="-apple-system"/>
            </a:endParaRPr>
          </a:p>
          <a:p>
            <a:pPr>
              <a:lnSpc>
                <a:spcPct val="150000"/>
              </a:lnSpc>
            </a:pPr>
            <a:r>
              <a:rPr lang="zh-CN" altLang="en-US" sz="2400" dirty="0">
                <a:solidFill>
                  <a:srgbClr val="FF0000"/>
                </a:solidFill>
                <a:latin typeface="-apple-system"/>
              </a:rPr>
              <a:t>如果有</a:t>
            </a:r>
            <a:r>
              <a:rPr lang="en-US" altLang="zh-CN" sz="2400" dirty="0" err="1">
                <a:solidFill>
                  <a:srgbClr val="FF0000"/>
                </a:solidFill>
                <a:latin typeface="-apple-system"/>
              </a:rPr>
              <a:t>edu</a:t>
            </a:r>
            <a:r>
              <a:rPr lang="zh-CN" altLang="en-US" sz="2400" dirty="0">
                <a:solidFill>
                  <a:srgbClr val="FF0000"/>
                </a:solidFill>
                <a:latin typeface="-apple-system"/>
              </a:rPr>
              <a:t>邮箱，那么推荐使用专业版，</a:t>
            </a:r>
            <a:r>
              <a:rPr lang="en-US" altLang="zh-CN" sz="2400" dirty="0" err="1">
                <a:solidFill>
                  <a:srgbClr val="FF0000"/>
                </a:solidFill>
                <a:latin typeface="-apple-system"/>
              </a:rPr>
              <a:t>edu</a:t>
            </a:r>
            <a:r>
              <a:rPr lang="zh-CN" altLang="en-US" sz="2400" dirty="0">
                <a:solidFill>
                  <a:srgbClr val="FF0000"/>
                </a:solidFill>
                <a:latin typeface="-apple-system"/>
              </a:rPr>
              <a:t>邮箱是可以免费使用专业版的。</a:t>
            </a:r>
            <a:br>
              <a:rPr lang="zh-CN" altLang="en-US" sz="2400" dirty="0">
                <a:solidFill>
                  <a:srgbClr val="FF0000"/>
                </a:solidFill>
                <a:latin typeface="-apple-system"/>
              </a:rPr>
            </a:br>
            <a:r>
              <a:rPr lang="zh-CN" altLang="en-US" sz="2400" dirty="0">
                <a:solidFill>
                  <a:srgbClr val="1A1A1A"/>
                </a:solidFill>
                <a:latin typeface="-apple-system"/>
              </a:rPr>
              <a:t>安装过程照着提示一步步操作就可以了。</a:t>
            </a:r>
          </a:p>
          <a:p>
            <a:pPr>
              <a:lnSpc>
                <a:spcPct val="150000"/>
              </a:lnSpc>
            </a:pPr>
            <a:r>
              <a:rPr lang="zh-CN" altLang="en-US" sz="2400" b="1" dirty="0">
                <a:solidFill>
                  <a:srgbClr val="1A1A1A"/>
                </a:solidFill>
                <a:latin typeface="-apple-system"/>
              </a:rPr>
              <a:t>注意：</a:t>
            </a:r>
            <a:r>
              <a:rPr lang="zh-CN" altLang="en-US" sz="2400" dirty="0">
                <a:solidFill>
                  <a:srgbClr val="1A1A1A"/>
                </a:solidFill>
                <a:latin typeface="-apple-system"/>
              </a:rPr>
              <a:t>安装路径尽量不使用带有 </a:t>
            </a:r>
            <a:r>
              <a:rPr lang="zh-CN" altLang="en-US" sz="2400" dirty="0">
                <a:solidFill>
                  <a:srgbClr val="FF0000"/>
                </a:solidFill>
                <a:latin typeface="-apple-system"/>
              </a:rPr>
              <a:t>中文或空格 </a:t>
            </a:r>
            <a:r>
              <a:rPr lang="zh-CN" altLang="en-US" sz="2400" dirty="0">
                <a:solidFill>
                  <a:srgbClr val="1A1A1A"/>
                </a:solidFill>
                <a:latin typeface="-apple-system"/>
              </a:rPr>
              <a:t>的目录，这样在之后的使用过程中减少一些莫名的错误。</a:t>
            </a:r>
            <a:endParaRPr lang="zh-CN" altLang="en-US" sz="2400" b="0" i="0" dirty="0">
              <a:solidFill>
                <a:srgbClr val="1A1A1A"/>
              </a:solidFill>
              <a:effectLst/>
              <a:latin typeface="-apple-system"/>
            </a:endParaRPr>
          </a:p>
        </p:txBody>
      </p:sp>
      <p:sp>
        <p:nvSpPr>
          <p:cNvPr id="12" name="文本框 22"/>
          <p:cNvSpPr txBox="1">
            <a:spLocks noChangeArrowheads="1"/>
          </p:cNvSpPr>
          <p:nvPr/>
        </p:nvSpPr>
        <p:spPr bwMode="auto">
          <a:xfrm>
            <a:off x="604346" y="373488"/>
            <a:ext cx="5371451" cy="87799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的环境的安装</a:t>
            </a:r>
          </a:p>
        </p:txBody>
      </p:sp>
    </p:spTree>
    <p:extLst>
      <p:ext uri="{BB962C8B-B14F-4D97-AF65-F5344CB8AC3E}">
        <p14:creationId xmlns:p14="http://schemas.microsoft.com/office/powerpoint/2010/main" val="4502583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1467" y="315029"/>
            <a:ext cx="5551755"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的主要数据类型</a:t>
            </a:r>
          </a:p>
        </p:txBody>
      </p:sp>
      <p:sp>
        <p:nvSpPr>
          <p:cNvPr id="2" name="文本框 1"/>
          <p:cNvSpPr txBox="1"/>
          <p:nvPr/>
        </p:nvSpPr>
        <p:spPr>
          <a:xfrm>
            <a:off x="1229032" y="1396181"/>
            <a:ext cx="7806813" cy="4339650"/>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字符串</a:t>
            </a:r>
            <a:endParaRPr lang="en-US" altLang="zh-CN" sz="2800" b="1" dirty="0">
              <a:solidFill>
                <a:schemeClr val="accent6">
                  <a:lumMod val="75000"/>
                </a:schemeClr>
              </a:solidFill>
              <a:latin typeface="+mj-ea"/>
              <a:ea typeface="+mj-ea"/>
            </a:endParaRPr>
          </a:p>
          <a:p>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整数与浮点数</a:t>
            </a:r>
            <a:endParaRPr lang="en-US" altLang="zh-CN" sz="2800" b="1" dirty="0">
              <a:solidFill>
                <a:schemeClr val="accent6">
                  <a:lumMod val="75000"/>
                </a:schemeClr>
              </a:solidFill>
              <a:latin typeface="+mj-ea"/>
              <a:ea typeface="+mj-ea"/>
            </a:endParaRPr>
          </a:p>
          <a:p>
            <a:endParaRPr lang="zh-CN" altLang="en-US"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布尔值</a:t>
            </a:r>
            <a:endParaRPr lang="en-US" altLang="zh-CN" sz="2800" b="1" dirty="0">
              <a:solidFill>
                <a:schemeClr val="accent6">
                  <a:lumMod val="75000"/>
                </a:schemeClr>
              </a:solidFill>
              <a:latin typeface="+mj-ea"/>
              <a:ea typeface="+mj-ea"/>
            </a:endParaRPr>
          </a:p>
          <a:p>
            <a:endParaRPr lang="zh-CN" altLang="en-US"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日期时间</a:t>
            </a:r>
            <a:endParaRPr lang="en-US" altLang="zh-CN" sz="2800" b="1" dirty="0">
              <a:solidFill>
                <a:schemeClr val="accent6">
                  <a:lumMod val="75000"/>
                </a:schemeClr>
              </a:solidFill>
              <a:latin typeface="+mj-ea"/>
              <a:ea typeface="+mj-ea"/>
            </a:endParaRPr>
          </a:p>
          <a:p>
            <a:endParaRPr lang="zh-CN" altLang="en-US"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其它</a:t>
            </a:r>
          </a:p>
          <a:p>
            <a:endParaRPr lang="zh-CN" altLang="en-US" sz="2400" dirty="0"/>
          </a:p>
        </p:txBody>
      </p:sp>
    </p:spTree>
    <p:extLst>
      <p:ext uri="{BB962C8B-B14F-4D97-AF65-F5344CB8AC3E}">
        <p14:creationId xmlns:p14="http://schemas.microsoft.com/office/powerpoint/2010/main" val="3608824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0786" y="270098"/>
            <a:ext cx="4541837" cy="658835"/>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的数据结构</a:t>
            </a:r>
          </a:p>
        </p:txBody>
      </p:sp>
      <p:sp>
        <p:nvSpPr>
          <p:cNvPr id="2" name="文本框 1"/>
          <p:cNvSpPr txBox="1"/>
          <p:nvPr/>
        </p:nvSpPr>
        <p:spPr>
          <a:xfrm>
            <a:off x="692619" y="1333696"/>
            <a:ext cx="10421462" cy="5201424"/>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列表</a:t>
            </a:r>
            <a:r>
              <a:rPr lang="en-US" altLang="zh-CN" sz="2800" b="1" dirty="0">
                <a:solidFill>
                  <a:schemeClr val="accent6">
                    <a:lumMod val="75000"/>
                  </a:schemeClr>
                </a:solidFill>
                <a:latin typeface="+mj-ea"/>
                <a:ea typeface="+mj-ea"/>
              </a:rPr>
              <a:t>(</a:t>
            </a:r>
            <a:r>
              <a:rPr lang="en-US" altLang="zh-CN" sz="2800" b="1" dirty="0">
                <a:solidFill>
                  <a:srgbClr val="FF0000"/>
                </a:solidFill>
                <a:latin typeface="+mj-ea"/>
                <a:ea typeface="+mj-ea"/>
              </a:rPr>
              <a:t>list</a:t>
            </a:r>
            <a:r>
              <a:rPr lang="en-US" altLang="zh-CN" sz="2800" b="1" dirty="0">
                <a:solidFill>
                  <a:schemeClr val="accent6">
                    <a:lumMod val="75000"/>
                  </a:schemeClr>
                </a:solidFill>
                <a:latin typeface="+mj-ea"/>
                <a:ea typeface="+mj-ea"/>
              </a:rPr>
              <a:t>)</a:t>
            </a:r>
          </a:p>
          <a:p>
            <a:endParaRPr lang="en-US" altLang="zh-CN" sz="2000" b="1" dirty="0">
              <a:solidFill>
                <a:schemeClr val="accent6">
                  <a:lumMod val="75000"/>
                </a:schemeClr>
              </a:solidFill>
              <a:latin typeface="+mj-ea"/>
              <a:ea typeface="+mj-ea"/>
            </a:endParaRPr>
          </a:p>
          <a:p>
            <a:r>
              <a:rPr lang="zh-CN" altLang="en-US" sz="2000" dirty="0">
                <a:solidFill>
                  <a:schemeClr val="accent6">
                    <a:lumMod val="75000"/>
                  </a:schemeClr>
                </a:solidFill>
                <a:latin typeface="+mj-ea"/>
                <a:ea typeface="+mj-ea"/>
              </a:rPr>
              <a:t>用来存储一连串元素的容器，列表用</a:t>
            </a:r>
            <a:r>
              <a:rPr lang="en-US" altLang="zh-CN" sz="2000" dirty="0">
                <a:solidFill>
                  <a:srgbClr val="FF0000"/>
                </a:solidFill>
                <a:latin typeface="+mj-ea"/>
                <a:ea typeface="+mj-ea"/>
              </a:rPr>
              <a:t>[ ]</a:t>
            </a:r>
            <a:r>
              <a:rPr lang="zh-CN" altLang="en-US" sz="2000" dirty="0">
                <a:solidFill>
                  <a:schemeClr val="accent6">
                    <a:lumMod val="75000"/>
                  </a:schemeClr>
                </a:solidFill>
                <a:latin typeface="+mj-ea"/>
                <a:ea typeface="+mj-ea"/>
              </a:rPr>
              <a:t>来表示，其中元素的类型可不相同。</a:t>
            </a:r>
            <a:endParaRPr lang="en-US" altLang="zh-CN" sz="2000" dirty="0">
              <a:solidFill>
                <a:schemeClr val="accent6">
                  <a:lumMod val="75000"/>
                </a:schemeClr>
              </a:solidFill>
              <a:latin typeface="+mj-ea"/>
              <a:ea typeface="+mj-ea"/>
            </a:endParaRPr>
          </a:p>
          <a:p>
            <a:endParaRPr lang="en-US" altLang="zh-CN" sz="20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元组</a:t>
            </a:r>
            <a:r>
              <a:rPr lang="en-US" altLang="zh-CN" sz="2800" b="1" dirty="0">
                <a:solidFill>
                  <a:schemeClr val="accent6">
                    <a:lumMod val="75000"/>
                  </a:schemeClr>
                </a:solidFill>
                <a:latin typeface="+mj-ea"/>
                <a:ea typeface="+mj-ea"/>
              </a:rPr>
              <a:t>(</a:t>
            </a:r>
            <a:r>
              <a:rPr lang="en-US" altLang="zh-CN" sz="2800" b="1" dirty="0">
                <a:solidFill>
                  <a:srgbClr val="FF0000"/>
                </a:solidFill>
                <a:latin typeface="+mj-ea"/>
                <a:ea typeface="+mj-ea"/>
              </a:rPr>
              <a:t>tuple</a:t>
            </a:r>
            <a:r>
              <a:rPr lang="en-US" altLang="zh-CN" sz="2800" b="1" dirty="0">
                <a:solidFill>
                  <a:schemeClr val="accent6">
                    <a:lumMod val="75000"/>
                  </a:schemeClr>
                </a:solidFill>
                <a:latin typeface="+mj-ea"/>
                <a:ea typeface="+mj-ea"/>
              </a:rPr>
              <a:t>)</a:t>
            </a:r>
          </a:p>
          <a:p>
            <a:r>
              <a:rPr lang="zh-CN" altLang="en-US" sz="2000" dirty="0">
                <a:solidFill>
                  <a:schemeClr val="accent6">
                    <a:lumMod val="75000"/>
                  </a:schemeClr>
                </a:solidFill>
                <a:latin typeface="+mj-ea"/>
                <a:ea typeface="+mj-ea"/>
              </a:rPr>
              <a:t>元组类似列表，元组里面的元素也是进行索引计算。列表里面的元素的值可以修改，而元组里面的元素的值不能修改，只能读取。元组的符号是</a:t>
            </a:r>
            <a:r>
              <a:rPr lang="en-US" altLang="zh-CN" sz="2000" dirty="0">
                <a:solidFill>
                  <a:srgbClr val="FF0000"/>
                </a:solidFill>
                <a:latin typeface="+mj-ea"/>
                <a:ea typeface="+mj-ea"/>
              </a:rPr>
              <a:t>( )</a:t>
            </a:r>
          </a:p>
          <a:p>
            <a:endParaRPr lang="en-US" altLang="zh-CN" sz="20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集合</a:t>
            </a:r>
            <a:r>
              <a:rPr lang="en-US" altLang="zh-CN" sz="2800" b="1" dirty="0">
                <a:solidFill>
                  <a:schemeClr val="accent6">
                    <a:lumMod val="75000"/>
                  </a:schemeClr>
                </a:solidFill>
                <a:latin typeface="+mj-ea"/>
                <a:ea typeface="+mj-ea"/>
              </a:rPr>
              <a:t>(</a:t>
            </a:r>
            <a:r>
              <a:rPr lang="en-US" altLang="zh-CN" sz="2800" b="1" dirty="0">
                <a:solidFill>
                  <a:srgbClr val="FF0000"/>
                </a:solidFill>
                <a:latin typeface="+mj-ea"/>
                <a:ea typeface="+mj-ea"/>
              </a:rPr>
              <a:t>set</a:t>
            </a:r>
            <a:r>
              <a:rPr lang="en-US" altLang="zh-CN" sz="2800" b="1" dirty="0">
                <a:solidFill>
                  <a:schemeClr val="accent6">
                    <a:lumMod val="75000"/>
                  </a:schemeClr>
                </a:solidFill>
                <a:latin typeface="+mj-ea"/>
                <a:ea typeface="+mj-ea"/>
              </a:rPr>
              <a:t>)</a:t>
            </a:r>
          </a:p>
          <a:p>
            <a:r>
              <a:rPr lang="zh-CN" altLang="en-US" sz="2000" dirty="0">
                <a:solidFill>
                  <a:schemeClr val="accent6">
                    <a:lumMod val="75000"/>
                  </a:schemeClr>
                </a:solidFill>
                <a:latin typeface="+mj-ea"/>
                <a:ea typeface="+mj-ea"/>
              </a:rPr>
              <a:t>集合主要有两个功能，一个功能是进行集合操作，另一个功能是消除重复元素。 集合的格式是：</a:t>
            </a:r>
            <a:r>
              <a:rPr lang="en-US" altLang="zh-CN" sz="2000" dirty="0">
                <a:solidFill>
                  <a:srgbClr val="FF0000"/>
                </a:solidFill>
                <a:latin typeface="+mj-ea"/>
                <a:ea typeface="+mj-ea"/>
              </a:rPr>
              <a:t>set( )</a:t>
            </a:r>
            <a:r>
              <a:rPr lang="zh-CN" altLang="en-US" sz="2000" dirty="0">
                <a:solidFill>
                  <a:schemeClr val="accent6">
                    <a:lumMod val="75000"/>
                  </a:schemeClr>
                </a:solidFill>
                <a:latin typeface="+mj-ea"/>
                <a:ea typeface="+mj-ea"/>
              </a:rPr>
              <a:t>，其中</a:t>
            </a:r>
            <a:r>
              <a:rPr lang="en-US" altLang="zh-CN" sz="2000" dirty="0">
                <a:solidFill>
                  <a:schemeClr val="accent6">
                    <a:lumMod val="75000"/>
                  </a:schemeClr>
                </a:solidFill>
                <a:latin typeface="+mj-ea"/>
                <a:ea typeface="+mj-ea"/>
              </a:rPr>
              <a:t>()</a:t>
            </a:r>
            <a:r>
              <a:rPr lang="zh-CN" altLang="en-US" sz="2000" dirty="0">
                <a:solidFill>
                  <a:schemeClr val="accent6">
                    <a:lumMod val="75000"/>
                  </a:schemeClr>
                </a:solidFill>
                <a:latin typeface="+mj-ea"/>
                <a:ea typeface="+mj-ea"/>
              </a:rPr>
              <a:t>内可以是列表、字典或字符串，因为字符串是以列表的形式存储的</a:t>
            </a:r>
            <a:endParaRPr lang="en-US" altLang="zh-CN" sz="2000" dirty="0">
              <a:solidFill>
                <a:schemeClr val="accent6">
                  <a:lumMod val="75000"/>
                </a:schemeClr>
              </a:solidFill>
              <a:latin typeface="+mj-ea"/>
              <a:ea typeface="+mj-ea"/>
            </a:endParaRPr>
          </a:p>
          <a:p>
            <a:endParaRPr lang="zh-CN" altLang="en-US" sz="20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字典</a:t>
            </a:r>
            <a:r>
              <a:rPr lang="en-US" altLang="zh-CN" sz="2800" b="1" dirty="0">
                <a:solidFill>
                  <a:schemeClr val="accent6">
                    <a:lumMod val="75000"/>
                  </a:schemeClr>
                </a:solidFill>
                <a:latin typeface="+mj-ea"/>
                <a:ea typeface="+mj-ea"/>
              </a:rPr>
              <a:t>(</a:t>
            </a:r>
            <a:r>
              <a:rPr lang="en-US" altLang="zh-CN" sz="2800" b="1" dirty="0" err="1">
                <a:solidFill>
                  <a:srgbClr val="FF0000"/>
                </a:solidFill>
                <a:latin typeface="+mj-ea"/>
                <a:ea typeface="+mj-ea"/>
              </a:rPr>
              <a:t>dict</a:t>
            </a:r>
            <a:r>
              <a:rPr lang="en-US" altLang="zh-CN" sz="2800" b="1" dirty="0">
                <a:solidFill>
                  <a:schemeClr val="accent6">
                    <a:lumMod val="75000"/>
                  </a:schemeClr>
                </a:solidFill>
                <a:latin typeface="+mj-ea"/>
                <a:ea typeface="+mj-ea"/>
              </a:rPr>
              <a:t>)</a:t>
            </a:r>
            <a:endParaRPr lang="zh-CN" altLang="en-US" sz="2800" b="1" dirty="0">
              <a:solidFill>
                <a:schemeClr val="accent6">
                  <a:lumMod val="75000"/>
                </a:schemeClr>
              </a:solidFill>
              <a:latin typeface="+mj-ea"/>
              <a:ea typeface="+mj-ea"/>
            </a:endParaRPr>
          </a:p>
          <a:p>
            <a:r>
              <a:rPr lang="zh-CN" altLang="en-US" sz="2000" dirty="0">
                <a:solidFill>
                  <a:schemeClr val="accent6">
                    <a:lumMod val="75000"/>
                  </a:schemeClr>
                </a:solidFill>
                <a:latin typeface="+mj-ea"/>
                <a:ea typeface="+mj-ea"/>
              </a:rPr>
              <a:t>字典</a:t>
            </a:r>
            <a:r>
              <a:rPr lang="en-US" altLang="zh-CN" sz="2000" dirty="0" err="1">
                <a:solidFill>
                  <a:schemeClr val="accent6">
                    <a:lumMod val="75000"/>
                  </a:schemeClr>
                </a:solidFill>
                <a:latin typeface="+mj-ea"/>
                <a:ea typeface="+mj-ea"/>
              </a:rPr>
              <a:t>dict</a:t>
            </a:r>
            <a:r>
              <a:rPr lang="zh-CN" altLang="en-US" sz="2000" dirty="0">
                <a:solidFill>
                  <a:schemeClr val="accent6">
                    <a:lumMod val="75000"/>
                  </a:schemeClr>
                </a:solidFill>
                <a:latin typeface="+mj-ea"/>
                <a:ea typeface="+mj-ea"/>
              </a:rPr>
              <a:t>也叫做关联数组，用大括号</a:t>
            </a:r>
            <a:r>
              <a:rPr lang="en-US" altLang="zh-CN" sz="2000" dirty="0">
                <a:solidFill>
                  <a:srgbClr val="FF0000"/>
                </a:solidFill>
                <a:latin typeface="+mj-ea"/>
                <a:ea typeface="+mj-ea"/>
              </a:rPr>
              <a:t>{ }</a:t>
            </a:r>
            <a:r>
              <a:rPr lang="zh-CN" altLang="en-US" sz="2000" dirty="0">
                <a:solidFill>
                  <a:schemeClr val="accent6">
                    <a:lumMod val="75000"/>
                  </a:schemeClr>
                </a:solidFill>
                <a:latin typeface="+mj-ea"/>
                <a:ea typeface="+mj-ea"/>
              </a:rPr>
              <a:t>括起来，在其他语言中也称为</a:t>
            </a:r>
            <a:r>
              <a:rPr lang="en-US" altLang="zh-CN" sz="2000" dirty="0">
                <a:solidFill>
                  <a:schemeClr val="accent6">
                    <a:lumMod val="75000"/>
                  </a:schemeClr>
                </a:solidFill>
                <a:latin typeface="+mj-ea"/>
                <a:ea typeface="+mj-ea"/>
              </a:rPr>
              <a:t>map</a:t>
            </a:r>
            <a:r>
              <a:rPr lang="zh-CN" altLang="en-US" sz="2000" dirty="0">
                <a:solidFill>
                  <a:schemeClr val="accent6">
                    <a:lumMod val="75000"/>
                  </a:schemeClr>
                </a:solidFill>
                <a:latin typeface="+mj-ea"/>
                <a:ea typeface="+mj-ea"/>
              </a:rPr>
              <a:t>，使用键</a:t>
            </a:r>
            <a:r>
              <a:rPr lang="en-US" altLang="zh-CN" sz="2000" dirty="0">
                <a:solidFill>
                  <a:schemeClr val="accent6">
                    <a:lumMod val="75000"/>
                  </a:schemeClr>
                </a:solidFill>
                <a:latin typeface="+mj-ea"/>
                <a:ea typeface="+mj-ea"/>
              </a:rPr>
              <a:t>-</a:t>
            </a:r>
            <a:r>
              <a:rPr lang="zh-CN" altLang="en-US" sz="2000" dirty="0">
                <a:solidFill>
                  <a:schemeClr val="accent6">
                    <a:lumMod val="75000"/>
                  </a:schemeClr>
                </a:solidFill>
                <a:latin typeface="+mj-ea"/>
                <a:ea typeface="+mj-ea"/>
              </a:rPr>
              <a:t>值（</a:t>
            </a:r>
            <a:r>
              <a:rPr lang="en-US" altLang="zh-CN" sz="2000" dirty="0">
                <a:solidFill>
                  <a:schemeClr val="accent6">
                    <a:lumMod val="75000"/>
                  </a:schemeClr>
                </a:solidFill>
                <a:latin typeface="+mj-ea"/>
                <a:ea typeface="+mj-ea"/>
              </a:rPr>
              <a:t>key-value</a:t>
            </a:r>
            <a:r>
              <a:rPr lang="zh-CN" altLang="en-US" sz="2000" dirty="0">
                <a:solidFill>
                  <a:schemeClr val="accent6">
                    <a:lumMod val="75000"/>
                  </a:schemeClr>
                </a:solidFill>
                <a:latin typeface="+mj-ea"/>
                <a:ea typeface="+mj-ea"/>
              </a:rPr>
              <a:t>）存储，具有极快的查找速度，其中</a:t>
            </a:r>
            <a:r>
              <a:rPr lang="en-US" altLang="zh-CN" sz="2000" dirty="0">
                <a:solidFill>
                  <a:schemeClr val="accent6">
                    <a:lumMod val="75000"/>
                  </a:schemeClr>
                </a:solidFill>
                <a:latin typeface="+mj-ea"/>
                <a:ea typeface="+mj-ea"/>
              </a:rPr>
              <a:t>key</a:t>
            </a:r>
            <a:r>
              <a:rPr lang="zh-CN" altLang="en-US" sz="2000" dirty="0">
                <a:solidFill>
                  <a:schemeClr val="accent6">
                    <a:lumMod val="75000"/>
                  </a:schemeClr>
                </a:solidFill>
                <a:latin typeface="+mj-ea"/>
                <a:ea typeface="+mj-ea"/>
              </a:rPr>
              <a:t>不能重复。</a:t>
            </a:r>
            <a:endParaRPr lang="zh-CN" altLang="en-US" sz="2400" dirty="0"/>
          </a:p>
        </p:txBody>
      </p:sp>
    </p:spTree>
    <p:extLst>
      <p:ext uri="{BB962C8B-B14F-4D97-AF65-F5344CB8AC3E}">
        <p14:creationId xmlns:p14="http://schemas.microsoft.com/office/powerpoint/2010/main" val="5126638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0601" y="315029"/>
            <a:ext cx="4541837" cy="658835"/>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控制流</a:t>
            </a:r>
          </a:p>
        </p:txBody>
      </p:sp>
      <p:sp>
        <p:nvSpPr>
          <p:cNvPr id="2" name="文本框 1"/>
          <p:cNvSpPr txBox="1"/>
          <p:nvPr/>
        </p:nvSpPr>
        <p:spPr>
          <a:xfrm>
            <a:off x="1229032" y="1396181"/>
            <a:ext cx="7806813" cy="4339650"/>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顺序结构</a:t>
            </a:r>
            <a:endParaRPr lang="en-US" altLang="zh-CN" sz="2800" b="1" dirty="0">
              <a:solidFill>
                <a:schemeClr val="accent6">
                  <a:lumMod val="75000"/>
                </a:schemeClr>
              </a:solidFill>
              <a:latin typeface="+mj-ea"/>
              <a:ea typeface="+mj-ea"/>
            </a:endParaRPr>
          </a:p>
          <a:p>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分支结构</a:t>
            </a:r>
            <a:endParaRPr lang="en-US" altLang="zh-CN" sz="2800" b="1" dirty="0">
              <a:solidFill>
                <a:schemeClr val="accent6">
                  <a:lumMod val="75000"/>
                </a:schemeClr>
              </a:solidFill>
              <a:latin typeface="+mj-ea"/>
              <a:ea typeface="+mj-ea"/>
            </a:endParaRPr>
          </a:p>
          <a:p>
            <a:endParaRPr lang="zh-CN" altLang="en-US"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循环结构</a:t>
            </a:r>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en-US" altLang="zh-CN" sz="2800" b="1" dirty="0">
                <a:solidFill>
                  <a:schemeClr val="accent6">
                    <a:lumMod val="75000"/>
                  </a:schemeClr>
                </a:solidFill>
                <a:latin typeface="+mj-ea"/>
                <a:ea typeface="+mj-ea"/>
              </a:rPr>
              <a:t>break</a:t>
            </a:r>
            <a:r>
              <a:rPr lang="zh-CN" altLang="en-US" sz="2800" b="1" dirty="0">
                <a:solidFill>
                  <a:schemeClr val="accent6">
                    <a:lumMod val="75000"/>
                  </a:schemeClr>
                </a:solidFill>
                <a:latin typeface="+mj-ea"/>
                <a:ea typeface="+mj-ea"/>
              </a:rPr>
              <a:t>、</a:t>
            </a:r>
            <a:r>
              <a:rPr lang="en-US" altLang="zh-CN" sz="2800" b="1" dirty="0">
                <a:solidFill>
                  <a:schemeClr val="accent6">
                    <a:lumMod val="75000"/>
                  </a:schemeClr>
                </a:solidFill>
                <a:latin typeface="+mj-ea"/>
                <a:ea typeface="+mj-ea"/>
              </a:rPr>
              <a:t>continue</a:t>
            </a:r>
            <a:r>
              <a:rPr lang="zh-CN" altLang="en-US" sz="2800" b="1" dirty="0">
                <a:solidFill>
                  <a:schemeClr val="accent6">
                    <a:lumMod val="75000"/>
                  </a:schemeClr>
                </a:solidFill>
                <a:latin typeface="+mj-ea"/>
                <a:ea typeface="+mj-ea"/>
              </a:rPr>
              <a:t>和</a:t>
            </a:r>
            <a:r>
              <a:rPr lang="en-US" altLang="zh-CN" sz="2800" b="1" dirty="0">
                <a:solidFill>
                  <a:schemeClr val="accent6">
                    <a:lumMod val="75000"/>
                  </a:schemeClr>
                </a:solidFill>
                <a:latin typeface="+mj-ea"/>
                <a:ea typeface="+mj-ea"/>
              </a:rPr>
              <a:t>pass</a:t>
            </a:r>
          </a:p>
          <a:p>
            <a:pPr marL="285750" indent="-285750">
              <a:buFont typeface="Wingdings" panose="05000000000000000000" pitchFamily="2" charset="2"/>
              <a:buChar char="l"/>
            </a:pPr>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列表生成式</a:t>
            </a:r>
            <a:endParaRPr lang="en-US" altLang="zh-CN" sz="2800" b="1" dirty="0">
              <a:solidFill>
                <a:schemeClr val="accent6">
                  <a:lumMod val="75000"/>
                </a:schemeClr>
              </a:solidFill>
              <a:latin typeface="+mj-ea"/>
              <a:ea typeface="+mj-ea"/>
            </a:endParaRPr>
          </a:p>
          <a:p>
            <a:endParaRPr lang="zh-CN" altLang="en-US" sz="2400" dirty="0"/>
          </a:p>
        </p:txBody>
      </p:sp>
    </p:spTree>
    <p:extLst>
      <p:ext uri="{BB962C8B-B14F-4D97-AF65-F5344CB8AC3E}">
        <p14:creationId xmlns:p14="http://schemas.microsoft.com/office/powerpoint/2010/main" val="27037452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75369" y="173507"/>
            <a:ext cx="4541837" cy="82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50000"/>
              </a:lnSpc>
              <a:spcBef>
                <a:spcPct val="0"/>
              </a:spcBef>
              <a:buFontTx/>
              <a:buNone/>
            </a:pPr>
            <a:r>
              <a:rPr lang="en-US" altLang="zh-CN" sz="3600" b="1" kern="0" dirty="0">
                <a:latin typeface="+mj-lt"/>
                <a:ea typeface="+mj-ea"/>
                <a:cs typeface="+mj-cs"/>
              </a:rPr>
              <a:t>Python</a:t>
            </a:r>
            <a:r>
              <a:rPr lang="zh-CN" altLang="en-US" sz="3600" b="1" kern="0" dirty="0">
                <a:latin typeface="+mj-lt"/>
                <a:ea typeface="+mj-ea"/>
                <a:cs typeface="+mj-cs"/>
              </a:rPr>
              <a:t>函数</a:t>
            </a:r>
          </a:p>
        </p:txBody>
      </p:sp>
      <p:sp>
        <p:nvSpPr>
          <p:cNvPr id="2" name="文本框 1"/>
          <p:cNvSpPr txBox="1"/>
          <p:nvPr/>
        </p:nvSpPr>
        <p:spPr>
          <a:xfrm>
            <a:off x="1229032" y="1396181"/>
            <a:ext cx="9822426" cy="437042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调用函数</a:t>
            </a:r>
            <a:endParaRPr lang="en-US" altLang="zh-CN" sz="2800" b="1" dirty="0">
              <a:solidFill>
                <a:schemeClr val="accent6">
                  <a:lumMod val="75000"/>
                </a:schemeClr>
              </a:solidFill>
              <a:latin typeface="+mj-ea"/>
              <a:ea typeface="+mj-ea"/>
            </a:endParaRPr>
          </a:p>
          <a:p>
            <a:r>
              <a:rPr lang="en-US" altLang="zh-CN" sz="2000" dirty="0">
                <a:solidFill>
                  <a:schemeClr val="accent6">
                    <a:lumMod val="75000"/>
                  </a:schemeClr>
                </a:solidFill>
                <a:latin typeface="+mj-ea"/>
                <a:ea typeface="+mj-ea"/>
              </a:rPr>
              <a:t>    </a:t>
            </a:r>
            <a:r>
              <a:rPr lang="zh-CN" altLang="en-US" sz="2000" dirty="0">
                <a:solidFill>
                  <a:schemeClr val="accent6">
                    <a:lumMod val="75000"/>
                  </a:schemeClr>
                </a:solidFill>
                <a:latin typeface="+mj-ea"/>
                <a:ea typeface="+mj-ea"/>
              </a:rPr>
              <a:t>调用内置函数</a:t>
            </a:r>
            <a:endParaRPr lang="en-US" altLang="zh-CN" sz="2000" dirty="0">
              <a:solidFill>
                <a:schemeClr val="accent6">
                  <a:lumMod val="75000"/>
                </a:schemeClr>
              </a:solidFill>
              <a:latin typeface="+mj-ea"/>
              <a:ea typeface="+mj-ea"/>
            </a:endParaRPr>
          </a:p>
          <a:p>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定义函数</a:t>
            </a:r>
            <a:endParaRPr lang="en-US" altLang="zh-CN" sz="2800" b="1" dirty="0">
              <a:solidFill>
                <a:schemeClr val="accent6">
                  <a:lumMod val="75000"/>
                </a:schemeClr>
              </a:solidFill>
              <a:latin typeface="+mj-ea"/>
              <a:ea typeface="+mj-ea"/>
            </a:endParaRPr>
          </a:p>
          <a:p>
            <a:pPr lvl="1"/>
            <a:r>
              <a:rPr lang="en-US" altLang="zh-CN" sz="2000" dirty="0" err="1">
                <a:solidFill>
                  <a:schemeClr val="accent6">
                    <a:lumMod val="75000"/>
                  </a:schemeClr>
                </a:solidFill>
                <a:latin typeface="+mj-ea"/>
                <a:ea typeface="+mj-ea"/>
              </a:rPr>
              <a:t>def</a:t>
            </a:r>
            <a:r>
              <a:rPr lang="en-US" altLang="zh-CN" sz="2000" dirty="0">
                <a:solidFill>
                  <a:schemeClr val="accent6">
                    <a:lumMod val="75000"/>
                  </a:schemeClr>
                </a:solidFill>
                <a:latin typeface="+mj-ea"/>
                <a:ea typeface="+mj-ea"/>
              </a:rPr>
              <a:t> </a:t>
            </a:r>
            <a:r>
              <a:rPr lang="zh-CN" altLang="en-US" sz="2000" dirty="0">
                <a:solidFill>
                  <a:schemeClr val="accent6">
                    <a:lumMod val="75000"/>
                  </a:schemeClr>
                </a:solidFill>
                <a:latin typeface="+mj-ea"/>
                <a:ea typeface="+mj-ea"/>
              </a:rPr>
              <a:t>函数名</a:t>
            </a:r>
            <a:r>
              <a:rPr lang="en-US" altLang="zh-CN" sz="2000" dirty="0">
                <a:solidFill>
                  <a:schemeClr val="accent6">
                    <a:lumMod val="75000"/>
                  </a:schemeClr>
                </a:solidFill>
                <a:latin typeface="+mj-ea"/>
                <a:ea typeface="+mj-ea"/>
              </a:rPr>
              <a:t>()</a:t>
            </a:r>
            <a:r>
              <a:rPr lang="zh-CN" altLang="en-US" sz="2000" dirty="0">
                <a:solidFill>
                  <a:schemeClr val="accent6">
                    <a:lumMod val="75000"/>
                  </a:schemeClr>
                </a:solidFill>
                <a:latin typeface="+mj-ea"/>
                <a:ea typeface="+mj-ea"/>
              </a:rPr>
              <a:t>：</a:t>
            </a:r>
          </a:p>
          <a:p>
            <a:pPr lvl="1"/>
            <a:r>
              <a:rPr lang="zh-CN" altLang="en-US" sz="2000" dirty="0">
                <a:solidFill>
                  <a:schemeClr val="accent6">
                    <a:lumMod val="75000"/>
                  </a:schemeClr>
                </a:solidFill>
                <a:latin typeface="+mj-ea"/>
                <a:ea typeface="+mj-ea"/>
              </a:rPr>
              <a:t>    函数内容</a:t>
            </a:r>
          </a:p>
          <a:p>
            <a:pPr lvl="1"/>
            <a:r>
              <a:rPr lang="en-US" altLang="zh-CN" sz="2000" dirty="0">
                <a:solidFill>
                  <a:schemeClr val="accent6">
                    <a:lumMod val="75000"/>
                  </a:schemeClr>
                </a:solidFill>
                <a:latin typeface="+mj-ea"/>
                <a:ea typeface="+mj-ea"/>
              </a:rPr>
              <a:t>&lt;return </a:t>
            </a:r>
            <a:r>
              <a:rPr lang="zh-CN" altLang="en-US" sz="2000" dirty="0">
                <a:solidFill>
                  <a:schemeClr val="accent6">
                    <a:lumMod val="75000"/>
                  </a:schemeClr>
                </a:solidFill>
                <a:latin typeface="+mj-ea"/>
                <a:ea typeface="+mj-ea"/>
              </a:rPr>
              <a:t>返回值</a:t>
            </a:r>
            <a:r>
              <a:rPr lang="en-US" altLang="zh-CN" sz="2000" dirty="0">
                <a:solidFill>
                  <a:schemeClr val="accent6">
                    <a:lumMod val="75000"/>
                  </a:schemeClr>
                </a:solidFill>
                <a:latin typeface="+mj-ea"/>
                <a:ea typeface="+mj-ea"/>
              </a:rPr>
              <a:t>&gt;</a:t>
            </a:r>
          </a:p>
          <a:p>
            <a:pPr lvl="1"/>
            <a:endParaRPr lang="zh-CN" altLang="en-US" sz="20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高阶函数</a:t>
            </a:r>
            <a:endParaRPr lang="en-US" altLang="zh-CN" sz="2800" b="1" dirty="0">
              <a:solidFill>
                <a:schemeClr val="accent6">
                  <a:lumMod val="75000"/>
                </a:schemeClr>
              </a:solidFill>
              <a:latin typeface="+mj-ea"/>
              <a:ea typeface="+mj-ea"/>
            </a:endParaRPr>
          </a:p>
          <a:p>
            <a:r>
              <a:rPr lang="en-US" altLang="zh-CN" sz="2000" dirty="0">
                <a:solidFill>
                  <a:schemeClr val="accent6">
                    <a:lumMod val="75000"/>
                  </a:schemeClr>
                </a:solidFill>
                <a:latin typeface="+mj-ea"/>
                <a:ea typeface="+mj-ea"/>
              </a:rPr>
              <a:t>      </a:t>
            </a:r>
            <a:r>
              <a:rPr lang="zh-CN" altLang="en-US" sz="2000" dirty="0">
                <a:solidFill>
                  <a:schemeClr val="accent6">
                    <a:lumMod val="75000"/>
                  </a:schemeClr>
                </a:solidFill>
                <a:latin typeface="+mj-ea"/>
                <a:ea typeface="+mj-ea"/>
              </a:rPr>
              <a:t>匿名函数：高阶函数传入函数时，不需要显式地定义函数，直接传入匿名函数更方便（</a:t>
            </a:r>
            <a:r>
              <a:rPr lang="en-US" altLang="zh-CN" sz="2000" dirty="0">
                <a:solidFill>
                  <a:srgbClr val="FF0000"/>
                </a:solidFill>
                <a:latin typeface="+mj-ea"/>
                <a:ea typeface="+mj-ea"/>
              </a:rPr>
              <a:t>lambda</a:t>
            </a:r>
            <a:r>
              <a:rPr lang="zh-CN" altLang="en-US" sz="2000" dirty="0">
                <a:solidFill>
                  <a:schemeClr val="accent6">
                    <a:lumMod val="75000"/>
                  </a:schemeClr>
                </a:solidFill>
                <a:latin typeface="+mj-ea"/>
                <a:ea typeface="+mj-ea"/>
              </a:rPr>
              <a:t>函数）</a:t>
            </a:r>
            <a:endParaRPr lang="en-US" altLang="zh-CN" sz="2000" dirty="0">
              <a:solidFill>
                <a:schemeClr val="accent6">
                  <a:lumMod val="75000"/>
                </a:schemeClr>
              </a:solidFill>
              <a:latin typeface="+mj-ea"/>
              <a:ea typeface="+mj-ea"/>
            </a:endParaRPr>
          </a:p>
          <a:p>
            <a:endParaRPr lang="zh-CN" altLang="en-US" sz="2400" dirty="0"/>
          </a:p>
        </p:txBody>
      </p:sp>
    </p:spTree>
    <p:extLst>
      <p:ext uri="{BB962C8B-B14F-4D97-AF65-F5344CB8AC3E}">
        <p14:creationId xmlns:p14="http://schemas.microsoft.com/office/powerpoint/2010/main" val="20649309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9032" y="1396181"/>
            <a:ext cx="9822426" cy="4031873"/>
          </a:xfrm>
          <a:prstGeom prst="rect">
            <a:avLst/>
          </a:prstGeom>
          <a:noFill/>
        </p:spPr>
        <p:txBody>
          <a:bodyPr wrap="square" rtlCol="0">
            <a:spAutoFit/>
          </a:bodyPr>
          <a:lstStyle/>
          <a:p>
            <a:pPr marL="285750" indent="-285750">
              <a:buFont typeface="Wingdings" panose="05000000000000000000" pitchFamily="2" charset="2"/>
              <a:buChar char="l"/>
            </a:pPr>
            <a:r>
              <a:rPr lang="en-US" altLang="zh-CN" sz="3200" b="1" dirty="0">
                <a:solidFill>
                  <a:schemeClr val="accent6">
                    <a:lumMod val="75000"/>
                  </a:schemeClr>
                </a:solidFill>
                <a:latin typeface="Arial" panose="020B0604020202020204" pitchFamily="34" charset="0"/>
                <a:cs typeface="Arial" panose="020B0604020202020204" pitchFamily="34" charset="0"/>
              </a:rPr>
              <a:t>NumPy</a:t>
            </a:r>
          </a:p>
          <a:p>
            <a:pPr marL="285750" indent="-285750">
              <a:buFont typeface="Wingdings" panose="05000000000000000000" pitchFamily="2" charset="2"/>
              <a:buChar char="l"/>
            </a:pPr>
            <a:endParaRPr lang="en-US" altLang="zh-CN" sz="3200" b="1" dirty="0">
              <a:solidFill>
                <a:schemeClr val="accent6">
                  <a:lumMod val="7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en-US" altLang="zh-CN" sz="3200" b="1" dirty="0">
                <a:solidFill>
                  <a:schemeClr val="accent6">
                    <a:lumMod val="75000"/>
                  </a:schemeClr>
                </a:solidFill>
                <a:latin typeface="Arial" panose="020B0604020202020204" pitchFamily="34" charset="0"/>
                <a:cs typeface="Arial" panose="020B0604020202020204" pitchFamily="34" charset="0"/>
              </a:rPr>
              <a:t>Pandas</a:t>
            </a:r>
          </a:p>
          <a:p>
            <a:pPr marL="285750" indent="-285750">
              <a:buFont typeface="Wingdings" panose="05000000000000000000" pitchFamily="2" charset="2"/>
              <a:buChar char="l"/>
            </a:pPr>
            <a:endParaRPr lang="en-US" altLang="zh-CN" sz="3200" b="1" dirty="0">
              <a:solidFill>
                <a:schemeClr val="accent6">
                  <a:lumMod val="7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en-US" altLang="zh-CN" sz="3200" b="1" dirty="0">
                <a:solidFill>
                  <a:schemeClr val="accent6">
                    <a:lumMod val="75000"/>
                  </a:schemeClr>
                </a:solidFill>
                <a:latin typeface="Arial" panose="020B0604020202020204" pitchFamily="34" charset="0"/>
                <a:cs typeface="Arial" panose="020B0604020202020204" pitchFamily="34" charset="0"/>
              </a:rPr>
              <a:t>SciPy</a:t>
            </a:r>
          </a:p>
          <a:p>
            <a:pPr marL="285750" indent="-285750">
              <a:buFont typeface="Wingdings" panose="05000000000000000000" pitchFamily="2" charset="2"/>
              <a:buChar char="l"/>
            </a:pPr>
            <a:endParaRPr lang="en-US" altLang="zh-CN" sz="3200" b="1" dirty="0">
              <a:solidFill>
                <a:schemeClr val="accent6">
                  <a:lumMod val="7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en-US" altLang="zh-CN" sz="3200" b="1" dirty="0">
                <a:solidFill>
                  <a:schemeClr val="accent6">
                    <a:lumMod val="75000"/>
                  </a:schemeClr>
                </a:solidFill>
                <a:latin typeface="Arial" panose="020B0604020202020204" pitchFamily="34" charset="0"/>
                <a:cs typeface="Arial" panose="020B0604020202020204" pitchFamily="34" charset="0"/>
              </a:rPr>
              <a:t>Matplotlib</a:t>
            </a:r>
          </a:p>
          <a:p>
            <a:pPr marL="285750" indent="-285750">
              <a:buFont typeface="Wingdings" panose="05000000000000000000" pitchFamily="2" charset="2"/>
              <a:buChar char="l"/>
            </a:pPr>
            <a:endParaRPr lang="en-US" altLang="zh-CN" sz="3200" b="1" dirty="0">
              <a:solidFill>
                <a:schemeClr val="accent6">
                  <a:lumMod val="75000"/>
                </a:schemeClr>
              </a:solidFill>
              <a:latin typeface="Arial" panose="020B0604020202020204" pitchFamily="34" charset="0"/>
              <a:cs typeface="Arial" panose="020B0604020202020204" pitchFamily="34" charset="0"/>
            </a:endParaRPr>
          </a:p>
        </p:txBody>
      </p:sp>
      <p:sp>
        <p:nvSpPr>
          <p:cNvPr id="11" name="文本框 22"/>
          <p:cNvSpPr txBox="1">
            <a:spLocks noChangeArrowheads="1"/>
          </p:cNvSpPr>
          <p:nvPr/>
        </p:nvSpPr>
        <p:spPr bwMode="auto">
          <a:xfrm>
            <a:off x="623664" y="315533"/>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p>
        </p:txBody>
      </p:sp>
    </p:spTree>
    <p:extLst>
      <p:ext uri="{BB962C8B-B14F-4D97-AF65-F5344CB8AC3E}">
        <p14:creationId xmlns:p14="http://schemas.microsoft.com/office/powerpoint/2010/main" val="213660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1" name="Rectangle 2"/>
          <p:cNvSpPr>
            <a:spLocks noRot="1" noChangeArrowheads="1"/>
          </p:cNvSpPr>
          <p:nvPr/>
        </p:nvSpPr>
        <p:spPr bwMode="auto">
          <a:xfrm>
            <a:off x="711200" y="164978"/>
            <a:ext cx="9326684" cy="760534"/>
          </a:xfrm>
          <a:prstGeom prst="rect">
            <a:avLst/>
          </a:prstGeom>
        </p:spPr>
        <p:txBody>
          <a:bodyPr vert="horz" lIns="91440" tIns="45720" rIns="91440" bIns="45720" rtlCol="0" anchor="ctr">
            <a:normAutofit/>
          </a:bodyPr>
          <a:lstStyle/>
          <a:p>
            <a:pPr eaLnBrk="1" hangingPunct="1"/>
            <a:r>
              <a:rPr lang="zh-CN" altLang="en-US" sz="4000" b="1" dirty="0">
                <a:solidFill>
                  <a:schemeClr val="accent4"/>
                </a:solidFill>
                <a:latin typeface="+mj-lt"/>
                <a:ea typeface="+mj-ea"/>
                <a:cs typeface="+mj-cs"/>
              </a:rPr>
              <a:t>什么是机器学习？</a:t>
            </a:r>
          </a:p>
        </p:txBody>
      </p:sp>
      <p:sp>
        <p:nvSpPr>
          <p:cNvPr id="12291" name="Rectangle 3"/>
          <p:cNvSpPr>
            <a:spLocks noRot="1" noChangeArrowheads="1"/>
          </p:cNvSpPr>
          <p:nvPr/>
        </p:nvSpPr>
        <p:spPr bwMode="auto">
          <a:xfrm>
            <a:off x="889000" y="1368669"/>
            <a:ext cx="7137400" cy="471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762000">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62000" indent="-285750" defTabSz="76200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defTabSz="7620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20000"/>
              </a:spcBef>
              <a:buClr>
                <a:srgbClr val="0000FF"/>
              </a:buClr>
              <a:buSzTx/>
              <a:buFont typeface="Wingdings" panose="05000000000000000000" pitchFamily="2" charset="2"/>
              <a:buChar char="§"/>
            </a:pPr>
            <a:r>
              <a:rPr lang="zh-CN" altLang="en-US" sz="2955" dirty="0">
                <a:solidFill>
                  <a:srgbClr val="0000FF"/>
                </a:solidFill>
                <a:latin typeface="微软雅黑" panose="020B0503020204020204" pitchFamily="34" charset="-122"/>
                <a:ea typeface="微软雅黑" panose="020B0503020204020204" pitchFamily="34" charset="-122"/>
              </a:rPr>
              <a:t>使得计算机具备和人类一样的学习能力</a:t>
            </a:r>
          </a:p>
          <a:p>
            <a:pPr lvl="1">
              <a:buClr>
                <a:schemeClr val="hlink"/>
              </a:buClr>
              <a:buFont typeface="Wingdings" panose="05000000000000000000" pitchFamily="2" charset="2"/>
              <a:buChar char="Ø"/>
            </a:pPr>
            <a:r>
              <a:rPr lang="zh-CN" altLang="en-US" sz="2585" dirty="0">
                <a:latin typeface="微软雅黑" panose="020B0503020204020204" pitchFamily="34" charset="-122"/>
                <a:ea typeface="微软雅黑" panose="020B0503020204020204" pitchFamily="34" charset="-122"/>
              </a:rPr>
              <a:t>决策</a:t>
            </a:r>
          </a:p>
          <a:p>
            <a:pPr lvl="1">
              <a:buClr>
                <a:schemeClr val="hlink"/>
              </a:buClr>
              <a:buFont typeface="Wingdings" panose="05000000000000000000" pitchFamily="2" charset="2"/>
              <a:buChar char="Ø"/>
            </a:pPr>
            <a:r>
              <a:rPr lang="zh-CN" altLang="en-US" sz="2585" dirty="0">
                <a:latin typeface="微软雅黑" panose="020B0503020204020204" pitchFamily="34" charset="-122"/>
                <a:ea typeface="微软雅黑" panose="020B0503020204020204" pitchFamily="34" charset="-122"/>
              </a:rPr>
              <a:t>推理</a:t>
            </a:r>
          </a:p>
          <a:p>
            <a:pPr lvl="1">
              <a:buClr>
                <a:schemeClr val="hlink"/>
              </a:buClr>
              <a:buFont typeface="Wingdings" panose="05000000000000000000" pitchFamily="2" charset="2"/>
              <a:buChar char="Ø"/>
            </a:pPr>
            <a:r>
              <a:rPr lang="zh-CN" altLang="en-US" sz="2585" dirty="0">
                <a:latin typeface="微软雅黑" panose="020B0503020204020204" pitchFamily="34" charset="-122"/>
                <a:ea typeface="微软雅黑" panose="020B0503020204020204" pitchFamily="34" charset="-122"/>
              </a:rPr>
              <a:t>认知</a:t>
            </a:r>
          </a:p>
          <a:p>
            <a:pPr lvl="1">
              <a:buClr>
                <a:schemeClr val="hlink"/>
              </a:buClr>
              <a:buFont typeface="Wingdings" panose="05000000000000000000" pitchFamily="2" charset="2"/>
              <a:buChar char="Ø"/>
            </a:pPr>
            <a:r>
              <a:rPr lang="zh-CN" altLang="en-US" sz="2585" dirty="0">
                <a:latin typeface="微软雅黑" panose="020B0503020204020204" pitchFamily="34" charset="-122"/>
                <a:ea typeface="微软雅黑" panose="020B0503020204020204" pitchFamily="34" charset="-122"/>
              </a:rPr>
              <a:t>识别</a:t>
            </a:r>
          </a:p>
          <a:p>
            <a:pPr lvl="1">
              <a:buClr>
                <a:schemeClr val="hlink"/>
              </a:buClr>
              <a:buFont typeface="Wingdings" panose="05000000000000000000" pitchFamily="2" charset="2"/>
              <a:buChar char="Ø"/>
            </a:pPr>
            <a:r>
              <a:rPr lang="en-US" altLang="zh-CN" sz="2585" dirty="0">
                <a:latin typeface="微软雅黑" panose="020B0503020204020204" pitchFamily="34" charset="-122"/>
                <a:ea typeface="微软雅黑" panose="020B0503020204020204" pitchFamily="34" charset="-122"/>
              </a:rPr>
              <a:t>…… </a:t>
            </a:r>
            <a:r>
              <a:rPr lang="zh-CN" altLang="en-US" sz="2585" dirty="0">
                <a:latin typeface="微软雅黑" panose="020B0503020204020204" pitchFamily="34" charset="-122"/>
                <a:ea typeface="微软雅黑" panose="020B0503020204020204" pitchFamily="34" charset="-122"/>
              </a:rPr>
              <a:t>等智能</a:t>
            </a:r>
          </a:p>
          <a:p>
            <a:pPr eaLnBrk="1" hangingPunct="1">
              <a:lnSpc>
                <a:spcPct val="100000"/>
              </a:lnSpc>
              <a:spcBef>
                <a:spcPct val="20000"/>
              </a:spcBef>
              <a:buClr>
                <a:srgbClr val="0000FF"/>
              </a:buClr>
              <a:buSzTx/>
              <a:buFont typeface="Wingdings" panose="05000000000000000000" pitchFamily="2" charset="2"/>
              <a:buChar char="§"/>
            </a:pPr>
            <a:r>
              <a:rPr lang="zh-CN" altLang="en-US" sz="2955" dirty="0">
                <a:solidFill>
                  <a:srgbClr val="0000FF"/>
                </a:solidFill>
                <a:latin typeface="微软雅黑" panose="020B0503020204020204" pitchFamily="34" charset="-122"/>
                <a:ea typeface="微软雅黑" panose="020B0503020204020204" pitchFamily="34" charset="-122"/>
              </a:rPr>
              <a:t>给定数据（样本、实例）和一定的学习规则，从数据中获取知识的能力</a:t>
            </a:r>
          </a:p>
        </p:txBody>
      </p:sp>
      <p:pic>
        <p:nvPicPr>
          <p:cNvPr id="1229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449" y="2458182"/>
            <a:ext cx="3582899" cy="159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13</a:t>
            </a:fld>
            <a:endParaRPr lang="en-US" sz="1200">
              <a:solidFill>
                <a:prstClr val="black">
                  <a:tint val="75000"/>
                </a:prstClr>
              </a:solidFill>
              <a:latin typeface="Calibri" panose="020F0502020204030204"/>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23664" y="315533"/>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a:t>
            </a:r>
            <a:r>
              <a:rPr lang="en-US" altLang="zh-CN" dirty="0" err="1"/>
              <a:t>NumPy</a:t>
            </a:r>
            <a:endParaRPr lang="zh-CN" altLang="en-US" dirty="0"/>
          </a:p>
          <a:p>
            <a:endParaRPr lang="zh-CN" altLang="en-US" dirty="0"/>
          </a:p>
        </p:txBody>
      </p:sp>
      <p:sp>
        <p:nvSpPr>
          <p:cNvPr id="2" name="文本框 1"/>
          <p:cNvSpPr txBox="1"/>
          <p:nvPr/>
        </p:nvSpPr>
        <p:spPr>
          <a:xfrm>
            <a:off x="623664" y="1364786"/>
            <a:ext cx="9822426" cy="5085495"/>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mj-ea"/>
                <a:ea typeface="+mj-ea"/>
              </a:rPr>
              <a:t>NumPy</a:t>
            </a:r>
          </a:p>
          <a:p>
            <a:pPr>
              <a:lnSpc>
                <a:spcPct val="150000"/>
              </a:lnSpc>
            </a:pPr>
            <a:r>
              <a:rPr lang="en-US" altLang="zh-CN" sz="2000" dirty="0">
                <a:solidFill>
                  <a:schemeClr val="accent6">
                    <a:lumMod val="75000"/>
                  </a:schemeClr>
                </a:solidFill>
                <a:latin typeface="+mj-ea"/>
                <a:ea typeface="+mj-ea"/>
              </a:rPr>
              <a:t>NumPy</a:t>
            </a:r>
            <a:r>
              <a:rPr lang="zh-CN" altLang="en-US" sz="2000" dirty="0">
                <a:solidFill>
                  <a:schemeClr val="accent6">
                    <a:lumMod val="75000"/>
                  </a:schemeClr>
                </a:solidFill>
                <a:latin typeface="+mj-ea"/>
                <a:ea typeface="+mj-ea"/>
              </a:rPr>
              <a:t>是一个用</a:t>
            </a:r>
            <a:r>
              <a:rPr lang="en-US" altLang="zh-CN" sz="2000" dirty="0">
                <a:solidFill>
                  <a:schemeClr val="accent6">
                    <a:lumMod val="75000"/>
                  </a:schemeClr>
                </a:solidFill>
                <a:latin typeface="+mj-ea"/>
                <a:ea typeface="+mj-ea"/>
              </a:rPr>
              <a:t>Python</a:t>
            </a:r>
            <a:r>
              <a:rPr lang="zh-CN" altLang="en-US" sz="2000" dirty="0">
                <a:solidFill>
                  <a:schemeClr val="accent6">
                    <a:lumMod val="75000"/>
                  </a:schemeClr>
                </a:solidFill>
                <a:latin typeface="+mj-ea"/>
                <a:ea typeface="+mj-ea"/>
              </a:rPr>
              <a:t>实现的科学计算的扩展程序库，包括：</a:t>
            </a:r>
          </a:p>
          <a:p>
            <a:pPr>
              <a:lnSpc>
                <a:spcPct val="150000"/>
              </a:lnSpc>
            </a:pPr>
            <a:r>
              <a:rPr lang="en-US" altLang="zh-CN" sz="2000" dirty="0">
                <a:solidFill>
                  <a:schemeClr val="accent6">
                    <a:lumMod val="75000"/>
                  </a:schemeClr>
                </a:solidFill>
                <a:latin typeface="+mj-ea"/>
                <a:ea typeface="+mj-ea"/>
              </a:rPr>
              <a:t>1</a:t>
            </a:r>
            <a:r>
              <a:rPr lang="zh-CN" altLang="en-US" sz="2000" dirty="0">
                <a:solidFill>
                  <a:schemeClr val="accent6">
                    <a:lumMod val="75000"/>
                  </a:schemeClr>
                </a:solidFill>
                <a:latin typeface="+mj-ea"/>
                <a:ea typeface="+mj-ea"/>
              </a:rPr>
              <a:t>、一个强大的</a:t>
            </a:r>
            <a:r>
              <a:rPr lang="en-US" altLang="zh-CN" sz="2000" dirty="0">
                <a:solidFill>
                  <a:schemeClr val="accent6">
                    <a:lumMod val="75000"/>
                  </a:schemeClr>
                </a:solidFill>
                <a:latin typeface="+mj-ea"/>
                <a:ea typeface="+mj-ea"/>
              </a:rPr>
              <a:t>N</a:t>
            </a:r>
            <a:r>
              <a:rPr lang="zh-CN" altLang="en-US" sz="2000" dirty="0">
                <a:solidFill>
                  <a:schemeClr val="accent6">
                    <a:lumMod val="75000"/>
                  </a:schemeClr>
                </a:solidFill>
                <a:latin typeface="+mj-ea"/>
                <a:ea typeface="+mj-ea"/>
              </a:rPr>
              <a:t>维数组对象</a:t>
            </a:r>
            <a:r>
              <a:rPr lang="en-US" altLang="zh-CN" sz="2000" dirty="0">
                <a:solidFill>
                  <a:schemeClr val="accent6">
                    <a:lumMod val="75000"/>
                  </a:schemeClr>
                </a:solidFill>
                <a:latin typeface="+mj-ea"/>
                <a:ea typeface="+mj-ea"/>
              </a:rPr>
              <a:t>Array</a:t>
            </a:r>
            <a:r>
              <a:rPr lang="zh-CN" altLang="en-US" sz="2000" dirty="0">
                <a:solidFill>
                  <a:schemeClr val="accent6">
                    <a:lumMod val="75000"/>
                  </a:schemeClr>
                </a:solidFill>
                <a:latin typeface="+mj-ea"/>
                <a:ea typeface="+mj-ea"/>
              </a:rPr>
              <a:t>；</a:t>
            </a:r>
          </a:p>
          <a:p>
            <a:pPr>
              <a:lnSpc>
                <a:spcPct val="150000"/>
              </a:lnSpc>
            </a:pPr>
            <a:r>
              <a:rPr lang="en-US" altLang="zh-CN" sz="2000" dirty="0">
                <a:solidFill>
                  <a:schemeClr val="accent6">
                    <a:lumMod val="75000"/>
                  </a:schemeClr>
                </a:solidFill>
                <a:latin typeface="+mj-ea"/>
                <a:ea typeface="+mj-ea"/>
              </a:rPr>
              <a:t>2</a:t>
            </a:r>
            <a:r>
              <a:rPr lang="zh-CN" altLang="en-US" sz="2000" dirty="0">
                <a:solidFill>
                  <a:schemeClr val="accent6">
                    <a:lumMod val="75000"/>
                  </a:schemeClr>
                </a:solidFill>
                <a:latin typeface="+mj-ea"/>
                <a:ea typeface="+mj-ea"/>
              </a:rPr>
              <a:t>、比较成熟的（广播）函数库；</a:t>
            </a:r>
          </a:p>
          <a:p>
            <a:pPr>
              <a:lnSpc>
                <a:spcPct val="150000"/>
              </a:lnSpc>
            </a:pPr>
            <a:r>
              <a:rPr lang="en-US" altLang="zh-CN" sz="2000" dirty="0">
                <a:solidFill>
                  <a:schemeClr val="accent6">
                    <a:lumMod val="75000"/>
                  </a:schemeClr>
                </a:solidFill>
                <a:latin typeface="+mj-ea"/>
                <a:ea typeface="+mj-ea"/>
              </a:rPr>
              <a:t>3</a:t>
            </a:r>
            <a:r>
              <a:rPr lang="zh-CN" altLang="en-US" sz="2000" dirty="0">
                <a:solidFill>
                  <a:schemeClr val="accent6">
                    <a:lumMod val="75000"/>
                  </a:schemeClr>
                </a:solidFill>
                <a:latin typeface="+mj-ea"/>
                <a:ea typeface="+mj-ea"/>
              </a:rPr>
              <a:t>、用于整合</a:t>
            </a:r>
            <a:r>
              <a:rPr lang="en-US" altLang="zh-CN" sz="2000" dirty="0">
                <a:solidFill>
                  <a:schemeClr val="accent6">
                    <a:lumMod val="75000"/>
                  </a:schemeClr>
                </a:solidFill>
                <a:latin typeface="+mj-ea"/>
                <a:ea typeface="+mj-ea"/>
              </a:rPr>
              <a:t>C/C++</a:t>
            </a:r>
            <a:r>
              <a:rPr lang="zh-CN" altLang="en-US" sz="2000" dirty="0">
                <a:solidFill>
                  <a:schemeClr val="accent6">
                    <a:lumMod val="75000"/>
                  </a:schemeClr>
                </a:solidFill>
                <a:latin typeface="+mj-ea"/>
                <a:ea typeface="+mj-ea"/>
              </a:rPr>
              <a:t>和</a:t>
            </a:r>
            <a:r>
              <a:rPr lang="en-US" altLang="zh-CN" sz="2000" dirty="0">
                <a:solidFill>
                  <a:schemeClr val="accent6">
                    <a:lumMod val="75000"/>
                  </a:schemeClr>
                </a:solidFill>
                <a:latin typeface="+mj-ea"/>
                <a:ea typeface="+mj-ea"/>
              </a:rPr>
              <a:t>Fortran</a:t>
            </a:r>
            <a:r>
              <a:rPr lang="zh-CN" altLang="en-US" sz="2000" dirty="0">
                <a:solidFill>
                  <a:schemeClr val="accent6">
                    <a:lumMod val="75000"/>
                  </a:schemeClr>
                </a:solidFill>
                <a:latin typeface="+mj-ea"/>
                <a:ea typeface="+mj-ea"/>
              </a:rPr>
              <a:t>代码的工具包；</a:t>
            </a:r>
          </a:p>
          <a:p>
            <a:pPr>
              <a:lnSpc>
                <a:spcPct val="150000"/>
              </a:lnSpc>
            </a:pPr>
            <a:r>
              <a:rPr lang="en-US" altLang="zh-CN" sz="2000" dirty="0">
                <a:solidFill>
                  <a:schemeClr val="accent6">
                    <a:lumMod val="75000"/>
                  </a:schemeClr>
                </a:solidFill>
                <a:latin typeface="+mj-ea"/>
                <a:ea typeface="+mj-ea"/>
              </a:rPr>
              <a:t>4</a:t>
            </a:r>
            <a:r>
              <a:rPr lang="zh-CN" altLang="en-US" sz="2000" dirty="0">
                <a:solidFill>
                  <a:schemeClr val="accent6">
                    <a:lumMod val="75000"/>
                  </a:schemeClr>
                </a:solidFill>
                <a:latin typeface="+mj-ea"/>
                <a:ea typeface="+mj-ea"/>
              </a:rPr>
              <a:t>、实用的线性代数、傅里叶变换和随机数生成函数。</a:t>
            </a:r>
            <a:r>
              <a:rPr lang="en-US" altLang="zh-CN" sz="2000" dirty="0" err="1">
                <a:solidFill>
                  <a:schemeClr val="accent6">
                    <a:lumMod val="75000"/>
                  </a:schemeClr>
                </a:solidFill>
                <a:latin typeface="+mj-ea"/>
                <a:ea typeface="+mj-ea"/>
              </a:rPr>
              <a:t>numpy</a:t>
            </a:r>
            <a:r>
              <a:rPr lang="zh-CN" altLang="en-US" sz="2000" dirty="0">
                <a:solidFill>
                  <a:schemeClr val="accent6">
                    <a:lumMod val="75000"/>
                  </a:schemeClr>
                </a:solidFill>
                <a:latin typeface="+mj-ea"/>
                <a:ea typeface="+mj-ea"/>
              </a:rPr>
              <a:t>和稀疏矩阵运算包</a:t>
            </a:r>
            <a:r>
              <a:rPr lang="en-US" altLang="zh-CN" sz="2000" dirty="0" err="1">
                <a:solidFill>
                  <a:schemeClr val="accent6">
                    <a:lumMod val="75000"/>
                  </a:schemeClr>
                </a:solidFill>
                <a:latin typeface="+mj-ea"/>
                <a:ea typeface="+mj-ea"/>
              </a:rPr>
              <a:t>scipy</a:t>
            </a:r>
            <a:r>
              <a:rPr lang="zh-CN" altLang="en-US" sz="2000" dirty="0">
                <a:solidFill>
                  <a:schemeClr val="accent6">
                    <a:lumMod val="75000"/>
                  </a:schemeClr>
                </a:solidFill>
                <a:latin typeface="+mj-ea"/>
                <a:ea typeface="+mj-ea"/>
              </a:rPr>
              <a:t>配合使用更加方便。</a:t>
            </a:r>
          </a:p>
          <a:p>
            <a:pPr>
              <a:lnSpc>
                <a:spcPct val="150000"/>
              </a:lnSpc>
            </a:pPr>
            <a:r>
              <a:rPr lang="en-US" altLang="zh-CN" sz="2000" dirty="0">
                <a:solidFill>
                  <a:schemeClr val="accent6">
                    <a:lumMod val="75000"/>
                  </a:schemeClr>
                </a:solidFill>
                <a:latin typeface="+mj-ea"/>
                <a:ea typeface="+mj-ea"/>
              </a:rPr>
              <a:t>NumPy</a:t>
            </a:r>
            <a:r>
              <a:rPr lang="zh-CN" altLang="en-US" sz="2000" dirty="0">
                <a:solidFill>
                  <a:schemeClr val="accent6">
                    <a:lumMod val="75000"/>
                  </a:schemeClr>
                </a:solidFill>
                <a:latin typeface="+mj-ea"/>
                <a:ea typeface="+mj-ea"/>
              </a:rPr>
              <a:t>（</a:t>
            </a:r>
            <a:r>
              <a:rPr lang="en-US" altLang="zh-CN" sz="2000" dirty="0">
                <a:solidFill>
                  <a:schemeClr val="accent6">
                    <a:lumMod val="75000"/>
                  </a:schemeClr>
                </a:solidFill>
                <a:latin typeface="+mj-ea"/>
                <a:ea typeface="+mj-ea"/>
              </a:rPr>
              <a:t>Numeric Python</a:t>
            </a:r>
            <a:r>
              <a:rPr lang="zh-CN" altLang="en-US" sz="2000" dirty="0">
                <a:solidFill>
                  <a:schemeClr val="accent6">
                    <a:lumMod val="75000"/>
                  </a:schemeClr>
                </a:solidFill>
                <a:latin typeface="+mj-ea"/>
                <a:ea typeface="+mj-ea"/>
              </a:rPr>
              <a:t>）提供了许多高级的数值编程工具，如：矩阵数据类型、矢量处理，以及精密的运算库。专为进行严格的数字处理而产生。多为很多大型金融公司使用，以及核心的科学计算组织如：</a:t>
            </a:r>
            <a:r>
              <a:rPr lang="en-US" altLang="zh-CN" sz="2000" dirty="0">
                <a:solidFill>
                  <a:schemeClr val="accent6">
                    <a:lumMod val="75000"/>
                  </a:schemeClr>
                </a:solidFill>
                <a:latin typeface="+mj-ea"/>
                <a:ea typeface="+mj-ea"/>
              </a:rPr>
              <a:t>Lawrence Livermore</a:t>
            </a:r>
            <a:r>
              <a:rPr lang="zh-CN" altLang="en-US" sz="2000" dirty="0">
                <a:solidFill>
                  <a:schemeClr val="accent6">
                    <a:lumMod val="75000"/>
                  </a:schemeClr>
                </a:solidFill>
                <a:latin typeface="+mj-ea"/>
                <a:ea typeface="+mj-ea"/>
              </a:rPr>
              <a:t>，</a:t>
            </a:r>
            <a:r>
              <a:rPr lang="en-US" altLang="zh-CN" sz="2000" dirty="0">
                <a:solidFill>
                  <a:schemeClr val="accent6">
                    <a:lumMod val="75000"/>
                  </a:schemeClr>
                </a:solidFill>
                <a:latin typeface="+mj-ea"/>
                <a:ea typeface="+mj-ea"/>
              </a:rPr>
              <a:t>NASA</a:t>
            </a:r>
            <a:r>
              <a:rPr lang="zh-CN" altLang="en-US" sz="2000" dirty="0">
                <a:solidFill>
                  <a:schemeClr val="accent6">
                    <a:lumMod val="75000"/>
                  </a:schemeClr>
                </a:solidFill>
                <a:latin typeface="+mj-ea"/>
                <a:ea typeface="+mj-ea"/>
              </a:rPr>
              <a:t>用其处理一些本来使用</a:t>
            </a:r>
            <a:r>
              <a:rPr lang="en-US" altLang="zh-CN" sz="2000" dirty="0">
                <a:solidFill>
                  <a:schemeClr val="accent6">
                    <a:lumMod val="75000"/>
                  </a:schemeClr>
                </a:solidFill>
                <a:latin typeface="+mj-ea"/>
                <a:ea typeface="+mj-ea"/>
              </a:rPr>
              <a:t>C++</a:t>
            </a:r>
            <a:r>
              <a:rPr lang="zh-CN" altLang="en-US" sz="2000" dirty="0">
                <a:solidFill>
                  <a:schemeClr val="accent6">
                    <a:lumMod val="75000"/>
                  </a:schemeClr>
                </a:solidFill>
                <a:latin typeface="+mj-ea"/>
                <a:ea typeface="+mj-ea"/>
              </a:rPr>
              <a:t>，</a:t>
            </a:r>
            <a:r>
              <a:rPr lang="en-US" altLang="zh-CN" sz="2000" dirty="0">
                <a:solidFill>
                  <a:schemeClr val="accent6">
                    <a:lumMod val="75000"/>
                  </a:schemeClr>
                </a:solidFill>
                <a:latin typeface="+mj-ea"/>
                <a:ea typeface="+mj-ea"/>
              </a:rPr>
              <a:t>Fortran</a:t>
            </a:r>
            <a:r>
              <a:rPr lang="zh-CN" altLang="en-US" sz="2000" dirty="0">
                <a:solidFill>
                  <a:schemeClr val="accent6">
                    <a:lumMod val="75000"/>
                  </a:schemeClr>
                </a:solidFill>
                <a:latin typeface="+mj-ea"/>
                <a:ea typeface="+mj-ea"/>
              </a:rPr>
              <a:t>或</a:t>
            </a:r>
            <a:r>
              <a:rPr lang="en-US" altLang="zh-CN" sz="2000" dirty="0" err="1">
                <a:solidFill>
                  <a:schemeClr val="accent6">
                    <a:lumMod val="75000"/>
                  </a:schemeClr>
                </a:solidFill>
                <a:latin typeface="+mj-ea"/>
                <a:ea typeface="+mj-ea"/>
              </a:rPr>
              <a:t>Matlab</a:t>
            </a:r>
            <a:r>
              <a:rPr lang="zh-CN" altLang="en-US" sz="2000" dirty="0">
                <a:solidFill>
                  <a:schemeClr val="accent6">
                    <a:lumMod val="75000"/>
                  </a:schemeClr>
                </a:solidFill>
                <a:latin typeface="+mj-ea"/>
                <a:ea typeface="+mj-ea"/>
              </a:rPr>
              <a:t>等所做的任务。</a:t>
            </a:r>
            <a:endParaRPr lang="en-US" altLang="zh-CN" sz="2000" dirty="0">
              <a:solidFill>
                <a:schemeClr val="accent6">
                  <a:lumMod val="75000"/>
                </a:schemeClr>
              </a:solidFill>
              <a:latin typeface="+mj-ea"/>
              <a:ea typeface="+mj-ea"/>
            </a:endParaRPr>
          </a:p>
        </p:txBody>
      </p:sp>
    </p:spTree>
    <p:extLst>
      <p:ext uri="{BB962C8B-B14F-4D97-AF65-F5344CB8AC3E}">
        <p14:creationId xmlns:p14="http://schemas.microsoft.com/office/powerpoint/2010/main" val="31772879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49422" y="195852"/>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a:t>
            </a:r>
            <a:r>
              <a:rPr lang="en-US" altLang="zh-CN" dirty="0" err="1"/>
              <a:t>NumPy</a:t>
            </a:r>
            <a:endParaRPr lang="zh-CN" altLang="en-US" dirty="0"/>
          </a:p>
          <a:p>
            <a:endParaRPr lang="zh-CN" altLang="en-US" dirty="0"/>
          </a:p>
        </p:txBody>
      </p:sp>
      <p:sp>
        <p:nvSpPr>
          <p:cNvPr id="2" name="文本框 1"/>
          <p:cNvSpPr txBox="1"/>
          <p:nvPr/>
        </p:nvSpPr>
        <p:spPr>
          <a:xfrm>
            <a:off x="649422" y="1396181"/>
            <a:ext cx="9822426" cy="523220"/>
          </a:xfrm>
          <a:prstGeom prst="rect">
            <a:avLst/>
          </a:prstGeom>
          <a:noFill/>
        </p:spPr>
        <p:txBody>
          <a:bodyPr wrap="square" rtlCol="0">
            <a:spAutoFit/>
          </a:bodyPr>
          <a:lstStyle/>
          <a:p>
            <a:r>
              <a:rPr lang="zh-CN" altLang="en-US" sz="2800" b="1" dirty="0">
                <a:solidFill>
                  <a:schemeClr val="accent6">
                    <a:lumMod val="75000"/>
                  </a:schemeClr>
                </a:solidFill>
                <a:latin typeface="+mj-ea"/>
                <a:ea typeface="+mj-ea"/>
              </a:rPr>
              <a:t>切片</a:t>
            </a:r>
            <a:endParaRPr lang="en-US" altLang="zh-CN" sz="2800" b="1" dirty="0">
              <a:solidFill>
                <a:schemeClr val="accent6">
                  <a:lumMod val="75000"/>
                </a:schemeClr>
              </a:solidFill>
              <a:latin typeface="+mj-ea"/>
              <a:ea typeface="+mj-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63" y="2127915"/>
            <a:ext cx="5000625" cy="254317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500" y="2276334"/>
            <a:ext cx="4762500" cy="2095500"/>
          </a:xfrm>
          <a:prstGeom prst="rect">
            <a:avLst/>
          </a:prstGeom>
        </p:spPr>
      </p:pic>
    </p:spTree>
    <p:extLst>
      <p:ext uri="{BB962C8B-B14F-4D97-AF65-F5344CB8AC3E}">
        <p14:creationId xmlns:p14="http://schemas.microsoft.com/office/powerpoint/2010/main" val="16778555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72148" y="295856"/>
            <a:ext cx="4541837" cy="646331"/>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a:t>
            </a:r>
            <a:r>
              <a:rPr lang="en-US" altLang="zh-CN" dirty="0" err="1"/>
              <a:t>NumPy</a:t>
            </a:r>
            <a:endParaRPr lang="zh-CN" altLang="en-US" dirty="0"/>
          </a:p>
        </p:txBody>
      </p:sp>
      <p:sp>
        <p:nvSpPr>
          <p:cNvPr id="2" name="文本框 1"/>
          <p:cNvSpPr txBox="1"/>
          <p:nvPr/>
        </p:nvSpPr>
        <p:spPr>
          <a:xfrm>
            <a:off x="644287" y="1423652"/>
            <a:ext cx="9822426" cy="523220"/>
          </a:xfrm>
          <a:prstGeom prst="rect">
            <a:avLst/>
          </a:prstGeom>
          <a:noFill/>
        </p:spPr>
        <p:txBody>
          <a:bodyPr wrap="square" rtlCol="0">
            <a:spAutoFit/>
          </a:bodyPr>
          <a:lstStyle/>
          <a:p>
            <a:r>
              <a:rPr lang="zh-CN" altLang="en-US" sz="2800" b="1" dirty="0">
                <a:solidFill>
                  <a:schemeClr val="accent6">
                    <a:lumMod val="75000"/>
                  </a:schemeClr>
                </a:solidFill>
                <a:latin typeface="+mj-ea"/>
                <a:ea typeface="+mj-ea"/>
              </a:rPr>
              <a:t>广播</a:t>
            </a:r>
            <a:endParaRPr lang="en-US" altLang="zh-CN" sz="2800" b="1" dirty="0">
              <a:solidFill>
                <a:schemeClr val="accent6">
                  <a:lumMod val="75000"/>
                </a:schemeClr>
              </a:solidFill>
              <a:latin typeface="+mj-ea"/>
              <a:ea typeface="+mj-ea"/>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582" y="1396181"/>
            <a:ext cx="6810683" cy="5108012"/>
          </a:xfrm>
          <a:prstGeom prst="rect">
            <a:avLst/>
          </a:prstGeom>
        </p:spPr>
      </p:pic>
    </p:spTree>
    <p:extLst>
      <p:ext uri="{BB962C8B-B14F-4D97-AF65-F5344CB8AC3E}">
        <p14:creationId xmlns:p14="http://schemas.microsoft.com/office/powerpoint/2010/main" val="6637065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1467" y="315175"/>
            <a:ext cx="4541837" cy="661848"/>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p:txBody>
      </p:sp>
      <p:sp>
        <p:nvSpPr>
          <p:cNvPr id="2" name="文本框 1"/>
          <p:cNvSpPr txBox="1"/>
          <p:nvPr/>
        </p:nvSpPr>
        <p:spPr>
          <a:xfrm>
            <a:off x="1229032" y="1396181"/>
            <a:ext cx="9822426" cy="437575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mj-ea"/>
                <a:ea typeface="+mj-ea"/>
              </a:rPr>
              <a:t>Pandas</a:t>
            </a:r>
          </a:p>
          <a:p>
            <a:endParaRPr lang="en-US" altLang="zh-CN" sz="2800" b="1" dirty="0">
              <a:solidFill>
                <a:schemeClr val="accent6">
                  <a:lumMod val="75000"/>
                </a:schemeClr>
              </a:solidFill>
              <a:latin typeface="+mj-ea"/>
              <a:ea typeface="+mj-ea"/>
            </a:endParaRPr>
          </a:p>
          <a:p>
            <a:r>
              <a:rPr lang="en-US" altLang="zh-CN" sz="2400" dirty="0">
                <a:solidFill>
                  <a:schemeClr val="accent6"/>
                </a:solidFill>
                <a:latin typeface="+mj-ea"/>
                <a:ea typeface="+mj-ea"/>
              </a:rPr>
              <a:t>Pandas </a:t>
            </a:r>
            <a:r>
              <a:rPr lang="zh-CN" altLang="en-US" sz="2400" dirty="0">
                <a:solidFill>
                  <a:schemeClr val="accent6"/>
                </a:solidFill>
                <a:latin typeface="+mj-ea"/>
                <a:ea typeface="+mj-ea"/>
              </a:rPr>
              <a:t>是基于</a:t>
            </a:r>
            <a:r>
              <a:rPr lang="en-US" altLang="zh-CN" sz="2400" dirty="0">
                <a:solidFill>
                  <a:schemeClr val="accent6"/>
                </a:solidFill>
                <a:latin typeface="+mj-ea"/>
                <a:ea typeface="+mj-ea"/>
              </a:rPr>
              <a:t>NumPy</a:t>
            </a:r>
            <a:r>
              <a:rPr lang="zh-CN" altLang="en-US" sz="2400" dirty="0">
                <a:solidFill>
                  <a:schemeClr val="accent6"/>
                </a:solidFill>
                <a:latin typeface="+mj-ea"/>
                <a:ea typeface="+mj-ea"/>
              </a:rPr>
              <a:t> 的一种工具，该工具是为了解决数据分析任务而创建的。</a:t>
            </a:r>
            <a:endParaRPr lang="en-US" altLang="zh-CN" sz="2400" dirty="0">
              <a:solidFill>
                <a:schemeClr val="accent6"/>
              </a:solidFill>
              <a:latin typeface="+mj-ea"/>
              <a:ea typeface="+mj-ea"/>
            </a:endParaRPr>
          </a:p>
          <a:p>
            <a:endParaRPr lang="en-US" altLang="zh-CN" sz="2400" dirty="0">
              <a:solidFill>
                <a:schemeClr val="accent6"/>
              </a:solidFill>
              <a:latin typeface="+mj-ea"/>
              <a:ea typeface="+mj-ea"/>
            </a:endParaRPr>
          </a:p>
          <a:p>
            <a:pPr>
              <a:lnSpc>
                <a:spcPct val="150000"/>
              </a:lnSpc>
            </a:pPr>
            <a:r>
              <a:rPr lang="en-US" altLang="zh-CN" sz="2400" dirty="0">
                <a:solidFill>
                  <a:schemeClr val="accent6"/>
                </a:solidFill>
                <a:latin typeface="+mj-ea"/>
                <a:ea typeface="+mj-ea"/>
              </a:rPr>
              <a:t>Pandas </a:t>
            </a:r>
            <a:r>
              <a:rPr lang="zh-CN" altLang="en-US" sz="2400" dirty="0">
                <a:solidFill>
                  <a:schemeClr val="accent6"/>
                </a:solidFill>
                <a:latin typeface="+mj-ea"/>
                <a:ea typeface="+mj-ea"/>
              </a:rPr>
              <a:t>纳入了大量库和一些标准的数据模型，提供了高效地操作大型数据集所需的工具。</a:t>
            </a:r>
            <a:r>
              <a:rPr lang="en-US" altLang="zh-CN" sz="2400" dirty="0">
                <a:solidFill>
                  <a:schemeClr val="accent6"/>
                </a:solidFill>
                <a:latin typeface="+mj-ea"/>
                <a:ea typeface="+mj-ea"/>
              </a:rPr>
              <a:t>Pandas</a:t>
            </a:r>
            <a:r>
              <a:rPr lang="zh-CN" altLang="en-US" sz="2400" dirty="0">
                <a:solidFill>
                  <a:schemeClr val="accent6"/>
                </a:solidFill>
                <a:latin typeface="+mj-ea"/>
                <a:ea typeface="+mj-ea"/>
              </a:rPr>
              <a:t>提供了大量能使我们快速便捷地处理数据的函数和方法。你很快就会发现，它是使</a:t>
            </a:r>
            <a:r>
              <a:rPr lang="en-US" altLang="zh-CN" sz="2400" dirty="0">
                <a:solidFill>
                  <a:schemeClr val="accent6"/>
                </a:solidFill>
                <a:latin typeface="+mj-ea"/>
                <a:ea typeface="+mj-ea"/>
              </a:rPr>
              <a:t>Python</a:t>
            </a:r>
            <a:r>
              <a:rPr lang="zh-CN" altLang="en-US" sz="2400" dirty="0">
                <a:solidFill>
                  <a:schemeClr val="accent6"/>
                </a:solidFill>
                <a:latin typeface="+mj-ea"/>
                <a:ea typeface="+mj-ea"/>
              </a:rPr>
              <a:t>成为强大而高效的数据分析环境的重要因素之一</a:t>
            </a:r>
            <a:r>
              <a:rPr lang="zh-CN" altLang="en-US" sz="3200" dirty="0">
                <a:solidFill>
                  <a:schemeClr val="accent6"/>
                </a:solidFill>
                <a:latin typeface="+mj-ea"/>
                <a:ea typeface="+mj-ea"/>
              </a:rPr>
              <a:t>。</a:t>
            </a:r>
            <a:endParaRPr lang="en-US" altLang="zh-CN" sz="3200" dirty="0">
              <a:solidFill>
                <a:schemeClr val="accent6"/>
              </a:solidFill>
              <a:latin typeface="+mj-ea"/>
              <a:ea typeface="+mj-ea"/>
            </a:endParaRPr>
          </a:p>
        </p:txBody>
      </p:sp>
    </p:spTree>
    <p:extLst>
      <p:ext uri="{BB962C8B-B14F-4D97-AF65-F5344CB8AC3E}">
        <p14:creationId xmlns:p14="http://schemas.microsoft.com/office/powerpoint/2010/main" val="37419224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23665" y="341171"/>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a:p>
            <a:endParaRPr lang="zh-CN" altLang="en-US" dirty="0"/>
          </a:p>
        </p:txBody>
      </p:sp>
      <p:sp>
        <p:nvSpPr>
          <p:cNvPr id="2" name="文本框 1"/>
          <p:cNvSpPr txBox="1"/>
          <p:nvPr/>
        </p:nvSpPr>
        <p:spPr>
          <a:xfrm>
            <a:off x="1229032" y="1396181"/>
            <a:ext cx="9822426" cy="892552"/>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solidFill>
                  <a:schemeClr val="accent6">
                    <a:lumMod val="75000"/>
                  </a:schemeClr>
                </a:solidFill>
                <a:latin typeface="+mj-ea"/>
                <a:ea typeface="+mj-ea"/>
              </a:rPr>
              <a:t>基本数据结构</a:t>
            </a:r>
            <a:endParaRPr lang="en-US" altLang="zh-CN" sz="2400" b="1" dirty="0">
              <a:solidFill>
                <a:schemeClr val="accent6">
                  <a:lumMod val="75000"/>
                </a:schemeClr>
              </a:solidFill>
              <a:latin typeface="+mj-ea"/>
              <a:ea typeface="+mj-ea"/>
            </a:endParaRPr>
          </a:p>
          <a:p>
            <a:endParaRPr lang="en-US" altLang="zh-CN" sz="2400" b="1" dirty="0">
              <a:solidFill>
                <a:schemeClr val="accent6">
                  <a:lumMod val="75000"/>
                </a:schemeClr>
              </a:solidFill>
              <a:latin typeface="+mj-ea"/>
              <a:ea typeface="+mj-ea"/>
            </a:endParaRPr>
          </a:p>
        </p:txBody>
      </p:sp>
      <p:sp>
        <p:nvSpPr>
          <p:cNvPr id="12" name="object 13"/>
          <p:cNvSpPr txBox="1"/>
          <p:nvPr/>
        </p:nvSpPr>
        <p:spPr>
          <a:xfrm>
            <a:off x="1445418" y="2154956"/>
            <a:ext cx="3387725" cy="1250342"/>
          </a:xfrm>
          <a:prstGeom prst="rect">
            <a:avLst/>
          </a:prstGeom>
        </p:spPr>
        <p:txBody>
          <a:bodyPr vert="horz" wrap="square" lIns="0" tIns="13970" rIns="0" bIns="0" rtlCol="0">
            <a:spAutoFit/>
          </a:bodyPr>
          <a:lstStyle/>
          <a:p>
            <a:pPr>
              <a:lnSpc>
                <a:spcPct val="100000"/>
              </a:lnSpc>
              <a:spcBef>
                <a:spcPts val="110"/>
              </a:spcBef>
            </a:pPr>
            <a:r>
              <a:rPr sz="2400" spc="5" dirty="0">
                <a:latin typeface="+mj-ea"/>
                <a:ea typeface="+mj-ea"/>
              </a:rPr>
              <a:t>Series</a:t>
            </a:r>
          </a:p>
          <a:p>
            <a:pPr>
              <a:lnSpc>
                <a:spcPct val="100000"/>
              </a:lnSpc>
              <a:spcBef>
                <a:spcPts val="1030"/>
              </a:spcBef>
            </a:pPr>
            <a:r>
              <a:rPr sz="2400" spc="5" dirty="0" err="1">
                <a:latin typeface="仿宋" panose="02010609060101010101" pitchFamily="49" charset="-122"/>
              </a:rPr>
              <a:t>一维数据结构，包含行索引和数据两个部分</a:t>
            </a:r>
          </a:p>
        </p:txBody>
      </p:sp>
      <p:sp>
        <p:nvSpPr>
          <p:cNvPr id="13" name="object 14"/>
          <p:cNvSpPr/>
          <p:nvPr/>
        </p:nvSpPr>
        <p:spPr>
          <a:xfrm>
            <a:off x="6665988" y="1579536"/>
            <a:ext cx="3126941" cy="1928139"/>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400" dirty="0"/>
          </a:p>
        </p:txBody>
      </p:sp>
      <p:sp>
        <p:nvSpPr>
          <p:cNvPr id="3" name="矩形 2"/>
          <p:cNvSpPr/>
          <p:nvPr/>
        </p:nvSpPr>
        <p:spPr>
          <a:xfrm>
            <a:off x="1445418" y="3834234"/>
            <a:ext cx="3057833" cy="2092881"/>
          </a:xfrm>
          <a:prstGeom prst="rect">
            <a:avLst/>
          </a:prstGeom>
        </p:spPr>
        <p:txBody>
          <a:bodyPr wrap="square">
            <a:spAutoFit/>
          </a:bodyPr>
          <a:lstStyle/>
          <a:p>
            <a:pPr>
              <a:lnSpc>
                <a:spcPct val="100000"/>
              </a:lnSpc>
              <a:spcBef>
                <a:spcPts val="1120"/>
              </a:spcBef>
            </a:pPr>
            <a:r>
              <a:rPr lang="en-US" altLang="zh-CN" sz="2400" spc="-5" dirty="0" err="1">
                <a:latin typeface="Microsoft JhengHei" panose="020B0604030504040204" charset="-120"/>
                <a:cs typeface="Microsoft JhengHei" panose="020B0604030504040204" charset="-120"/>
              </a:rPr>
              <a:t>DataFrame</a:t>
            </a:r>
            <a:endParaRPr lang="zh-CN" altLang="en-US" sz="2400" dirty="0">
              <a:latin typeface="Microsoft JhengHei" panose="020B0604030504040204" charset="-120"/>
              <a:cs typeface="Microsoft JhengHei" panose="020B0604030504040204" charset="-120"/>
            </a:endParaRPr>
          </a:p>
          <a:p>
            <a:pPr>
              <a:lnSpc>
                <a:spcPct val="100000"/>
              </a:lnSpc>
              <a:spcBef>
                <a:spcPts val="1170"/>
              </a:spcBef>
            </a:pPr>
            <a:r>
              <a:rPr lang="zh-CN" altLang="en-US" sz="2400" spc="5" dirty="0">
                <a:latin typeface="仿宋" panose="02010609060101010101" pitchFamily="49" charset="-122"/>
                <a:cs typeface="仿宋" panose="02010609060101010101" pitchFamily="49" charset="-122"/>
              </a:rPr>
              <a:t>二维数据结构，包含带索引的多列数据，各列的数据类型可能不同</a:t>
            </a:r>
          </a:p>
        </p:txBody>
      </p:sp>
      <p:sp>
        <p:nvSpPr>
          <p:cNvPr id="16" name="object 16"/>
          <p:cNvSpPr/>
          <p:nvPr/>
        </p:nvSpPr>
        <p:spPr>
          <a:xfrm>
            <a:off x="4833143" y="3881814"/>
            <a:ext cx="5572432" cy="2631336"/>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4645038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6993" y="314468"/>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a:p>
            <a:endParaRPr lang="zh-CN" altLang="en-US" dirty="0"/>
          </a:p>
        </p:txBody>
      </p:sp>
      <p:sp>
        <p:nvSpPr>
          <p:cNvPr id="2" name="文本框 1"/>
          <p:cNvSpPr txBox="1"/>
          <p:nvPr/>
        </p:nvSpPr>
        <p:spPr>
          <a:xfrm>
            <a:off x="1229032" y="1396181"/>
            <a:ext cx="9822426"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solidFill>
                  <a:schemeClr val="accent6">
                    <a:lumMod val="75000"/>
                  </a:schemeClr>
                </a:solidFill>
                <a:latin typeface="+mj-ea"/>
                <a:ea typeface="+mj-ea"/>
              </a:rPr>
              <a:t>数据索引</a:t>
            </a:r>
          </a:p>
        </p:txBody>
      </p:sp>
      <p:sp>
        <p:nvSpPr>
          <p:cNvPr id="12" name="object 13"/>
          <p:cNvSpPr txBox="1"/>
          <p:nvPr/>
        </p:nvSpPr>
        <p:spPr>
          <a:xfrm>
            <a:off x="1445418" y="2154956"/>
            <a:ext cx="4099976" cy="4446089"/>
          </a:xfrm>
          <a:prstGeom prst="rect">
            <a:avLst/>
          </a:prstGeom>
        </p:spPr>
        <p:txBody>
          <a:bodyPr vert="horz" wrap="square" lIns="0" tIns="13970" rIns="0" bIns="0" rtlCol="0">
            <a:spAutoFit/>
          </a:bodyPr>
          <a:lstStyle/>
          <a:p>
            <a:r>
              <a:rPr lang="en-US" altLang="zh-CN" sz="2400" dirty="0" err="1">
                <a:solidFill>
                  <a:srgbClr val="FF0000"/>
                </a:solidFill>
              </a:rPr>
              <a:t>df</a:t>
            </a:r>
            <a:r>
              <a:rPr lang="en-US" altLang="zh-CN" sz="2400" dirty="0">
                <a:solidFill>
                  <a:srgbClr val="FF0000"/>
                </a:solidFill>
              </a:rPr>
              <a:t>[5:10] </a:t>
            </a:r>
            <a:endParaRPr lang="en-US" altLang="zh-CN" sz="2400" dirty="0"/>
          </a:p>
          <a:p>
            <a:r>
              <a:rPr lang="en-US" altLang="zh-CN" sz="2400" dirty="0" err="1"/>
              <a:t>通过切片方式选取多行</a:t>
            </a:r>
            <a:endParaRPr lang="en-US" altLang="zh-CN" sz="2400" dirty="0"/>
          </a:p>
          <a:p>
            <a:endParaRPr lang="en-US" altLang="zh-CN" sz="2400" dirty="0"/>
          </a:p>
          <a:p>
            <a:r>
              <a:rPr lang="en-US" altLang="zh-CN" sz="2400" dirty="0" err="1">
                <a:solidFill>
                  <a:srgbClr val="FF0000"/>
                </a:solidFill>
              </a:rPr>
              <a:t>df</a:t>
            </a:r>
            <a:r>
              <a:rPr lang="en-US" altLang="zh-CN" sz="2400" dirty="0">
                <a:solidFill>
                  <a:srgbClr val="FF0000"/>
                </a:solidFill>
              </a:rPr>
              <a:t>[</a:t>
            </a:r>
            <a:r>
              <a:rPr lang="en-US" altLang="zh-CN" sz="2400" dirty="0" err="1">
                <a:solidFill>
                  <a:srgbClr val="FF0000"/>
                </a:solidFill>
              </a:rPr>
              <a:t>col_label</a:t>
            </a:r>
            <a:r>
              <a:rPr lang="en-US" altLang="zh-CN" sz="2400" dirty="0">
                <a:solidFill>
                  <a:srgbClr val="FF0000"/>
                </a:solidFill>
              </a:rPr>
              <a:t>] </a:t>
            </a:r>
            <a:r>
              <a:rPr lang="en-US" altLang="zh-CN" sz="2400" dirty="0"/>
              <a:t>or </a:t>
            </a:r>
            <a:r>
              <a:rPr lang="en-US" altLang="zh-CN" sz="2400" dirty="0" err="1">
                <a:solidFill>
                  <a:srgbClr val="FF0000"/>
                </a:solidFill>
              </a:rPr>
              <a:t>df.col_label</a:t>
            </a:r>
            <a:endParaRPr lang="en-US" altLang="zh-CN" sz="2400" dirty="0"/>
          </a:p>
          <a:p>
            <a:r>
              <a:rPr lang="en-US" altLang="zh-CN" sz="2400" dirty="0">
                <a:solidFill>
                  <a:schemeClr val="accent1"/>
                </a:solidFill>
              </a:rPr>
              <a:t> </a:t>
            </a:r>
            <a:r>
              <a:rPr lang="en-US" altLang="zh-CN" sz="2400" dirty="0" err="1"/>
              <a:t>选取列</a:t>
            </a:r>
            <a:r>
              <a:rPr lang="en-US" altLang="zh-CN" sz="2400" dirty="0"/>
              <a:t> </a:t>
            </a:r>
          </a:p>
          <a:p>
            <a:endParaRPr lang="en-US" altLang="zh-CN" sz="2400" dirty="0"/>
          </a:p>
          <a:p>
            <a:r>
              <a:rPr lang="en-US" altLang="zh-CN" sz="2400" dirty="0" err="1">
                <a:solidFill>
                  <a:srgbClr val="FF0000"/>
                </a:solidFill>
              </a:rPr>
              <a:t>df.loc</a:t>
            </a:r>
            <a:r>
              <a:rPr lang="en-US" altLang="zh-CN" sz="2400" dirty="0">
                <a:solidFill>
                  <a:srgbClr val="FF0000"/>
                </a:solidFill>
              </a:rPr>
              <a:t>[</a:t>
            </a:r>
            <a:r>
              <a:rPr lang="en-US" altLang="zh-CN" sz="2400" dirty="0" err="1">
                <a:solidFill>
                  <a:srgbClr val="FF0000"/>
                </a:solidFill>
              </a:rPr>
              <a:t>row_label</a:t>
            </a:r>
            <a:r>
              <a:rPr lang="en-US" altLang="zh-CN" sz="2400" dirty="0">
                <a:solidFill>
                  <a:srgbClr val="FF0000"/>
                </a:solidFill>
              </a:rPr>
              <a:t>, </a:t>
            </a:r>
            <a:r>
              <a:rPr lang="en-US" altLang="zh-CN" sz="2400" dirty="0" err="1">
                <a:solidFill>
                  <a:srgbClr val="FF0000"/>
                </a:solidFill>
              </a:rPr>
              <a:t>col_label</a:t>
            </a:r>
            <a:r>
              <a:rPr lang="en-US" altLang="zh-CN" sz="2400" dirty="0">
                <a:solidFill>
                  <a:srgbClr val="FF0000"/>
                </a:solidFill>
              </a:rPr>
              <a:t>] </a:t>
            </a:r>
            <a:endParaRPr lang="en-US" altLang="zh-CN" sz="2400" dirty="0"/>
          </a:p>
          <a:p>
            <a:r>
              <a:rPr lang="en-US" altLang="zh-CN" sz="2400" dirty="0" err="1"/>
              <a:t>通过标签选取行</a:t>
            </a:r>
            <a:r>
              <a:rPr lang="en-US" altLang="zh-CN" sz="2400" dirty="0"/>
              <a:t>/列</a:t>
            </a:r>
          </a:p>
          <a:p>
            <a:endParaRPr lang="zh-CN" altLang="zh-CN" sz="2400" dirty="0"/>
          </a:p>
          <a:p>
            <a:r>
              <a:rPr lang="en-US" altLang="zh-CN" sz="2400" dirty="0" err="1">
                <a:solidFill>
                  <a:srgbClr val="FF0000"/>
                </a:solidFill>
              </a:rPr>
              <a:t>df.iloc</a:t>
            </a:r>
            <a:r>
              <a:rPr lang="en-US" altLang="zh-CN" sz="2400" dirty="0">
                <a:solidFill>
                  <a:srgbClr val="FF0000"/>
                </a:solidFill>
              </a:rPr>
              <a:t>[</a:t>
            </a:r>
            <a:r>
              <a:rPr lang="en-US" altLang="zh-CN" sz="2400" dirty="0" err="1">
                <a:solidFill>
                  <a:srgbClr val="FF0000"/>
                </a:solidFill>
              </a:rPr>
              <a:t>row_loc</a:t>
            </a:r>
            <a:r>
              <a:rPr lang="en-US" altLang="zh-CN" sz="2400" dirty="0">
                <a:solidFill>
                  <a:srgbClr val="FF0000"/>
                </a:solidFill>
              </a:rPr>
              <a:t>, </a:t>
            </a:r>
            <a:r>
              <a:rPr lang="en-US" altLang="zh-CN" sz="2400" dirty="0" err="1">
                <a:solidFill>
                  <a:srgbClr val="FF0000"/>
                </a:solidFill>
              </a:rPr>
              <a:t>col_loc</a:t>
            </a:r>
            <a:r>
              <a:rPr lang="en-US" altLang="zh-CN" sz="2400" dirty="0">
                <a:solidFill>
                  <a:srgbClr val="FF0000"/>
                </a:solidFill>
              </a:rPr>
              <a:t>] </a:t>
            </a:r>
            <a:endParaRPr lang="en-US" altLang="zh-CN" sz="2400" dirty="0"/>
          </a:p>
          <a:p>
            <a:r>
              <a:rPr lang="en-US" altLang="zh-CN" sz="2400" dirty="0" err="1"/>
              <a:t>通过位置（自然数）选取行</a:t>
            </a:r>
            <a:r>
              <a:rPr lang="en-US" altLang="zh-CN" sz="2400" dirty="0"/>
              <a:t>/列</a:t>
            </a:r>
            <a:endParaRPr lang="zh-CN" altLang="zh-CN" sz="2400" dirty="0"/>
          </a:p>
          <a:p>
            <a:endParaRPr lang="zh-CN" altLang="zh-CN"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850" y="1330565"/>
            <a:ext cx="6534150" cy="5000625"/>
          </a:xfrm>
          <a:prstGeom prst="rect">
            <a:avLst/>
          </a:prstGeom>
        </p:spPr>
      </p:pic>
    </p:spTree>
    <p:extLst>
      <p:ext uri="{BB962C8B-B14F-4D97-AF65-F5344CB8AC3E}">
        <p14:creationId xmlns:p14="http://schemas.microsoft.com/office/powerpoint/2010/main" val="41406962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1467" y="276833"/>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a:p>
            <a:endParaRPr lang="zh-CN" altLang="en-US" dirty="0"/>
          </a:p>
        </p:txBody>
      </p:sp>
      <p:sp>
        <p:nvSpPr>
          <p:cNvPr id="2" name="文本框 1"/>
          <p:cNvSpPr txBox="1"/>
          <p:nvPr/>
        </p:nvSpPr>
        <p:spPr>
          <a:xfrm>
            <a:off x="1229032" y="1396181"/>
            <a:ext cx="9822426"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solidFill>
                  <a:schemeClr val="accent6">
                    <a:lumMod val="75000"/>
                  </a:schemeClr>
                </a:solidFill>
                <a:latin typeface="+mj-ea"/>
                <a:ea typeface="+mj-ea"/>
              </a:rPr>
              <a:t>数据合并</a:t>
            </a:r>
          </a:p>
        </p:txBody>
      </p:sp>
      <p:sp>
        <p:nvSpPr>
          <p:cNvPr id="12" name="object 13"/>
          <p:cNvSpPr txBox="1"/>
          <p:nvPr/>
        </p:nvSpPr>
        <p:spPr>
          <a:xfrm>
            <a:off x="1347095" y="1919401"/>
            <a:ext cx="4748905" cy="2799484"/>
          </a:xfrm>
          <a:prstGeom prst="rect">
            <a:avLst/>
          </a:prstGeom>
        </p:spPr>
        <p:txBody>
          <a:bodyPr vert="horz" wrap="square" lIns="0" tIns="13970" rIns="0" bIns="0" rtlCol="0">
            <a:spAutoFit/>
          </a:bodyPr>
          <a:lstStyle/>
          <a:p>
            <a:pPr>
              <a:lnSpc>
                <a:spcPct val="100000"/>
              </a:lnSpc>
              <a:spcBef>
                <a:spcPts val="110"/>
              </a:spcBef>
            </a:pPr>
            <a:r>
              <a:rPr lang="en-US" altLang="zh-CN" sz="2400" dirty="0" err="1">
                <a:solidFill>
                  <a:srgbClr val="FF0000"/>
                </a:solidFill>
                <a:latin typeface="Arial" panose="020B0604020202020204" pitchFamily="34" charset="0"/>
                <a:cs typeface="Arial" panose="020B0604020202020204" pitchFamily="34" charset="0"/>
              </a:rPr>
              <a:t>pd.merge</a:t>
            </a:r>
            <a:r>
              <a:rPr lang="en-US" altLang="zh-CN" sz="2400" dirty="0">
                <a:solidFill>
                  <a:srgbClr val="FF0000"/>
                </a:solidFill>
                <a:latin typeface="Arial" panose="020B0604020202020204" pitchFamily="34" charset="0"/>
                <a:cs typeface="Arial" panose="020B0604020202020204" pitchFamily="34" charset="0"/>
              </a:rPr>
              <a:t>(left,</a:t>
            </a:r>
            <a:r>
              <a:rPr lang="en-US" altLang="zh-CN" sz="2400" spc="5" dirty="0">
                <a:solidFill>
                  <a:srgbClr val="FF0000"/>
                </a:solidFill>
                <a:latin typeface="Arial" panose="020B0604020202020204" pitchFamily="34" charset="0"/>
                <a:cs typeface="Arial" panose="020B0604020202020204" pitchFamily="34" charset="0"/>
              </a:rPr>
              <a:t> </a:t>
            </a:r>
            <a:r>
              <a:rPr lang="en-US" altLang="zh-CN" sz="2400" dirty="0">
                <a:solidFill>
                  <a:srgbClr val="FF0000"/>
                </a:solidFill>
                <a:latin typeface="Arial" panose="020B0604020202020204" pitchFamily="34" charset="0"/>
                <a:cs typeface="Arial" panose="020B0604020202020204" pitchFamily="34" charset="0"/>
              </a:rPr>
              <a:t>right)</a:t>
            </a:r>
            <a:r>
              <a:rPr lang="en-US" altLang="zh-CN" sz="2400" spc="-500" dirty="0">
                <a:solidFill>
                  <a:srgbClr val="FF0000"/>
                </a:solidFill>
                <a:latin typeface="Arial" panose="020B0604020202020204" pitchFamily="34" charset="0"/>
                <a:cs typeface="Arial" panose="020B0604020202020204" pitchFamily="34" charset="0"/>
              </a:rPr>
              <a:t> </a:t>
            </a:r>
            <a:r>
              <a:rPr lang="zh-CN" altLang="en-US" sz="2400" spc="5" dirty="0">
                <a:latin typeface="仿宋" panose="02010609060101010101" pitchFamily="49" charset="-122"/>
                <a:cs typeface="仿宋" panose="02010609060101010101" pitchFamily="49" charset="-122"/>
              </a:rPr>
              <a:t>类数据库的数据融合操作</a:t>
            </a:r>
            <a:r>
              <a:rPr lang="en-US" altLang="zh-CN" sz="2400" dirty="0">
                <a:latin typeface="仿宋" panose="02010609060101010101" pitchFamily="49" charset="-122"/>
                <a:cs typeface="仿宋" panose="02010609060101010101" pitchFamily="49" charset="-122"/>
              </a:rPr>
              <a:t>.</a:t>
            </a:r>
          </a:p>
          <a:p>
            <a:pPr>
              <a:lnSpc>
                <a:spcPct val="100000"/>
              </a:lnSpc>
              <a:spcBef>
                <a:spcPts val="110"/>
              </a:spcBef>
            </a:pPr>
            <a:endParaRPr lang="zh-CN" altLang="en-US" sz="2400" dirty="0">
              <a:latin typeface="仿宋" panose="02010609060101010101" pitchFamily="49" charset="-122"/>
              <a:cs typeface="仿宋" panose="02010609060101010101" pitchFamily="49" charset="-122"/>
            </a:endParaRPr>
          </a:p>
          <a:p>
            <a:pPr marR="5080" algn="just">
              <a:lnSpc>
                <a:spcPts val="1970"/>
              </a:lnSpc>
              <a:spcBef>
                <a:spcPts val="120"/>
              </a:spcBef>
            </a:pPr>
            <a:r>
              <a:rPr lang="zh-CN" altLang="en-US" sz="1600" spc="5" dirty="0">
                <a:latin typeface="Microsoft JhengHei" panose="020B0604030504040204" charset="-120"/>
                <a:cs typeface="Microsoft JhengHei" panose="020B0604030504040204" charset="-120"/>
              </a:rPr>
              <a:t>参</a:t>
            </a:r>
            <a:r>
              <a:rPr lang="zh-CN" altLang="en-US" sz="1600" spc="-5" dirty="0">
                <a:latin typeface="Microsoft JhengHei" panose="020B0604030504040204" charset="-120"/>
                <a:cs typeface="Microsoft JhengHei" panose="020B0604030504040204" charset="-120"/>
              </a:rPr>
              <a:t>数</a:t>
            </a:r>
            <a:r>
              <a:rPr lang="zh-CN" altLang="en-US" sz="1600" dirty="0">
                <a:latin typeface="Microsoft JhengHei" panose="020B0604030504040204" charset="-120"/>
                <a:cs typeface="Microsoft JhengHei" panose="020B0604030504040204" charset="-120"/>
              </a:rPr>
              <a:t>：</a:t>
            </a:r>
            <a:r>
              <a:rPr lang="en-US" altLang="zh-CN" sz="1600" dirty="0">
                <a:solidFill>
                  <a:srgbClr val="3B6CDE"/>
                </a:solidFill>
                <a:latin typeface="Courier New" panose="02070309020205020404"/>
                <a:cs typeface="Courier New" panose="02070309020205020404"/>
              </a:rPr>
              <a:t>how</a:t>
            </a:r>
            <a:r>
              <a:rPr lang="zh-CN" altLang="en-US" sz="1600" dirty="0">
                <a:latin typeface="仿宋" panose="02010609060101010101" pitchFamily="49" charset="-122"/>
                <a:cs typeface="仿宋" panose="02010609060101010101" pitchFamily="49" charset="-122"/>
              </a:rPr>
              <a:t>，</a:t>
            </a:r>
            <a:r>
              <a:rPr lang="zh-CN" altLang="en-US" sz="1600" spc="5" dirty="0">
                <a:latin typeface="仿宋" panose="02010609060101010101" pitchFamily="49" charset="-122"/>
                <a:cs typeface="仿宋" panose="02010609060101010101" pitchFamily="49" charset="-122"/>
              </a:rPr>
              <a:t>融</a:t>
            </a:r>
            <a:r>
              <a:rPr lang="zh-CN" altLang="en-US" sz="1600" spc="15" dirty="0">
                <a:latin typeface="仿宋" panose="02010609060101010101" pitchFamily="49" charset="-122"/>
                <a:cs typeface="仿宋" panose="02010609060101010101" pitchFamily="49" charset="-122"/>
              </a:rPr>
              <a:t>合方</a:t>
            </a:r>
            <a:r>
              <a:rPr lang="zh-CN" altLang="en-US" sz="1600" spc="-5" dirty="0">
                <a:latin typeface="仿宋" panose="02010609060101010101" pitchFamily="49" charset="-122"/>
                <a:cs typeface="仿宋" panose="02010609060101010101" pitchFamily="49" charset="-122"/>
              </a:rPr>
              <a:t>式</a:t>
            </a:r>
            <a:r>
              <a:rPr lang="zh-CN" altLang="en-US" sz="1600" spc="15" dirty="0">
                <a:latin typeface="仿宋" panose="02010609060101010101" pitchFamily="49" charset="-122"/>
                <a:cs typeface="仿宋" panose="02010609060101010101" pitchFamily="49" charset="-122"/>
              </a:rPr>
              <a:t>，包括左连</a:t>
            </a:r>
            <a:r>
              <a:rPr lang="zh-CN" altLang="en-US" sz="1600" spc="-5" dirty="0">
                <a:latin typeface="仿宋" panose="02010609060101010101" pitchFamily="49" charset="-122"/>
                <a:cs typeface="仿宋" panose="02010609060101010101" pitchFamily="49" charset="-122"/>
              </a:rPr>
              <a:t>接</a:t>
            </a:r>
            <a:r>
              <a:rPr lang="zh-CN" altLang="en-US" sz="1600" spc="5" dirty="0">
                <a:latin typeface="仿宋" panose="02010609060101010101" pitchFamily="49" charset="-122"/>
                <a:cs typeface="仿宋" panose="02010609060101010101" pitchFamily="49" charset="-122"/>
              </a:rPr>
              <a:t>、</a:t>
            </a:r>
            <a:r>
              <a:rPr lang="zh-CN" altLang="en-US" sz="1600" spc="15" dirty="0">
                <a:latin typeface="仿宋" panose="02010609060101010101" pitchFamily="49" charset="-122"/>
                <a:cs typeface="仿宋" panose="02010609060101010101" pitchFamily="49" charset="-122"/>
              </a:rPr>
              <a:t>右连</a:t>
            </a:r>
            <a:r>
              <a:rPr lang="zh-CN" altLang="en-US" sz="1600" spc="-5" dirty="0">
                <a:latin typeface="仿宋" panose="02010609060101010101" pitchFamily="49" charset="-122"/>
                <a:cs typeface="仿宋" panose="02010609060101010101" pitchFamily="49" charset="-122"/>
              </a:rPr>
              <a:t>接</a:t>
            </a:r>
            <a:r>
              <a:rPr lang="zh-CN" altLang="en-US" sz="1600" spc="15" dirty="0">
                <a:latin typeface="仿宋" panose="02010609060101010101" pitchFamily="49" charset="-122"/>
                <a:cs typeface="仿宋" panose="02010609060101010101" pitchFamily="49" charset="-122"/>
              </a:rPr>
              <a:t>、内连接</a:t>
            </a:r>
            <a:r>
              <a:rPr lang="zh-CN" altLang="en-US" sz="1600" spc="-5" dirty="0">
                <a:latin typeface="仿宋" panose="02010609060101010101" pitchFamily="49" charset="-122"/>
                <a:cs typeface="仿宋" panose="02010609060101010101" pitchFamily="49" charset="-122"/>
              </a:rPr>
              <a:t>（</a:t>
            </a:r>
            <a:r>
              <a:rPr lang="zh-CN" altLang="en-US" sz="1600" spc="15" dirty="0">
                <a:latin typeface="仿宋" panose="02010609060101010101" pitchFamily="49" charset="-122"/>
                <a:cs typeface="仿宋" panose="02010609060101010101" pitchFamily="49" charset="-122"/>
              </a:rPr>
              <a:t>默</a:t>
            </a:r>
            <a:r>
              <a:rPr lang="zh-CN" altLang="en-US" sz="1600" spc="-5" dirty="0">
                <a:latin typeface="仿宋" panose="02010609060101010101" pitchFamily="49" charset="-122"/>
                <a:cs typeface="仿宋" panose="02010609060101010101" pitchFamily="49" charset="-122"/>
              </a:rPr>
              <a:t>认</a:t>
            </a:r>
            <a:r>
              <a:rPr lang="zh-CN" altLang="en-US" sz="1600" spc="5" dirty="0">
                <a:latin typeface="仿宋" panose="02010609060101010101" pitchFamily="49" charset="-122"/>
                <a:cs typeface="仿宋" panose="02010609060101010101" pitchFamily="49" charset="-122"/>
              </a:rPr>
              <a:t>）</a:t>
            </a:r>
            <a:r>
              <a:rPr lang="zh-CN" altLang="en-US" sz="1600" spc="15" dirty="0">
                <a:latin typeface="仿宋" panose="02010609060101010101" pitchFamily="49" charset="-122"/>
                <a:cs typeface="仿宋" panose="02010609060101010101" pitchFamily="49" charset="-122"/>
              </a:rPr>
              <a:t>和外连</a:t>
            </a:r>
            <a:r>
              <a:rPr lang="zh-CN" altLang="en-US" sz="1600" spc="-5" dirty="0">
                <a:latin typeface="仿宋" panose="02010609060101010101" pitchFamily="49" charset="-122"/>
                <a:cs typeface="仿宋" panose="02010609060101010101" pitchFamily="49" charset="-122"/>
              </a:rPr>
              <a:t>接；</a:t>
            </a:r>
            <a:r>
              <a:rPr lang="en-US" altLang="zh-CN" sz="1600" spc="-5" dirty="0">
                <a:solidFill>
                  <a:srgbClr val="3B6CDE"/>
                </a:solidFill>
                <a:latin typeface="Courier New" panose="02070309020205020404"/>
                <a:cs typeface="Courier New" panose="02070309020205020404"/>
              </a:rPr>
              <a:t>on</a:t>
            </a:r>
            <a:r>
              <a:rPr lang="zh-CN" altLang="en-US" sz="1600" spc="-5" dirty="0">
                <a:latin typeface="仿宋" panose="02010609060101010101" pitchFamily="49" charset="-122"/>
                <a:cs typeface="仿宋" panose="02010609060101010101" pitchFamily="49" charset="-122"/>
              </a:rPr>
              <a:t>，连</a:t>
            </a:r>
            <a:r>
              <a:rPr lang="zh-CN" altLang="en-US" sz="1600" spc="25" dirty="0">
                <a:latin typeface="仿宋" panose="02010609060101010101" pitchFamily="49" charset="-122"/>
                <a:cs typeface="仿宋" panose="02010609060101010101" pitchFamily="49" charset="-122"/>
              </a:rPr>
              <a:t>接</a:t>
            </a:r>
            <a:r>
              <a:rPr lang="zh-CN" altLang="en-US" sz="1600" spc="-5" dirty="0">
                <a:latin typeface="仿宋" panose="02010609060101010101" pitchFamily="49" charset="-122"/>
                <a:cs typeface="仿宋" panose="02010609060101010101" pitchFamily="49" charset="-122"/>
              </a:rPr>
              <a:t>键；</a:t>
            </a:r>
            <a:r>
              <a:rPr lang="en-US" altLang="zh-CN" sz="1600" spc="-5" dirty="0" err="1">
                <a:solidFill>
                  <a:srgbClr val="3B6CDE"/>
                </a:solidFill>
                <a:latin typeface="Courier New" panose="02070309020205020404"/>
                <a:cs typeface="Courier New" panose="02070309020205020404"/>
              </a:rPr>
              <a:t>left_on</a:t>
            </a:r>
            <a:r>
              <a:rPr lang="zh-CN" altLang="en-US" sz="1600" spc="-5" dirty="0">
                <a:latin typeface="仿宋" panose="02010609060101010101" pitchFamily="49" charset="-122"/>
                <a:cs typeface="仿宋" panose="02010609060101010101" pitchFamily="49" charset="-122"/>
              </a:rPr>
              <a:t>，</a:t>
            </a:r>
            <a:r>
              <a:rPr lang="zh-CN" altLang="en-US" sz="1600" spc="25" dirty="0">
                <a:latin typeface="仿宋" panose="02010609060101010101" pitchFamily="49" charset="-122"/>
                <a:cs typeface="仿宋" panose="02010609060101010101" pitchFamily="49" charset="-122"/>
              </a:rPr>
              <a:t>左</a:t>
            </a:r>
            <a:r>
              <a:rPr lang="zh-CN" altLang="en-US" sz="1600" spc="-5" dirty="0">
                <a:latin typeface="仿宋" panose="02010609060101010101" pitchFamily="49" charset="-122"/>
                <a:cs typeface="仿宋" panose="02010609060101010101" pitchFamily="49" charset="-122"/>
              </a:rPr>
              <a:t>键；</a:t>
            </a:r>
            <a:r>
              <a:rPr lang="en-US" altLang="zh-CN" sz="1600" spc="-5" dirty="0" err="1">
                <a:solidFill>
                  <a:srgbClr val="3B6CDE"/>
                </a:solidFill>
                <a:latin typeface="Courier New" panose="02070309020205020404"/>
                <a:cs typeface="Courier New" panose="02070309020205020404"/>
              </a:rPr>
              <a:t>right_on</a:t>
            </a:r>
            <a:r>
              <a:rPr lang="zh-CN" altLang="en-US" sz="1600" spc="-5" dirty="0">
                <a:latin typeface="仿宋" panose="02010609060101010101" pitchFamily="49" charset="-122"/>
                <a:cs typeface="仿宋" panose="02010609060101010101" pitchFamily="49" charset="-122"/>
              </a:rPr>
              <a:t>，</a:t>
            </a:r>
            <a:r>
              <a:rPr lang="zh-CN" altLang="en-US" sz="1600" spc="25" dirty="0">
                <a:latin typeface="仿宋" panose="02010609060101010101" pitchFamily="49" charset="-122"/>
                <a:cs typeface="仿宋" panose="02010609060101010101" pitchFamily="49" charset="-122"/>
              </a:rPr>
              <a:t>右</a:t>
            </a:r>
            <a:r>
              <a:rPr lang="zh-CN" altLang="en-US" sz="1600" spc="-5" dirty="0">
                <a:latin typeface="仿宋" panose="02010609060101010101" pitchFamily="49" charset="-122"/>
                <a:cs typeface="仿宋" panose="02010609060101010101" pitchFamily="49" charset="-122"/>
              </a:rPr>
              <a:t>键；</a:t>
            </a:r>
            <a:r>
              <a:rPr lang="en-US" altLang="zh-CN" sz="1600" spc="-5" dirty="0" err="1">
                <a:solidFill>
                  <a:srgbClr val="3B6CDE"/>
                </a:solidFill>
                <a:latin typeface="Courier New" panose="02070309020205020404"/>
                <a:cs typeface="Courier New" panose="02070309020205020404"/>
              </a:rPr>
              <a:t>left_index</a:t>
            </a:r>
            <a:r>
              <a:rPr lang="zh-CN" altLang="en-US" sz="1600" spc="-5" dirty="0">
                <a:latin typeface="仿宋" panose="02010609060101010101" pitchFamily="49" charset="-122"/>
                <a:cs typeface="仿宋" panose="02010609060101010101" pitchFamily="49" charset="-122"/>
              </a:rPr>
              <a:t>，</a:t>
            </a:r>
            <a:r>
              <a:rPr lang="zh-CN" altLang="en-US" sz="1600" spc="30" dirty="0">
                <a:latin typeface="仿宋" panose="02010609060101010101" pitchFamily="49" charset="-122"/>
                <a:cs typeface="仿宋" panose="02010609060101010101" pitchFamily="49" charset="-122"/>
              </a:rPr>
              <a:t>是</a:t>
            </a:r>
            <a:r>
              <a:rPr lang="zh-CN" altLang="en-US" sz="1600" spc="25" dirty="0">
                <a:latin typeface="仿宋" panose="02010609060101010101" pitchFamily="49" charset="-122"/>
                <a:cs typeface="仿宋" panose="02010609060101010101" pitchFamily="49" charset="-122"/>
              </a:rPr>
              <a:t>否将</a:t>
            </a:r>
            <a:r>
              <a:rPr lang="en-US" altLang="zh-CN" sz="1600" dirty="0">
                <a:latin typeface="仿宋" panose="02010609060101010101" pitchFamily="49" charset="-122"/>
                <a:cs typeface="仿宋" panose="02010609060101010101" pitchFamily="49" charset="-122"/>
              </a:rPr>
              <a:t>left</a:t>
            </a:r>
            <a:r>
              <a:rPr lang="zh-CN" altLang="en-US" sz="1600" spc="25" dirty="0">
                <a:latin typeface="仿宋" panose="02010609060101010101" pitchFamily="49" charset="-122"/>
                <a:cs typeface="仿宋" panose="02010609060101010101" pitchFamily="49" charset="-122"/>
              </a:rPr>
              <a:t>行</a:t>
            </a:r>
            <a:r>
              <a:rPr lang="zh-CN" altLang="en-US" sz="1600" spc="30" dirty="0">
                <a:latin typeface="仿宋" panose="02010609060101010101" pitchFamily="49" charset="-122"/>
                <a:cs typeface="仿宋" panose="02010609060101010101" pitchFamily="49" charset="-122"/>
              </a:rPr>
              <a:t>索</a:t>
            </a:r>
            <a:r>
              <a:rPr lang="zh-CN" altLang="en-US" sz="1600" spc="25" dirty="0">
                <a:latin typeface="仿宋" panose="02010609060101010101" pitchFamily="49" charset="-122"/>
                <a:cs typeface="仿宋" panose="02010609060101010101" pitchFamily="49" charset="-122"/>
              </a:rPr>
              <a:t>引</a:t>
            </a:r>
            <a:r>
              <a:rPr lang="zh-CN" altLang="en-US" sz="1600" spc="-5" dirty="0">
                <a:latin typeface="仿宋" panose="02010609060101010101" pitchFamily="49" charset="-122"/>
                <a:cs typeface="仿宋" panose="02010609060101010101" pitchFamily="49" charset="-122"/>
              </a:rPr>
              <a:t>作 为左键</a:t>
            </a:r>
            <a:r>
              <a:rPr lang="zh-CN" altLang="en-US" sz="1600" spc="-10" dirty="0">
                <a:latin typeface="仿宋" panose="02010609060101010101" pitchFamily="49" charset="-122"/>
                <a:cs typeface="仿宋" panose="02010609060101010101" pitchFamily="49" charset="-122"/>
              </a:rPr>
              <a:t>；</a:t>
            </a:r>
            <a:r>
              <a:rPr lang="en-US" altLang="zh-CN" sz="1600" spc="-5" dirty="0" err="1">
                <a:solidFill>
                  <a:srgbClr val="3B6CDE"/>
                </a:solidFill>
                <a:latin typeface="Courier New" panose="02070309020205020404"/>
                <a:cs typeface="Courier New" panose="02070309020205020404"/>
              </a:rPr>
              <a:t>right_index</a:t>
            </a:r>
            <a:r>
              <a:rPr lang="zh-CN" altLang="en-US" sz="1600" spc="-5" dirty="0">
                <a:latin typeface="仿宋" panose="02010609060101010101" pitchFamily="49" charset="-122"/>
                <a:cs typeface="仿宋" panose="02010609060101010101" pitchFamily="49" charset="-122"/>
              </a:rPr>
              <a:t>，是否将</a:t>
            </a:r>
            <a:r>
              <a:rPr lang="en-US" altLang="zh-CN" sz="1600" spc="-5" dirty="0">
                <a:latin typeface="仿宋" panose="02010609060101010101" pitchFamily="49" charset="-122"/>
                <a:cs typeface="仿宋" panose="02010609060101010101" pitchFamily="49" charset="-122"/>
              </a:rPr>
              <a:t>right</a:t>
            </a:r>
            <a:r>
              <a:rPr lang="zh-CN" altLang="en-US" sz="1600" spc="-5" dirty="0">
                <a:latin typeface="仿宋" panose="02010609060101010101" pitchFamily="49" charset="-122"/>
                <a:cs typeface="仿宋" panose="02010609060101010101" pitchFamily="49" charset="-122"/>
              </a:rPr>
              <a:t>行索引作为右键</a:t>
            </a:r>
            <a:r>
              <a:rPr lang="en-US" altLang="zh-CN" sz="1600" spc="-5" dirty="0">
                <a:latin typeface="仿宋" panose="02010609060101010101" pitchFamily="49" charset="-122"/>
                <a:cs typeface="仿宋" panose="02010609060101010101" pitchFamily="49" charset="-122"/>
              </a:rPr>
              <a:t>.</a:t>
            </a:r>
            <a:endParaRPr lang="zh-CN" altLang="en-US" sz="1600" dirty="0">
              <a:latin typeface="仿宋" panose="02010609060101010101" pitchFamily="49" charset="-122"/>
              <a:cs typeface="仿宋" panose="02010609060101010101" pitchFamily="49" charset="-122"/>
            </a:endParaRPr>
          </a:p>
          <a:p>
            <a:endParaRPr lang="zh-CN" altLang="zh-CN"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13" y="4479951"/>
            <a:ext cx="5331739" cy="165615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316" y="1330565"/>
            <a:ext cx="4749902" cy="5029308"/>
          </a:xfrm>
          <a:prstGeom prst="rect">
            <a:avLst/>
          </a:prstGeom>
        </p:spPr>
      </p:pic>
    </p:spTree>
    <p:extLst>
      <p:ext uri="{BB962C8B-B14F-4D97-AF65-F5344CB8AC3E}">
        <p14:creationId xmlns:p14="http://schemas.microsoft.com/office/powerpoint/2010/main" val="37174333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7225" y="289417"/>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a:p>
            <a:endParaRPr lang="zh-CN" altLang="en-US" dirty="0"/>
          </a:p>
        </p:txBody>
      </p:sp>
      <p:sp>
        <p:nvSpPr>
          <p:cNvPr id="2" name="文本框 1"/>
          <p:cNvSpPr txBox="1"/>
          <p:nvPr/>
        </p:nvSpPr>
        <p:spPr>
          <a:xfrm>
            <a:off x="1229032" y="1396181"/>
            <a:ext cx="9822426" cy="523220"/>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b="1" dirty="0">
                <a:solidFill>
                  <a:schemeClr val="accent6">
                    <a:lumMod val="75000"/>
                  </a:schemeClr>
                </a:solidFill>
                <a:latin typeface="+mn-ea"/>
                <a:ea typeface="+mn-ea"/>
              </a:rPr>
              <a:t>数据融合</a:t>
            </a:r>
            <a:endParaRPr lang="en-US" altLang="zh-CN" sz="2800" b="1" dirty="0">
              <a:solidFill>
                <a:schemeClr val="accent6">
                  <a:lumMod val="75000"/>
                </a:schemeClr>
              </a:solidFill>
              <a:latin typeface="+mn-ea"/>
              <a:ea typeface="+mn-ea"/>
            </a:endParaRPr>
          </a:p>
        </p:txBody>
      </p:sp>
      <p:sp>
        <p:nvSpPr>
          <p:cNvPr id="12" name="object 13"/>
          <p:cNvSpPr txBox="1"/>
          <p:nvPr/>
        </p:nvSpPr>
        <p:spPr>
          <a:xfrm>
            <a:off x="1445418" y="2154956"/>
            <a:ext cx="2752956" cy="1122102"/>
          </a:xfrm>
          <a:prstGeom prst="rect">
            <a:avLst/>
          </a:prstGeom>
        </p:spPr>
        <p:txBody>
          <a:bodyPr vert="horz" wrap="square" lIns="0" tIns="13970" rIns="0" bIns="0" rtlCol="0">
            <a:spAutoFit/>
          </a:bodyPr>
          <a:lstStyle/>
          <a:p>
            <a:r>
              <a:rPr lang="en-US" altLang="zh-CN" sz="2400" dirty="0" err="1">
                <a:solidFill>
                  <a:srgbClr val="FF0000"/>
                </a:solidFill>
              </a:rPr>
              <a:t>pd.concat</a:t>
            </a:r>
            <a:r>
              <a:rPr lang="en-US" altLang="zh-CN" sz="2400" dirty="0">
                <a:solidFill>
                  <a:srgbClr val="FF0000"/>
                </a:solidFill>
              </a:rPr>
              <a:t>([</a:t>
            </a:r>
            <a:r>
              <a:rPr lang="en-US" altLang="zh-CN" sz="2400" dirty="0" err="1">
                <a:solidFill>
                  <a:srgbClr val="FF0000"/>
                </a:solidFill>
              </a:rPr>
              <a:t>df1</a:t>
            </a:r>
            <a:r>
              <a:rPr lang="en-US" altLang="zh-CN" sz="2400" dirty="0">
                <a:solidFill>
                  <a:srgbClr val="FF0000"/>
                </a:solidFill>
              </a:rPr>
              <a:t>, </a:t>
            </a:r>
            <a:r>
              <a:rPr lang="en-US" altLang="zh-CN" sz="2400" dirty="0" err="1">
                <a:solidFill>
                  <a:srgbClr val="FF0000"/>
                </a:solidFill>
              </a:rPr>
              <a:t>df2</a:t>
            </a:r>
            <a:r>
              <a:rPr lang="en-US" altLang="zh-CN" sz="2400" dirty="0">
                <a:solidFill>
                  <a:srgbClr val="FF0000"/>
                </a:solidFill>
              </a:rPr>
              <a:t>]) </a:t>
            </a:r>
            <a:endParaRPr lang="en-US" altLang="zh-CN" sz="2400" dirty="0"/>
          </a:p>
          <a:p>
            <a:endParaRPr lang="en-US" altLang="zh-CN" sz="2400" dirty="0"/>
          </a:p>
          <a:p>
            <a:r>
              <a:rPr lang="en-US" altLang="zh-CN" sz="2400" dirty="0" err="1"/>
              <a:t>轴向连接多个DataFrame</a:t>
            </a:r>
            <a:r>
              <a:rPr lang="en-US" altLang="zh-CN" sz="2400" dirty="0"/>
              <a:t>.</a:t>
            </a:r>
            <a:endParaRPr lang="zh-CN" altLang="zh-CN" sz="2400" dirty="0"/>
          </a:p>
          <a:p>
            <a:endParaRPr lang="zh-CN" altLang="zh-CN"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459" y="1391862"/>
            <a:ext cx="6591300" cy="4486275"/>
          </a:xfrm>
          <a:prstGeom prst="rect">
            <a:avLst/>
          </a:prstGeom>
        </p:spPr>
      </p:pic>
    </p:spTree>
    <p:extLst>
      <p:ext uri="{BB962C8B-B14F-4D97-AF65-F5344CB8AC3E}">
        <p14:creationId xmlns:p14="http://schemas.microsoft.com/office/powerpoint/2010/main" val="15598650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4346" y="244341"/>
            <a:ext cx="4541837" cy="658835"/>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p:txBody>
      </p:sp>
      <p:sp>
        <p:nvSpPr>
          <p:cNvPr id="2" name="文本框 1"/>
          <p:cNvSpPr txBox="1"/>
          <p:nvPr/>
        </p:nvSpPr>
        <p:spPr>
          <a:xfrm>
            <a:off x="647404" y="1325267"/>
            <a:ext cx="9822426" cy="461665"/>
          </a:xfrm>
          <a:prstGeom prst="rect">
            <a:avLst/>
          </a:prstGeom>
          <a:noFill/>
        </p:spPr>
        <p:txBody>
          <a:bodyPr wrap="square" rtlCol="0">
            <a:spAutoFit/>
          </a:bodyPr>
          <a:lstStyle/>
          <a:p>
            <a:r>
              <a:rPr lang="zh-CN" altLang="en-US" sz="2400" b="1" dirty="0">
                <a:solidFill>
                  <a:schemeClr val="accent6">
                    <a:lumMod val="75000"/>
                  </a:schemeClr>
                </a:solidFill>
                <a:latin typeface="+mj-ea"/>
                <a:ea typeface="+mj-ea"/>
              </a:rPr>
              <a:t>文件读写</a:t>
            </a:r>
          </a:p>
        </p:txBody>
      </p:sp>
      <p:sp>
        <p:nvSpPr>
          <p:cNvPr id="12" name="object 13"/>
          <p:cNvSpPr txBox="1"/>
          <p:nvPr/>
        </p:nvSpPr>
        <p:spPr>
          <a:xfrm>
            <a:off x="667145" y="1975063"/>
            <a:ext cx="9802685" cy="3738203"/>
          </a:xfrm>
          <a:prstGeom prst="rect">
            <a:avLst/>
          </a:prstGeom>
        </p:spPr>
        <p:txBody>
          <a:bodyPr vert="horz" wrap="square" lIns="0" tIns="13970" rIns="0" bIns="0" rtlCol="0">
            <a:spAutoFit/>
          </a:bodyPr>
          <a:lstStyle/>
          <a:p>
            <a:pPr>
              <a:lnSpc>
                <a:spcPct val="150000"/>
              </a:lnSpc>
            </a:pPr>
            <a:r>
              <a:rPr lang="en-US" altLang="zh-CN" sz="2000" dirty="0">
                <a:latin typeface="+mj-ea"/>
                <a:ea typeface="+mj-ea"/>
              </a:rPr>
              <a:t>从</a:t>
            </a:r>
            <a:r>
              <a:rPr lang="zh-CN" altLang="en-US" sz="2000" dirty="0">
                <a:latin typeface="+mj-ea"/>
                <a:ea typeface="+mj-ea"/>
              </a:rPr>
              <a:t>文件</a:t>
            </a:r>
            <a:r>
              <a:rPr lang="en-US" altLang="zh-CN" sz="2000" dirty="0" err="1">
                <a:latin typeface="+mj-ea"/>
                <a:ea typeface="+mj-ea"/>
              </a:rPr>
              <a:t>中读取数据（DataFrame</a:t>
            </a:r>
            <a:r>
              <a:rPr lang="en-US" altLang="zh-CN" sz="2000" dirty="0">
                <a:latin typeface="+mj-ea"/>
                <a:ea typeface="+mj-ea"/>
              </a:rPr>
              <a:t>）</a:t>
            </a:r>
            <a:endParaRPr lang="zh-CN" altLang="zh-CN" sz="2000" dirty="0">
              <a:latin typeface="+mj-ea"/>
              <a:ea typeface="+mj-ea"/>
            </a:endParaRPr>
          </a:p>
          <a:p>
            <a:pPr>
              <a:lnSpc>
                <a:spcPct val="150000"/>
              </a:lnSpc>
            </a:pPr>
            <a:r>
              <a:rPr lang="en-US" altLang="zh-CN" sz="2000" dirty="0" err="1">
                <a:solidFill>
                  <a:schemeClr val="accent6"/>
                </a:solidFill>
                <a:latin typeface="+mj-ea"/>
                <a:ea typeface="+mj-ea"/>
              </a:rPr>
              <a:t>pd.read_csv</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从CSV文件读取</a:t>
            </a:r>
            <a:endParaRPr lang="zh-CN" altLang="zh-CN" sz="2000" dirty="0">
              <a:latin typeface="+mj-ea"/>
              <a:ea typeface="+mj-ea"/>
            </a:endParaRPr>
          </a:p>
          <a:p>
            <a:pPr>
              <a:lnSpc>
                <a:spcPct val="150000"/>
              </a:lnSpc>
            </a:pPr>
            <a:r>
              <a:rPr lang="en-US" altLang="zh-CN" sz="2000" dirty="0" err="1">
                <a:solidFill>
                  <a:schemeClr val="accent6"/>
                </a:solidFill>
                <a:latin typeface="+mj-ea"/>
                <a:ea typeface="+mj-ea"/>
              </a:rPr>
              <a:t>pd.read_table</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从制表符分隔文件读取，如TSV</a:t>
            </a:r>
            <a:r>
              <a:rPr lang="en-US" altLang="zh-CN" sz="2000" dirty="0">
                <a:latin typeface="+mj-ea"/>
                <a:ea typeface="+mj-ea"/>
              </a:rPr>
              <a:t> </a:t>
            </a:r>
          </a:p>
          <a:p>
            <a:pPr>
              <a:lnSpc>
                <a:spcPct val="150000"/>
              </a:lnSpc>
            </a:pPr>
            <a:r>
              <a:rPr lang="en-US" altLang="zh-CN" sz="2000" dirty="0" err="1">
                <a:solidFill>
                  <a:schemeClr val="accent6"/>
                </a:solidFill>
                <a:latin typeface="+mj-ea"/>
                <a:ea typeface="+mj-ea"/>
              </a:rPr>
              <a:t>pd.read_excel</a:t>
            </a:r>
            <a:r>
              <a:rPr lang="en-US" altLang="zh-CN" sz="2000" dirty="0">
                <a:solidFill>
                  <a:schemeClr val="accent6"/>
                </a:solidFill>
                <a:latin typeface="+mj-ea"/>
                <a:ea typeface="+mj-ea"/>
              </a:rPr>
              <a:t>() </a:t>
            </a:r>
            <a:r>
              <a:rPr lang="en-US" altLang="zh-CN" sz="2000" dirty="0">
                <a:latin typeface="+mj-ea"/>
                <a:ea typeface="+mj-ea"/>
              </a:rPr>
              <a:t>| 从 Excel 文 件 读 取 </a:t>
            </a:r>
          </a:p>
          <a:p>
            <a:pPr>
              <a:lnSpc>
                <a:spcPct val="150000"/>
              </a:lnSpc>
            </a:pPr>
            <a:r>
              <a:rPr lang="en-US" altLang="zh-CN" sz="2000" dirty="0" err="1">
                <a:solidFill>
                  <a:schemeClr val="accent6"/>
                </a:solidFill>
                <a:latin typeface="+mj-ea"/>
                <a:ea typeface="+mj-ea"/>
              </a:rPr>
              <a:t>pd.read_sql</a:t>
            </a:r>
            <a:r>
              <a:rPr lang="en-US" altLang="zh-CN" sz="2000" dirty="0">
                <a:solidFill>
                  <a:schemeClr val="accent6"/>
                </a:solidFill>
                <a:latin typeface="+mj-ea"/>
                <a:ea typeface="+mj-ea"/>
              </a:rPr>
              <a:t>() </a:t>
            </a:r>
            <a:r>
              <a:rPr lang="en-US" altLang="zh-CN" sz="2000" dirty="0">
                <a:latin typeface="+mj-ea"/>
                <a:ea typeface="+mj-ea"/>
              </a:rPr>
              <a:t>| 从 SQL 表 或 数 据 库 读 取  </a:t>
            </a:r>
          </a:p>
          <a:p>
            <a:pPr>
              <a:lnSpc>
                <a:spcPct val="150000"/>
              </a:lnSpc>
            </a:pPr>
            <a:r>
              <a:rPr lang="en-US" altLang="zh-CN" sz="2000" dirty="0" err="1">
                <a:solidFill>
                  <a:schemeClr val="accent6"/>
                </a:solidFill>
                <a:latin typeface="+mj-ea"/>
                <a:ea typeface="+mj-ea"/>
              </a:rPr>
              <a:t>pd.read_json</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从JSON格式的URL或文件读取</a:t>
            </a:r>
            <a:r>
              <a:rPr lang="en-US" altLang="zh-CN" sz="2000" dirty="0">
                <a:latin typeface="+mj-ea"/>
                <a:ea typeface="+mj-ea"/>
              </a:rPr>
              <a:t> </a:t>
            </a:r>
          </a:p>
          <a:p>
            <a:pPr>
              <a:lnSpc>
                <a:spcPct val="150000"/>
              </a:lnSpc>
            </a:pPr>
            <a:r>
              <a:rPr lang="en-US" altLang="zh-CN" sz="2000" dirty="0" err="1">
                <a:solidFill>
                  <a:schemeClr val="accent6"/>
                </a:solidFill>
                <a:latin typeface="+mj-ea"/>
                <a:ea typeface="+mj-ea"/>
              </a:rPr>
              <a:t>pd.read_clipboard</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从剪切板读取</a:t>
            </a:r>
            <a:endParaRPr lang="en-US" altLang="zh-CN" sz="2000" dirty="0">
              <a:latin typeface="+mj-ea"/>
              <a:ea typeface="+mj-ea"/>
            </a:endParaRPr>
          </a:p>
          <a:p>
            <a:endParaRPr lang="zh-CN" altLang="zh-CN" sz="3200" dirty="0"/>
          </a:p>
        </p:txBody>
      </p:sp>
      <p:sp>
        <p:nvSpPr>
          <p:cNvPr id="6" name="文本框 5"/>
          <p:cNvSpPr txBox="1"/>
          <p:nvPr/>
        </p:nvSpPr>
        <p:spPr>
          <a:xfrm>
            <a:off x="6933545" y="1975063"/>
            <a:ext cx="4368910" cy="2807948"/>
          </a:xfrm>
          <a:prstGeom prst="rect">
            <a:avLst/>
          </a:prstGeom>
          <a:noFill/>
        </p:spPr>
        <p:txBody>
          <a:bodyPr wrap="square">
            <a:spAutoFit/>
          </a:bodyPr>
          <a:lstStyle/>
          <a:p>
            <a:pPr>
              <a:lnSpc>
                <a:spcPct val="150000"/>
              </a:lnSpc>
            </a:pPr>
            <a:r>
              <a:rPr lang="en-US" altLang="zh-CN" sz="2000" dirty="0" err="1">
                <a:latin typeface="+mj-ea"/>
                <a:ea typeface="+mj-ea"/>
              </a:rPr>
              <a:t>将DataFrame写</a:t>
            </a:r>
            <a:r>
              <a:rPr lang="zh-CN" altLang="en-US" sz="2000" dirty="0">
                <a:latin typeface="+mj-ea"/>
                <a:ea typeface="+mj-ea"/>
              </a:rPr>
              <a:t>入</a:t>
            </a:r>
            <a:r>
              <a:rPr lang="en-US" altLang="zh-CN" sz="2000" dirty="0">
                <a:latin typeface="+mj-ea"/>
                <a:ea typeface="+mj-ea"/>
              </a:rPr>
              <a:t>⽂件</a:t>
            </a:r>
            <a:endParaRPr lang="zh-CN" altLang="zh-CN" sz="2000" dirty="0">
              <a:latin typeface="+mj-ea"/>
              <a:ea typeface="+mj-ea"/>
            </a:endParaRPr>
          </a:p>
          <a:p>
            <a:pPr>
              <a:lnSpc>
                <a:spcPct val="150000"/>
              </a:lnSpc>
            </a:pPr>
            <a:r>
              <a:rPr lang="en-US" altLang="zh-CN" sz="2000" dirty="0" err="1">
                <a:solidFill>
                  <a:schemeClr val="accent6"/>
                </a:solidFill>
                <a:latin typeface="+mj-ea"/>
                <a:ea typeface="+mj-ea"/>
              </a:rPr>
              <a:t>df.to_csv</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写入CSV文件</a:t>
            </a:r>
            <a:endParaRPr lang="zh-CN" altLang="zh-CN" sz="2000" dirty="0">
              <a:latin typeface="+mj-ea"/>
              <a:ea typeface="+mj-ea"/>
            </a:endParaRPr>
          </a:p>
          <a:p>
            <a:pPr>
              <a:lnSpc>
                <a:spcPct val="150000"/>
              </a:lnSpc>
            </a:pPr>
            <a:r>
              <a:rPr lang="en-US" altLang="zh-CN" sz="2000" dirty="0" err="1">
                <a:solidFill>
                  <a:schemeClr val="accent6"/>
                </a:solidFill>
                <a:latin typeface="+mj-ea"/>
                <a:ea typeface="+mj-ea"/>
              </a:rPr>
              <a:t>df.to_excel</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写入Excel文件</a:t>
            </a:r>
            <a:endParaRPr lang="en-US" altLang="zh-CN" sz="2000" dirty="0">
              <a:latin typeface="+mj-ea"/>
              <a:ea typeface="+mj-ea"/>
            </a:endParaRPr>
          </a:p>
          <a:p>
            <a:pPr>
              <a:lnSpc>
                <a:spcPct val="150000"/>
              </a:lnSpc>
            </a:pPr>
            <a:r>
              <a:rPr lang="en-US" altLang="zh-CN" sz="2000" dirty="0" err="1">
                <a:solidFill>
                  <a:schemeClr val="accent6"/>
                </a:solidFill>
                <a:latin typeface="+mj-ea"/>
                <a:ea typeface="+mj-ea"/>
              </a:rPr>
              <a:t>df.to_sql</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写入SQL表或数据库</a:t>
            </a:r>
            <a:r>
              <a:rPr lang="en-US" altLang="zh-CN" sz="2000" dirty="0">
                <a:latin typeface="+mj-ea"/>
                <a:ea typeface="+mj-ea"/>
              </a:rPr>
              <a:t> </a:t>
            </a:r>
          </a:p>
          <a:p>
            <a:pPr>
              <a:lnSpc>
                <a:spcPct val="150000"/>
              </a:lnSpc>
            </a:pPr>
            <a:r>
              <a:rPr lang="en-US" altLang="zh-CN" sz="2000" dirty="0" err="1">
                <a:solidFill>
                  <a:schemeClr val="accent6"/>
                </a:solidFill>
                <a:latin typeface="+mj-ea"/>
                <a:ea typeface="+mj-ea"/>
              </a:rPr>
              <a:t>df.to_json</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写入JSON格式的文件</a:t>
            </a:r>
            <a:r>
              <a:rPr lang="en-US" altLang="zh-CN" sz="2000" dirty="0">
                <a:latin typeface="+mj-ea"/>
                <a:ea typeface="+mj-ea"/>
              </a:rPr>
              <a:t> </a:t>
            </a:r>
          </a:p>
          <a:p>
            <a:pPr>
              <a:lnSpc>
                <a:spcPct val="150000"/>
              </a:lnSpc>
            </a:pPr>
            <a:r>
              <a:rPr lang="en-US" altLang="zh-CN" sz="2000" dirty="0" err="1">
                <a:solidFill>
                  <a:schemeClr val="accent6"/>
                </a:solidFill>
                <a:latin typeface="+mj-ea"/>
                <a:ea typeface="+mj-ea"/>
              </a:rPr>
              <a:t>df.to_clipboard</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写入剪切板</a:t>
            </a:r>
            <a:endParaRPr lang="zh-CN" altLang="zh-CN" sz="2000" dirty="0">
              <a:latin typeface="+mj-ea"/>
              <a:ea typeface="+mj-ea"/>
            </a:endParaRPr>
          </a:p>
        </p:txBody>
      </p:sp>
    </p:spTree>
    <p:extLst>
      <p:ext uri="{BB962C8B-B14F-4D97-AF65-F5344CB8AC3E}">
        <p14:creationId xmlns:p14="http://schemas.microsoft.com/office/powerpoint/2010/main" val="1699457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4347" y="225022"/>
            <a:ext cx="4541837" cy="658835"/>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-SciPy</a:t>
            </a:r>
            <a:endParaRPr lang="zh-CN" altLang="en-US" dirty="0"/>
          </a:p>
        </p:txBody>
      </p:sp>
      <p:sp>
        <p:nvSpPr>
          <p:cNvPr id="2" name="文本框 1"/>
          <p:cNvSpPr txBox="1"/>
          <p:nvPr/>
        </p:nvSpPr>
        <p:spPr>
          <a:xfrm>
            <a:off x="604347" y="1372635"/>
            <a:ext cx="4968391" cy="4593052"/>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mj-ea"/>
                <a:ea typeface="+mj-ea"/>
              </a:rPr>
              <a:t>SciPy</a:t>
            </a:r>
          </a:p>
          <a:p>
            <a:pPr marL="285750" indent="-285750">
              <a:buFont typeface="Wingdings" panose="05000000000000000000" pitchFamily="2" charset="2"/>
              <a:buChar char="l"/>
            </a:pPr>
            <a:endParaRPr lang="en-US" altLang="zh-CN" sz="2800" b="1" dirty="0">
              <a:solidFill>
                <a:schemeClr val="accent6">
                  <a:lumMod val="75000"/>
                </a:schemeClr>
              </a:solidFill>
              <a:latin typeface="+mn-ea"/>
              <a:ea typeface="+mn-ea"/>
            </a:endParaRPr>
          </a:p>
          <a:p>
            <a:pPr>
              <a:lnSpc>
                <a:spcPct val="150000"/>
              </a:lnSpc>
            </a:pPr>
            <a:r>
              <a:rPr lang="en-US" altLang="zh-CN" sz="2000" dirty="0">
                <a:solidFill>
                  <a:schemeClr val="accent6">
                    <a:lumMod val="75000"/>
                  </a:schemeClr>
                </a:solidFill>
                <a:latin typeface="+mj-ea"/>
                <a:ea typeface="+mj-ea"/>
              </a:rPr>
              <a:t>SciPy</a:t>
            </a:r>
            <a:r>
              <a:rPr lang="zh-CN" altLang="en-US" sz="2000" dirty="0">
                <a:solidFill>
                  <a:schemeClr val="accent6">
                    <a:lumMod val="75000"/>
                  </a:schemeClr>
                </a:solidFill>
                <a:latin typeface="+mj-ea"/>
                <a:ea typeface="+mj-ea"/>
              </a:rPr>
              <a:t>是构建在</a:t>
            </a:r>
            <a:r>
              <a:rPr lang="en-US" altLang="zh-CN" sz="2000" dirty="0">
                <a:solidFill>
                  <a:schemeClr val="accent6">
                    <a:lumMod val="75000"/>
                  </a:schemeClr>
                </a:solidFill>
                <a:latin typeface="+mj-ea"/>
                <a:ea typeface="+mj-ea"/>
              </a:rPr>
              <a:t>NumPy</a:t>
            </a:r>
            <a:r>
              <a:rPr lang="zh-CN" altLang="en-US" sz="2000" dirty="0">
                <a:solidFill>
                  <a:schemeClr val="accent6">
                    <a:lumMod val="75000"/>
                  </a:schemeClr>
                </a:solidFill>
                <a:latin typeface="+mj-ea"/>
                <a:ea typeface="+mj-ea"/>
              </a:rPr>
              <a:t>的基础之上的，它提供了许多的操作</a:t>
            </a:r>
            <a:r>
              <a:rPr lang="en-US" altLang="zh-CN" sz="2000" dirty="0">
                <a:solidFill>
                  <a:schemeClr val="accent6">
                    <a:lumMod val="75000"/>
                  </a:schemeClr>
                </a:solidFill>
                <a:latin typeface="+mj-ea"/>
                <a:ea typeface="+mj-ea"/>
              </a:rPr>
              <a:t>NumPy</a:t>
            </a:r>
            <a:r>
              <a:rPr lang="zh-CN" altLang="en-US" sz="2000" dirty="0">
                <a:solidFill>
                  <a:schemeClr val="accent6">
                    <a:lumMod val="75000"/>
                  </a:schemeClr>
                </a:solidFill>
                <a:latin typeface="+mj-ea"/>
                <a:ea typeface="+mj-ea"/>
              </a:rPr>
              <a:t>的数组的函数。</a:t>
            </a:r>
            <a:endParaRPr lang="en-US" altLang="zh-CN" sz="2000" dirty="0">
              <a:solidFill>
                <a:schemeClr val="accent6">
                  <a:lumMod val="75000"/>
                </a:schemeClr>
              </a:solidFill>
              <a:latin typeface="+mj-ea"/>
              <a:ea typeface="+mj-ea"/>
            </a:endParaRPr>
          </a:p>
          <a:p>
            <a:pPr>
              <a:lnSpc>
                <a:spcPct val="150000"/>
              </a:lnSpc>
            </a:pPr>
            <a:endParaRPr lang="en-US" altLang="zh-CN" sz="2000" dirty="0">
              <a:solidFill>
                <a:schemeClr val="accent6">
                  <a:lumMod val="75000"/>
                </a:schemeClr>
              </a:solidFill>
              <a:latin typeface="+mj-ea"/>
              <a:ea typeface="+mj-ea"/>
            </a:endParaRPr>
          </a:p>
          <a:p>
            <a:pPr>
              <a:lnSpc>
                <a:spcPct val="150000"/>
              </a:lnSpc>
            </a:pPr>
            <a:r>
              <a:rPr lang="en-US" altLang="zh-CN" sz="2000" dirty="0" err="1">
                <a:solidFill>
                  <a:schemeClr val="accent6">
                    <a:lumMod val="75000"/>
                  </a:schemeClr>
                </a:solidFill>
                <a:latin typeface="+mj-ea"/>
                <a:ea typeface="+mj-ea"/>
              </a:rPr>
              <a:t>SciPy</a:t>
            </a:r>
            <a:r>
              <a:rPr lang="zh-CN" altLang="en-US" sz="2000" dirty="0">
                <a:solidFill>
                  <a:schemeClr val="accent6">
                    <a:lumMod val="75000"/>
                  </a:schemeClr>
                </a:solidFill>
                <a:latin typeface="+mj-ea"/>
                <a:ea typeface="+mj-ea"/>
              </a:rPr>
              <a:t>是一款方便、易于使用、专为科学和工程设计的</a:t>
            </a:r>
            <a:r>
              <a:rPr lang="en-US" altLang="zh-CN" sz="2000" dirty="0">
                <a:solidFill>
                  <a:schemeClr val="accent6">
                    <a:lumMod val="75000"/>
                  </a:schemeClr>
                </a:solidFill>
                <a:latin typeface="+mj-ea"/>
                <a:ea typeface="+mj-ea"/>
              </a:rPr>
              <a:t>Python</a:t>
            </a:r>
            <a:r>
              <a:rPr lang="zh-CN" altLang="en-US" sz="2000" dirty="0">
                <a:solidFill>
                  <a:schemeClr val="accent6">
                    <a:lumMod val="75000"/>
                  </a:schemeClr>
                </a:solidFill>
                <a:latin typeface="+mj-ea"/>
                <a:ea typeface="+mj-ea"/>
              </a:rPr>
              <a:t>工具包，它包括了统计、优化、整合以及线性代数模块、傅里叶变换、信号和图像图例，常微分方差的求解等</a:t>
            </a:r>
            <a:endParaRPr lang="en-US" altLang="zh-CN" sz="2000" dirty="0">
              <a:solidFill>
                <a:schemeClr val="accent6">
                  <a:lumMod val="75000"/>
                </a:schemeClr>
              </a:solidFill>
              <a:latin typeface="+mj-ea"/>
              <a:ea typeface="+mj-ea"/>
            </a:endParaRPr>
          </a:p>
        </p:txBody>
      </p:sp>
      <p:graphicFrame>
        <p:nvGraphicFramePr>
          <p:cNvPr id="6" name="表格 5"/>
          <p:cNvGraphicFramePr>
            <a:graphicFrameLocks noGrp="1"/>
          </p:cNvGraphicFramePr>
          <p:nvPr/>
        </p:nvGraphicFramePr>
        <p:xfrm>
          <a:off x="6676102" y="1781574"/>
          <a:ext cx="4768646" cy="4480785"/>
        </p:xfrm>
        <a:graphic>
          <a:graphicData uri="http://schemas.openxmlformats.org/drawingml/2006/table">
            <a:tbl>
              <a:tblPr>
                <a:tableStyleId>{5C22544A-7EE6-4342-B048-85BDC9FD1C3A}</a:tableStyleId>
              </a:tblPr>
              <a:tblGrid>
                <a:gridCol w="2384323">
                  <a:extLst>
                    <a:ext uri="{9D8B030D-6E8A-4147-A177-3AD203B41FA5}">
                      <a16:colId xmlns:a16="http://schemas.microsoft.com/office/drawing/2014/main" val="20000"/>
                    </a:ext>
                  </a:extLst>
                </a:gridCol>
                <a:gridCol w="2384323">
                  <a:extLst>
                    <a:ext uri="{9D8B030D-6E8A-4147-A177-3AD203B41FA5}">
                      <a16:colId xmlns:a16="http://schemas.microsoft.com/office/drawing/2014/main" val="20001"/>
                    </a:ext>
                  </a:extLst>
                </a:gridCol>
              </a:tblGrid>
              <a:tr h="289731">
                <a:tc>
                  <a:txBody>
                    <a:bodyPr/>
                    <a:lstStyle/>
                    <a:p>
                      <a:pPr algn="just" fontAlgn="ctr"/>
                      <a:r>
                        <a:rPr lang="en-US" sz="1800" u="none" strike="noStrike" dirty="0" err="1">
                          <a:effectLst/>
                          <a:latin typeface="+mj-ea"/>
                          <a:ea typeface="+mj-ea"/>
                        </a:rPr>
                        <a:t>scipy.cluster</a:t>
                      </a:r>
                      <a:endParaRPr lang="zh-CN" sz="1800" b="0" i="0" u="none" strike="noStrike" dirty="0">
                        <a:solidFill>
                          <a:srgbClr val="000000"/>
                        </a:solidFill>
                        <a:effectLst/>
                        <a:latin typeface="+mj-ea"/>
                        <a:ea typeface="+mj-ea"/>
                      </a:endParaRPr>
                    </a:p>
                  </a:txBody>
                  <a:tcPr marL="5365" marR="5365" marT="5365" marB="0" anchor="ctr"/>
                </a:tc>
                <a:tc>
                  <a:txBody>
                    <a:bodyPr/>
                    <a:lstStyle/>
                    <a:p>
                      <a:pPr algn="just" fontAlgn="ctr"/>
                      <a:r>
                        <a:rPr lang="zh-CN" sz="1800" u="none" strike="noStrike" dirty="0">
                          <a:effectLst/>
                          <a:latin typeface="+mj-ea"/>
                          <a:ea typeface="+mj-ea"/>
                        </a:rPr>
                        <a:t>向量量化</a:t>
                      </a:r>
                      <a:endParaRPr lang="zh-CN" sz="1800" b="0" i="0" u="none" strike="noStrike" dirty="0">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0"/>
                  </a:ext>
                </a:extLst>
              </a:tr>
              <a:tr h="289731">
                <a:tc>
                  <a:txBody>
                    <a:bodyPr/>
                    <a:lstStyle/>
                    <a:p>
                      <a:pPr algn="just" fontAlgn="ctr"/>
                      <a:r>
                        <a:rPr lang="en-US" sz="1800" u="none" strike="noStrike" dirty="0" err="1">
                          <a:effectLst/>
                          <a:latin typeface="+mj-ea"/>
                          <a:ea typeface="+mj-ea"/>
                        </a:rPr>
                        <a:t>scipy.constants</a:t>
                      </a:r>
                      <a:endParaRPr lang="zh-CN" sz="1800" b="0" i="0" u="none" strike="noStrike" dirty="0">
                        <a:solidFill>
                          <a:srgbClr val="000000"/>
                        </a:solidFill>
                        <a:effectLst/>
                        <a:latin typeface="+mj-ea"/>
                        <a:ea typeface="+mj-ea"/>
                      </a:endParaRPr>
                    </a:p>
                  </a:txBody>
                  <a:tcPr marL="5365" marR="5365" marT="5365" marB="0" anchor="ctr"/>
                </a:tc>
                <a:tc>
                  <a:txBody>
                    <a:bodyPr/>
                    <a:lstStyle/>
                    <a:p>
                      <a:pPr algn="just" fontAlgn="ctr"/>
                      <a:r>
                        <a:rPr lang="zh-CN" sz="1800" u="none" strike="noStrike" dirty="0">
                          <a:effectLst/>
                          <a:latin typeface="+mj-ea"/>
                          <a:ea typeface="+mj-ea"/>
                        </a:rPr>
                        <a:t>数学常量</a:t>
                      </a:r>
                      <a:endParaRPr lang="zh-CN" sz="1800" b="0" i="0" u="none" strike="noStrike" dirty="0">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1"/>
                  </a:ext>
                </a:extLst>
              </a:tr>
              <a:tr h="289731">
                <a:tc>
                  <a:txBody>
                    <a:bodyPr/>
                    <a:lstStyle/>
                    <a:p>
                      <a:pPr algn="just" fontAlgn="ctr"/>
                      <a:r>
                        <a:rPr lang="en-US" sz="1800" u="none" strike="noStrike">
                          <a:effectLst/>
                          <a:latin typeface="+mj-ea"/>
                          <a:ea typeface="+mj-ea"/>
                        </a:rPr>
                        <a:t>scipy.fftpack</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快速傅里叶变换</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2"/>
                  </a:ext>
                </a:extLst>
              </a:tr>
              <a:tr h="289731">
                <a:tc>
                  <a:txBody>
                    <a:bodyPr/>
                    <a:lstStyle/>
                    <a:p>
                      <a:pPr algn="just" fontAlgn="ctr"/>
                      <a:r>
                        <a:rPr lang="en-US" sz="1800" u="none" strike="noStrike">
                          <a:effectLst/>
                          <a:latin typeface="+mj-ea"/>
                          <a:ea typeface="+mj-ea"/>
                        </a:rPr>
                        <a:t>scipy.integrate</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积分</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3"/>
                  </a:ext>
                </a:extLst>
              </a:tr>
              <a:tr h="289731">
                <a:tc>
                  <a:txBody>
                    <a:bodyPr/>
                    <a:lstStyle/>
                    <a:p>
                      <a:pPr algn="just" fontAlgn="ctr"/>
                      <a:r>
                        <a:rPr lang="en-US" sz="1800" u="none" strike="noStrike">
                          <a:effectLst/>
                          <a:latin typeface="+mj-ea"/>
                          <a:ea typeface="+mj-ea"/>
                        </a:rPr>
                        <a:t>scipy.interpolate</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插值</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4"/>
                  </a:ext>
                </a:extLst>
              </a:tr>
              <a:tr h="289731">
                <a:tc>
                  <a:txBody>
                    <a:bodyPr/>
                    <a:lstStyle/>
                    <a:p>
                      <a:pPr algn="just" fontAlgn="ctr"/>
                      <a:r>
                        <a:rPr lang="en-US" sz="1800" u="none" strike="noStrike" dirty="0" err="1">
                          <a:effectLst/>
                          <a:latin typeface="+mj-ea"/>
                          <a:ea typeface="+mj-ea"/>
                        </a:rPr>
                        <a:t>scipy.io</a:t>
                      </a:r>
                      <a:endParaRPr lang="zh-CN" sz="1800" b="0" i="0" u="none" strike="noStrike" dirty="0">
                        <a:solidFill>
                          <a:srgbClr val="000000"/>
                        </a:solidFill>
                        <a:effectLst/>
                        <a:latin typeface="+mj-ea"/>
                        <a:ea typeface="+mj-ea"/>
                      </a:endParaRPr>
                    </a:p>
                  </a:txBody>
                  <a:tcPr marL="5365" marR="5365" marT="5365" marB="0" anchor="ctr"/>
                </a:tc>
                <a:tc>
                  <a:txBody>
                    <a:bodyPr/>
                    <a:lstStyle/>
                    <a:p>
                      <a:pPr algn="just" fontAlgn="ctr"/>
                      <a:r>
                        <a:rPr lang="zh-CN" sz="1800" u="none" strike="noStrike" dirty="0">
                          <a:effectLst/>
                          <a:latin typeface="+mj-ea"/>
                          <a:ea typeface="+mj-ea"/>
                        </a:rPr>
                        <a:t>数据输入输出</a:t>
                      </a:r>
                      <a:endParaRPr lang="zh-CN" sz="1800" b="0" i="0" u="none" strike="noStrike" dirty="0">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5"/>
                  </a:ext>
                </a:extLst>
              </a:tr>
              <a:tr h="289731">
                <a:tc>
                  <a:txBody>
                    <a:bodyPr/>
                    <a:lstStyle/>
                    <a:p>
                      <a:pPr algn="just" fontAlgn="ctr"/>
                      <a:r>
                        <a:rPr lang="en-US" sz="1800" u="none" strike="noStrike" dirty="0" err="1">
                          <a:effectLst/>
                          <a:latin typeface="+mj-ea"/>
                          <a:ea typeface="+mj-ea"/>
                        </a:rPr>
                        <a:t>scipy.linalg</a:t>
                      </a:r>
                      <a:endParaRPr lang="zh-CN" sz="1800" b="0" i="0" u="none" strike="noStrike" dirty="0">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线性代数</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6"/>
                  </a:ext>
                </a:extLst>
              </a:tr>
              <a:tr h="289731">
                <a:tc>
                  <a:txBody>
                    <a:bodyPr/>
                    <a:lstStyle/>
                    <a:p>
                      <a:pPr algn="just" fontAlgn="ctr"/>
                      <a:r>
                        <a:rPr lang="en-US" sz="1800" u="none" strike="noStrike">
                          <a:effectLst/>
                          <a:latin typeface="+mj-ea"/>
                          <a:ea typeface="+mj-ea"/>
                        </a:rPr>
                        <a:t>scipy.ndimage</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dirty="0">
                          <a:effectLst/>
                          <a:latin typeface="+mj-ea"/>
                          <a:ea typeface="+mj-ea"/>
                        </a:rPr>
                        <a:t>N维图像</a:t>
                      </a:r>
                      <a:endParaRPr lang="zh-CN" sz="1800" b="0" i="0" u="none" strike="noStrike" dirty="0">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7"/>
                  </a:ext>
                </a:extLst>
              </a:tr>
              <a:tr h="289731">
                <a:tc>
                  <a:txBody>
                    <a:bodyPr/>
                    <a:lstStyle/>
                    <a:p>
                      <a:pPr algn="just" fontAlgn="ctr"/>
                      <a:r>
                        <a:rPr lang="en-US" sz="1800" u="none" strike="noStrike">
                          <a:effectLst/>
                          <a:latin typeface="+mj-ea"/>
                          <a:ea typeface="+mj-ea"/>
                        </a:rPr>
                        <a:t>scipy.odr</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正交距离回归</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8"/>
                  </a:ext>
                </a:extLst>
              </a:tr>
              <a:tr h="289731">
                <a:tc>
                  <a:txBody>
                    <a:bodyPr/>
                    <a:lstStyle/>
                    <a:p>
                      <a:pPr algn="just" fontAlgn="ctr"/>
                      <a:r>
                        <a:rPr lang="en-US" sz="1800" u="none" strike="noStrike">
                          <a:effectLst/>
                          <a:latin typeface="+mj-ea"/>
                          <a:ea typeface="+mj-ea"/>
                        </a:rPr>
                        <a:t>scipy.optimize</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优化算法</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9"/>
                  </a:ext>
                </a:extLst>
              </a:tr>
              <a:tr h="289731">
                <a:tc>
                  <a:txBody>
                    <a:bodyPr/>
                    <a:lstStyle/>
                    <a:p>
                      <a:pPr algn="just" fontAlgn="ctr"/>
                      <a:r>
                        <a:rPr lang="en-US" sz="1800" u="none" strike="noStrike">
                          <a:effectLst/>
                          <a:latin typeface="+mj-ea"/>
                          <a:ea typeface="+mj-ea"/>
                        </a:rPr>
                        <a:t>scipy.signal</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信号处理</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10"/>
                  </a:ext>
                </a:extLst>
              </a:tr>
              <a:tr h="289731">
                <a:tc>
                  <a:txBody>
                    <a:bodyPr/>
                    <a:lstStyle/>
                    <a:p>
                      <a:pPr algn="just" fontAlgn="ctr"/>
                      <a:r>
                        <a:rPr lang="en-US" sz="1800" u="none" strike="noStrike">
                          <a:effectLst/>
                          <a:latin typeface="+mj-ea"/>
                          <a:ea typeface="+mj-ea"/>
                        </a:rPr>
                        <a:t>scipy.sparse</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稀疏矩阵</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11"/>
                  </a:ext>
                </a:extLst>
              </a:tr>
              <a:tr h="434597">
                <a:tc>
                  <a:txBody>
                    <a:bodyPr/>
                    <a:lstStyle/>
                    <a:p>
                      <a:pPr algn="just" fontAlgn="ctr"/>
                      <a:r>
                        <a:rPr lang="en-US" sz="1800" u="none" strike="noStrike">
                          <a:effectLst/>
                          <a:latin typeface="+mj-ea"/>
                          <a:ea typeface="+mj-ea"/>
                        </a:rPr>
                        <a:t>scipy.spatial</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空间数据结构和算法</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12"/>
                  </a:ext>
                </a:extLst>
              </a:tr>
              <a:tr h="289731">
                <a:tc>
                  <a:txBody>
                    <a:bodyPr/>
                    <a:lstStyle/>
                    <a:p>
                      <a:pPr algn="just" fontAlgn="ctr"/>
                      <a:r>
                        <a:rPr lang="en-US" sz="1800" u="none" strike="noStrike">
                          <a:effectLst/>
                          <a:latin typeface="+mj-ea"/>
                          <a:ea typeface="+mj-ea"/>
                        </a:rPr>
                        <a:t>scipy.special</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特殊数学函数</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13"/>
                  </a:ext>
                </a:extLst>
              </a:tr>
              <a:tr h="150231">
                <a:tc>
                  <a:txBody>
                    <a:bodyPr/>
                    <a:lstStyle/>
                    <a:p>
                      <a:pPr algn="just" fontAlgn="ctr"/>
                      <a:r>
                        <a:rPr lang="en-US" sz="1800" u="none" strike="noStrike">
                          <a:effectLst/>
                          <a:latin typeface="+mj-ea"/>
                          <a:ea typeface="+mj-ea"/>
                        </a:rPr>
                        <a:t>scipy.stats</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dirty="0">
                          <a:effectLst/>
                          <a:latin typeface="+mj-ea"/>
                          <a:ea typeface="+mj-ea"/>
                        </a:rPr>
                        <a:t>统计函数</a:t>
                      </a:r>
                      <a:endParaRPr lang="zh-CN" sz="1800" b="0" i="0" u="none" strike="noStrike" dirty="0">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87642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Rot="1" noChangeArrowheads="1"/>
          </p:cNvSpPr>
          <p:nvPr/>
        </p:nvSpPr>
        <p:spPr bwMode="auto">
          <a:xfrm>
            <a:off x="711200" y="1388419"/>
            <a:ext cx="10756900" cy="471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762000">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62000" indent="-285750" defTabSz="76200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defTabSz="7620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955" dirty="0">
                <a:solidFill>
                  <a:srgbClr val="0000FF"/>
                </a:solidFill>
                <a:latin typeface="微软雅黑" panose="020B0503020204020204" pitchFamily="34" charset="-122"/>
                <a:ea typeface="微软雅黑" panose="020B0503020204020204" pitchFamily="34" charset="-122"/>
              </a:rPr>
              <a:t>中科院王珏研究员给出的定义：</a:t>
            </a:r>
          </a:p>
          <a:p>
            <a:pPr lvl="1">
              <a:lnSpc>
                <a:spcPct val="120000"/>
              </a:lnSpc>
              <a:buClr>
                <a:schemeClr val="hlink"/>
              </a:buClr>
              <a:buFont typeface="Wingdings" panose="05000000000000000000" pitchFamily="2" charset="2"/>
              <a:buChar char="Ø"/>
            </a:pPr>
            <a:r>
              <a:rPr lang="zh-CN" altLang="en-US" sz="2585" b="0" dirty="0">
                <a:latin typeface="微软雅黑" panose="020B0503020204020204" pitchFamily="34" charset="-122"/>
                <a:ea typeface="微软雅黑" panose="020B0503020204020204" pitchFamily="34" charset="-122"/>
              </a:rPr>
              <a:t>令</a:t>
            </a:r>
            <a:r>
              <a:rPr lang="en-US" altLang="zh-CN" sz="2585" b="0" dirty="0">
                <a:latin typeface="微软雅黑" panose="020B0503020204020204" pitchFamily="34" charset="-122"/>
                <a:ea typeface="微软雅黑" panose="020B0503020204020204" pitchFamily="34" charset="-122"/>
              </a:rPr>
              <a:t>W</a:t>
            </a:r>
            <a:r>
              <a:rPr lang="zh-CN" altLang="en-US" sz="2585" b="0" dirty="0">
                <a:latin typeface="微软雅黑" panose="020B0503020204020204" pitchFamily="34" charset="-122"/>
                <a:ea typeface="微软雅黑" panose="020B0503020204020204" pitchFamily="34" charset="-122"/>
              </a:rPr>
              <a:t>是给定世界的有限或无限所有观测对象的集合，由于我们的观测能力有限，我们只能获得这个世界的一个子集，称为样本集。机器学习就是根据这个样本集，推算这个世界</a:t>
            </a:r>
            <a:r>
              <a:rPr lang="en-US" altLang="zh-CN" sz="2585" b="0" dirty="0">
                <a:latin typeface="微软雅黑" panose="020B0503020204020204" pitchFamily="34" charset="-122"/>
                <a:ea typeface="微软雅黑" panose="020B0503020204020204" pitchFamily="34" charset="-122"/>
              </a:rPr>
              <a:t>W</a:t>
            </a:r>
            <a:r>
              <a:rPr lang="zh-CN" altLang="en-US" sz="2585" b="0" dirty="0">
                <a:latin typeface="微软雅黑" panose="020B0503020204020204" pitchFamily="34" charset="-122"/>
                <a:ea typeface="微软雅黑" panose="020B0503020204020204" pitchFamily="34" charset="-122"/>
              </a:rPr>
              <a:t>的模型，使它对这个世界（尽可能地）为真。</a:t>
            </a:r>
          </a:p>
          <a:p>
            <a:pPr>
              <a:lnSpc>
                <a:spcPct val="120000"/>
              </a:lnSpc>
            </a:pPr>
            <a:r>
              <a:rPr lang="zh-CN" altLang="en-US" sz="2955" dirty="0">
                <a:solidFill>
                  <a:srgbClr val="0000FF"/>
                </a:solidFill>
                <a:latin typeface="微软雅黑" panose="020B0503020204020204" pitchFamily="34" charset="-122"/>
                <a:ea typeface="微软雅黑" panose="020B0503020204020204" pitchFamily="34" charset="-122"/>
              </a:rPr>
              <a:t>三个重要的理论问题：</a:t>
            </a:r>
          </a:p>
          <a:p>
            <a:pPr lvl="1">
              <a:lnSpc>
                <a:spcPct val="120000"/>
              </a:lnSpc>
              <a:buClr>
                <a:schemeClr val="hlink"/>
              </a:buClr>
              <a:buFont typeface="Wingdings" panose="05000000000000000000" pitchFamily="2" charset="2"/>
              <a:buChar char="Ø"/>
            </a:pPr>
            <a:r>
              <a:rPr lang="zh-CN" altLang="en-US" sz="2585" b="0" dirty="0">
                <a:latin typeface="微软雅黑" panose="020B0503020204020204" pitchFamily="34" charset="-122"/>
                <a:ea typeface="微软雅黑" panose="020B0503020204020204" pitchFamily="34" charset="-122"/>
              </a:rPr>
              <a:t>一致：</a:t>
            </a:r>
            <a:r>
              <a:rPr lang="en-US" altLang="zh-CN" sz="2585" b="0" dirty="0">
                <a:latin typeface="微软雅黑" panose="020B0503020204020204" pitchFamily="34" charset="-122"/>
                <a:ea typeface="微软雅黑" panose="020B0503020204020204" pitchFamily="34" charset="-122"/>
              </a:rPr>
              <a:t>W</a:t>
            </a:r>
            <a:r>
              <a:rPr lang="zh-CN" altLang="en-US" sz="2585" b="0" dirty="0">
                <a:latin typeface="微软雅黑" panose="020B0503020204020204" pitchFamily="34" charset="-122"/>
                <a:ea typeface="微软雅黑" panose="020B0503020204020204" pitchFamily="34" charset="-122"/>
              </a:rPr>
              <a:t>与</a:t>
            </a:r>
            <a:r>
              <a:rPr lang="en-US" altLang="zh-CN" sz="2585" b="0" dirty="0">
                <a:latin typeface="微软雅黑" panose="020B0503020204020204" pitchFamily="34" charset="-122"/>
                <a:ea typeface="微软雅黑" panose="020B0503020204020204" pitchFamily="34" charset="-122"/>
              </a:rPr>
              <a:t>Q</a:t>
            </a:r>
            <a:r>
              <a:rPr lang="zh-CN" altLang="en-US" sz="2585" b="0" dirty="0">
                <a:latin typeface="微软雅黑" panose="020B0503020204020204" pitchFamily="34" charset="-122"/>
                <a:ea typeface="微软雅黑" panose="020B0503020204020204" pitchFamily="34" charset="-122"/>
              </a:rPr>
              <a:t>有相同的性质。</a:t>
            </a:r>
            <a:r>
              <a:rPr lang="en-US" altLang="zh-CN" sz="2585" b="0" dirty="0" err="1">
                <a:latin typeface="微软雅黑" panose="020B0503020204020204" pitchFamily="34" charset="-122"/>
                <a:ea typeface="微软雅黑" panose="020B0503020204020204" pitchFamily="34" charset="-122"/>
              </a:rPr>
              <a:t>eg.</a:t>
            </a:r>
            <a:r>
              <a:rPr lang="en-US" altLang="zh-CN" sz="2585" b="0" dirty="0">
                <a:latin typeface="微软雅黑" panose="020B0503020204020204" pitchFamily="34" charset="-122"/>
                <a:ea typeface="微软雅黑" panose="020B0503020204020204" pitchFamily="34" charset="-122"/>
              </a:rPr>
              <a:t> </a:t>
            </a:r>
            <a:r>
              <a:rPr lang="en-US" altLang="zh-CN" sz="2585" b="0" dirty="0" err="1">
                <a:latin typeface="微软雅黑" panose="020B0503020204020204" pitchFamily="34" charset="-122"/>
                <a:ea typeface="微软雅黑" panose="020B0503020204020204" pitchFamily="34" charset="-122"/>
              </a:rPr>
              <a:t>i.i.d</a:t>
            </a:r>
            <a:endParaRPr lang="en-US" altLang="zh-CN" sz="2585" b="0" dirty="0">
              <a:latin typeface="微软雅黑" panose="020B0503020204020204" pitchFamily="34" charset="-122"/>
              <a:ea typeface="微软雅黑" panose="020B0503020204020204" pitchFamily="34" charset="-122"/>
            </a:endParaRPr>
          </a:p>
          <a:p>
            <a:pPr lvl="1">
              <a:lnSpc>
                <a:spcPct val="120000"/>
              </a:lnSpc>
              <a:buClr>
                <a:schemeClr val="hlink"/>
              </a:buClr>
              <a:buFont typeface="Wingdings" panose="05000000000000000000" pitchFamily="2" charset="2"/>
              <a:buChar char="Ø"/>
            </a:pPr>
            <a:r>
              <a:rPr lang="zh-CN" altLang="en-US" sz="2585" b="0" dirty="0">
                <a:latin typeface="微软雅黑" panose="020B0503020204020204" pitchFamily="34" charset="-122"/>
                <a:ea typeface="微软雅黑" panose="020B0503020204020204" pitchFamily="34" charset="-122"/>
              </a:rPr>
              <a:t>划分：设样本定义于</a:t>
            </a:r>
            <a:r>
              <a:rPr lang="en-US" altLang="zh-CN" sz="2585" b="0" dirty="0">
                <a:latin typeface="微软雅黑" panose="020B0503020204020204" pitchFamily="34" charset="-122"/>
                <a:ea typeface="微软雅黑" panose="020B0503020204020204" pitchFamily="34" charset="-122"/>
              </a:rPr>
              <a:t>d</a:t>
            </a:r>
            <a:r>
              <a:rPr lang="zh-CN" altLang="en-US" sz="2585" b="0" dirty="0">
                <a:latin typeface="微软雅黑" panose="020B0503020204020204" pitchFamily="34" charset="-122"/>
                <a:ea typeface="微软雅黑" panose="020B0503020204020204" pitchFamily="34" charset="-122"/>
              </a:rPr>
              <a:t>维空间，要寻找在这个空间上的决策分界面</a:t>
            </a:r>
          </a:p>
          <a:p>
            <a:pPr lvl="1">
              <a:lnSpc>
                <a:spcPct val="120000"/>
              </a:lnSpc>
              <a:buClr>
                <a:schemeClr val="hlink"/>
              </a:buClr>
              <a:buFont typeface="Wingdings" panose="05000000000000000000" pitchFamily="2" charset="2"/>
              <a:buChar char="Ø"/>
            </a:pPr>
            <a:r>
              <a:rPr lang="zh-CN" altLang="en-US" sz="2585" b="0" dirty="0">
                <a:latin typeface="微软雅黑" panose="020B0503020204020204" pitchFamily="34" charset="-122"/>
                <a:ea typeface="微软雅黑" panose="020B0503020204020204" pitchFamily="34" charset="-122"/>
              </a:rPr>
              <a:t>泛化（推广能力）：对未知样本的判断能力</a:t>
            </a:r>
          </a:p>
        </p:txBody>
      </p:sp>
      <p:sp>
        <p:nvSpPr>
          <p:cNvPr id="14340" name="Rectangle 5"/>
          <p:cNvSpPr>
            <a:spLocks noChangeArrowheads="1"/>
          </p:cNvSpPr>
          <p:nvPr/>
        </p:nvSpPr>
        <p:spPr bwMode="auto">
          <a:xfrm>
            <a:off x="5670995" y="3042640"/>
            <a:ext cx="184731" cy="77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endParaRPr lang="zh-CN" altLang="en-US" sz="4430"/>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14</a:t>
            </a:fld>
            <a:endParaRPr lang="en-US" sz="1200">
              <a:solidFill>
                <a:prstClr val="black">
                  <a:tint val="75000"/>
                </a:prstClr>
              </a:solidFill>
              <a:latin typeface="Calibri" panose="020F0502020204030204"/>
            </a:endParaRPr>
          </a:p>
        </p:txBody>
      </p:sp>
      <p:sp>
        <p:nvSpPr>
          <p:cNvPr id="7" name="Rectangle 2">
            <a:extLst>
              <a:ext uri="{FF2B5EF4-FFF2-40B4-BE49-F238E27FC236}">
                <a16:creationId xmlns:a16="http://schemas.microsoft.com/office/drawing/2014/main" id="{A400D28D-6F80-433A-974C-ADEFC2155C8E}"/>
              </a:ext>
            </a:extLst>
          </p:cNvPr>
          <p:cNvSpPr>
            <a:spLocks noRot="1" noChangeArrowheads="1"/>
          </p:cNvSpPr>
          <p:nvPr/>
        </p:nvSpPr>
        <p:spPr bwMode="auto">
          <a:xfrm>
            <a:off x="711200" y="164978"/>
            <a:ext cx="9326684" cy="760534"/>
          </a:xfrm>
          <a:prstGeom prst="rect">
            <a:avLst/>
          </a:prstGeom>
        </p:spPr>
        <p:txBody>
          <a:bodyPr vert="horz" lIns="91440" tIns="45720" rIns="91440" bIns="45720" rtlCol="0" anchor="ctr">
            <a:normAutofit/>
          </a:bodyPr>
          <a:lstStyle/>
          <a:p>
            <a:pPr eaLnBrk="1" hangingPunct="1"/>
            <a:r>
              <a:rPr lang="zh-CN" altLang="en-US" sz="4000" b="1" dirty="0">
                <a:solidFill>
                  <a:schemeClr val="accent4"/>
                </a:solidFill>
                <a:latin typeface="+mj-lt"/>
                <a:ea typeface="+mj-ea"/>
                <a:cs typeface="+mj-cs"/>
              </a:rPr>
              <a:t>什么是机器学习？</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3754" y="293387"/>
            <a:ext cx="7522223"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-Matplotlib</a:t>
            </a:r>
            <a:endParaRPr lang="zh-CN" altLang="en-US" dirty="0"/>
          </a:p>
          <a:p>
            <a:endParaRPr lang="zh-CN" altLang="en-US" dirty="0"/>
          </a:p>
        </p:txBody>
      </p:sp>
      <p:sp>
        <p:nvSpPr>
          <p:cNvPr id="2" name="文本框 1"/>
          <p:cNvSpPr txBox="1"/>
          <p:nvPr/>
        </p:nvSpPr>
        <p:spPr>
          <a:xfrm>
            <a:off x="667833" y="1351454"/>
            <a:ext cx="3582361" cy="462383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err="1">
                <a:solidFill>
                  <a:schemeClr val="accent6">
                    <a:lumMod val="75000"/>
                  </a:schemeClr>
                </a:solidFill>
                <a:latin typeface="Arial" panose="020B0604020202020204" pitchFamily="34" charset="0"/>
                <a:cs typeface="Arial" panose="020B0604020202020204" pitchFamily="34" charset="0"/>
              </a:rPr>
              <a:t>Matplotlib</a:t>
            </a:r>
            <a:endParaRPr lang="en-US" altLang="zh-CN" sz="2800" b="1" dirty="0">
              <a:solidFill>
                <a:schemeClr val="accent6">
                  <a:lumMod val="75000"/>
                </a:schemeClr>
              </a:solidFill>
              <a:latin typeface="Arial" panose="020B0604020202020204" pitchFamily="34" charset="0"/>
              <a:cs typeface="Arial" panose="020B0604020202020204" pitchFamily="34" charset="0"/>
            </a:endParaRPr>
          </a:p>
          <a:p>
            <a:pPr>
              <a:lnSpc>
                <a:spcPct val="150000"/>
              </a:lnSpc>
            </a:pPr>
            <a:r>
              <a:rPr lang="en-US" altLang="zh-CN" sz="2000" dirty="0" err="1">
                <a:solidFill>
                  <a:schemeClr val="accent6">
                    <a:lumMod val="75000"/>
                  </a:schemeClr>
                </a:solidFill>
                <a:latin typeface="+mj-ea"/>
                <a:ea typeface="+mj-ea"/>
              </a:rPr>
              <a:t>Matplotlib</a:t>
            </a:r>
            <a:r>
              <a:rPr lang="en-US" altLang="zh-CN" sz="2000" dirty="0">
                <a:solidFill>
                  <a:schemeClr val="accent6">
                    <a:lumMod val="75000"/>
                  </a:schemeClr>
                </a:solidFill>
                <a:latin typeface="+mj-ea"/>
                <a:ea typeface="+mj-ea"/>
              </a:rPr>
              <a:t> </a:t>
            </a:r>
            <a:r>
              <a:rPr lang="zh-CN" altLang="en-US" sz="2000" dirty="0">
                <a:solidFill>
                  <a:schemeClr val="accent6">
                    <a:lumMod val="75000"/>
                  </a:schemeClr>
                </a:solidFill>
                <a:latin typeface="+mj-ea"/>
                <a:ea typeface="+mj-ea"/>
              </a:rPr>
              <a:t>是一个 </a:t>
            </a:r>
            <a:r>
              <a:rPr lang="en-US" altLang="zh-CN" sz="2000" dirty="0">
                <a:solidFill>
                  <a:schemeClr val="accent6">
                    <a:lumMod val="75000"/>
                  </a:schemeClr>
                </a:solidFill>
                <a:latin typeface="+mj-ea"/>
                <a:ea typeface="+mj-ea"/>
              </a:rPr>
              <a:t>Python </a:t>
            </a:r>
            <a:r>
              <a:rPr lang="zh-CN" altLang="en-US" sz="2000" dirty="0">
                <a:solidFill>
                  <a:schemeClr val="accent6">
                    <a:lumMod val="75000"/>
                  </a:schemeClr>
                </a:solidFill>
                <a:latin typeface="+mj-ea"/>
                <a:ea typeface="+mj-ea"/>
              </a:rPr>
              <a:t>的 </a:t>
            </a:r>
            <a:r>
              <a:rPr lang="en-US" altLang="zh-CN" sz="2000" dirty="0" err="1">
                <a:solidFill>
                  <a:schemeClr val="accent6">
                    <a:lumMod val="75000"/>
                  </a:schemeClr>
                </a:solidFill>
                <a:latin typeface="+mj-ea"/>
                <a:ea typeface="+mj-ea"/>
              </a:rPr>
              <a:t>2D</a:t>
            </a:r>
            <a:r>
              <a:rPr lang="zh-CN" altLang="en-US" sz="2000" dirty="0">
                <a:solidFill>
                  <a:schemeClr val="accent6">
                    <a:lumMod val="75000"/>
                  </a:schemeClr>
                </a:solidFill>
                <a:latin typeface="+mj-ea"/>
                <a:ea typeface="+mj-ea"/>
              </a:rPr>
              <a:t>绘图库，它以各种硬拷贝格式和跨平台的交互式环境生成出版质量级别的图形</a:t>
            </a:r>
            <a:r>
              <a:rPr lang="en-US" altLang="zh-CN" sz="2000" dirty="0">
                <a:solidFill>
                  <a:schemeClr val="accent6">
                    <a:lumMod val="75000"/>
                  </a:schemeClr>
                </a:solidFill>
                <a:latin typeface="+mj-ea"/>
                <a:ea typeface="+mj-ea"/>
              </a:rPr>
              <a:t> </a:t>
            </a:r>
            <a:r>
              <a:rPr lang="zh-CN" altLang="en-US" sz="2000" dirty="0">
                <a:solidFill>
                  <a:schemeClr val="accent6">
                    <a:lumMod val="75000"/>
                  </a:schemeClr>
                </a:solidFill>
                <a:latin typeface="+mj-ea"/>
                <a:ea typeface="+mj-ea"/>
              </a:rPr>
              <a:t>。</a:t>
            </a:r>
            <a:endParaRPr lang="en-US" altLang="zh-CN" sz="2000" dirty="0">
              <a:solidFill>
                <a:schemeClr val="accent6">
                  <a:lumMod val="75000"/>
                </a:schemeClr>
              </a:solidFill>
              <a:latin typeface="+mj-ea"/>
              <a:ea typeface="+mj-ea"/>
            </a:endParaRPr>
          </a:p>
          <a:p>
            <a:pPr>
              <a:lnSpc>
                <a:spcPct val="150000"/>
              </a:lnSpc>
            </a:pPr>
            <a:endParaRPr lang="zh-CN" altLang="en-US" sz="2000" dirty="0">
              <a:solidFill>
                <a:schemeClr val="accent6">
                  <a:lumMod val="75000"/>
                </a:schemeClr>
              </a:solidFill>
              <a:latin typeface="+mj-ea"/>
              <a:ea typeface="+mj-ea"/>
            </a:endParaRPr>
          </a:p>
          <a:p>
            <a:pPr>
              <a:lnSpc>
                <a:spcPct val="150000"/>
              </a:lnSpc>
            </a:pPr>
            <a:r>
              <a:rPr lang="zh-CN" altLang="en-US" sz="2000" dirty="0">
                <a:solidFill>
                  <a:schemeClr val="accent6">
                    <a:lumMod val="75000"/>
                  </a:schemeClr>
                </a:solidFill>
                <a:latin typeface="+mj-ea"/>
                <a:ea typeface="+mj-ea"/>
              </a:rPr>
              <a:t>通过 </a:t>
            </a:r>
            <a:r>
              <a:rPr lang="en-US" altLang="zh-CN" sz="2000" dirty="0" err="1">
                <a:solidFill>
                  <a:schemeClr val="accent6">
                    <a:lumMod val="75000"/>
                  </a:schemeClr>
                </a:solidFill>
                <a:latin typeface="+mj-ea"/>
                <a:ea typeface="+mj-ea"/>
              </a:rPr>
              <a:t>Matplotlib</a:t>
            </a:r>
            <a:r>
              <a:rPr lang="zh-CN" altLang="en-US" sz="2000" dirty="0">
                <a:solidFill>
                  <a:schemeClr val="accent6">
                    <a:lumMod val="75000"/>
                  </a:schemeClr>
                </a:solidFill>
                <a:latin typeface="+mj-ea"/>
                <a:ea typeface="+mj-ea"/>
              </a:rPr>
              <a:t>，开发者可以仅需要几行代码，便可以生成绘图，直方图，功率谱，条形图，错误图，散点图等。</a:t>
            </a:r>
            <a:endParaRPr lang="en-US" altLang="zh-CN" sz="2000" dirty="0">
              <a:solidFill>
                <a:schemeClr val="accent6">
                  <a:lumMod val="75000"/>
                </a:schemeClr>
              </a:solidFill>
              <a:latin typeface="+mj-ea"/>
              <a:ea typeface="+mj-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980" y="1259533"/>
            <a:ext cx="7620000" cy="5013854"/>
          </a:xfrm>
          <a:prstGeom prst="rect">
            <a:avLst/>
          </a:prstGeom>
        </p:spPr>
      </p:pic>
      <p:sp>
        <p:nvSpPr>
          <p:cNvPr id="4" name="矩形 3"/>
          <p:cNvSpPr/>
          <p:nvPr/>
        </p:nvSpPr>
        <p:spPr>
          <a:xfrm>
            <a:off x="4955068" y="6202355"/>
            <a:ext cx="6018122" cy="400110"/>
          </a:xfrm>
          <a:prstGeom prst="rect">
            <a:avLst/>
          </a:prstGeom>
        </p:spPr>
        <p:txBody>
          <a:bodyPr wrap="none">
            <a:spAutoFit/>
          </a:bodyPr>
          <a:lstStyle/>
          <a:p>
            <a:pPr lvl="1"/>
            <a:r>
              <a:rPr lang="en-US" altLang="zh-CN" sz="2000" b="1" dirty="0">
                <a:solidFill>
                  <a:schemeClr val="accent6">
                    <a:lumMod val="75000"/>
                  </a:schemeClr>
                </a:solidFill>
                <a:latin typeface="+mn-ea"/>
              </a:rPr>
              <a:t>https://</a:t>
            </a:r>
            <a:r>
              <a:rPr lang="en-US" altLang="zh-CN" sz="2000" b="1" dirty="0" err="1">
                <a:solidFill>
                  <a:schemeClr val="accent6">
                    <a:lumMod val="75000"/>
                  </a:schemeClr>
                </a:solidFill>
                <a:latin typeface="+mn-ea"/>
              </a:rPr>
              <a:t>matplotlib.org</a:t>
            </a:r>
            <a:r>
              <a:rPr lang="en-US" altLang="zh-CN" sz="2000" b="1" dirty="0">
                <a:solidFill>
                  <a:schemeClr val="accent6">
                    <a:lumMod val="75000"/>
                  </a:schemeClr>
                </a:solidFill>
                <a:latin typeface="+mn-ea"/>
              </a:rPr>
              <a:t>/gallery/</a:t>
            </a:r>
            <a:r>
              <a:rPr lang="en-US" altLang="zh-CN" sz="2000" b="1" dirty="0" err="1">
                <a:solidFill>
                  <a:schemeClr val="accent6">
                    <a:lumMod val="75000"/>
                  </a:schemeClr>
                </a:solidFill>
                <a:latin typeface="+mn-ea"/>
              </a:rPr>
              <a:t>index.html</a:t>
            </a:r>
            <a:endParaRPr lang="en-US" altLang="zh-CN" sz="2000" b="1" dirty="0">
              <a:solidFill>
                <a:schemeClr val="accent6">
                  <a:lumMod val="75000"/>
                </a:schemeClr>
              </a:solidFill>
              <a:latin typeface="+mn-ea"/>
            </a:endParaRPr>
          </a:p>
        </p:txBody>
      </p:sp>
    </p:spTree>
    <p:extLst>
      <p:ext uri="{BB962C8B-B14F-4D97-AF65-F5344CB8AC3E}">
        <p14:creationId xmlns:p14="http://schemas.microsoft.com/office/powerpoint/2010/main" val="50464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78588" y="138247"/>
            <a:ext cx="6820324"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-Matplotlib</a:t>
            </a:r>
            <a:endParaRPr lang="zh-CN" altLang="en-US" dirty="0"/>
          </a:p>
        </p:txBody>
      </p:sp>
      <p:sp>
        <p:nvSpPr>
          <p:cNvPr id="5" name="矩形 4"/>
          <p:cNvSpPr/>
          <p:nvPr/>
        </p:nvSpPr>
        <p:spPr>
          <a:xfrm>
            <a:off x="502663" y="1323354"/>
            <a:ext cx="4803433" cy="830997"/>
          </a:xfrm>
          <a:prstGeom prst="rect">
            <a:avLst/>
          </a:prstGeom>
        </p:spPr>
        <p:txBody>
          <a:bodyPr wrap="square">
            <a:spAutoFit/>
          </a:bodyPr>
          <a:lstStyle/>
          <a:p>
            <a:pPr>
              <a:spcBef>
                <a:spcPts val="60"/>
              </a:spcBef>
            </a:pPr>
            <a:r>
              <a:rPr lang="zh-CN" altLang="en-US" sz="2400" spc="11" dirty="0">
                <a:latin typeface="仿宋" panose="02010609060101010101" pitchFamily="49" charset="-122"/>
                <a:cs typeface="仿宋" panose="02010609060101010101" pitchFamily="49" charset="-122"/>
              </a:rPr>
              <a:t>图形的各元素名称如下</a:t>
            </a:r>
            <a:r>
              <a:rPr lang="zh-CN" altLang="en-US" sz="2800" spc="11" dirty="0">
                <a:latin typeface="仿宋" panose="02010609060101010101" pitchFamily="49" charset="-122"/>
                <a:cs typeface="仿宋" panose="02010609060101010101" pitchFamily="49" charset="-122"/>
              </a:rPr>
              <a:t>：</a:t>
            </a:r>
            <a:endParaRPr lang="zh-CN" altLang="en-US" sz="2800" dirty="0">
              <a:latin typeface="仿宋" panose="02010609060101010101" pitchFamily="49" charset="-122"/>
              <a:cs typeface="仿宋" panose="02010609060101010101" pitchFamily="49" charset="-122"/>
            </a:endParaRPr>
          </a:p>
          <a:p>
            <a:pPr>
              <a:lnSpc>
                <a:spcPct val="100000"/>
              </a:lnSpc>
            </a:pPr>
            <a:endParaRPr lang="zh-CN" altLang="en-US" sz="2000" dirty="0">
              <a:latin typeface="Times New Roman" panose="02020603050405020304"/>
              <a:cs typeface="Times New Roman" panose="02020603050405020304"/>
            </a:endParaRPr>
          </a:p>
        </p:txBody>
      </p:sp>
      <p:sp>
        <p:nvSpPr>
          <p:cNvPr id="6" name="矩形 5"/>
          <p:cNvSpPr/>
          <p:nvPr/>
        </p:nvSpPr>
        <p:spPr>
          <a:xfrm>
            <a:off x="502663" y="1932092"/>
            <a:ext cx="3921853" cy="4702569"/>
          </a:xfrm>
          <a:prstGeom prst="rect">
            <a:avLst/>
          </a:prstGeom>
        </p:spPr>
        <p:txBody>
          <a:bodyPr wrap="square">
            <a:spAutoFit/>
          </a:bodyPr>
          <a:lstStyle/>
          <a:p>
            <a:pPr>
              <a:lnSpc>
                <a:spcPct val="150000"/>
              </a:lnSpc>
              <a:spcBef>
                <a:spcPts val="130"/>
              </a:spcBef>
            </a:pPr>
            <a:r>
              <a:rPr lang="zh-CN" altLang="en-US" sz="2000" spc="65" dirty="0">
                <a:solidFill>
                  <a:srgbClr val="3B6CDE"/>
                </a:solidFill>
                <a:latin typeface="Microsoft JhengHei" panose="020B0604030504040204" charset="-120"/>
                <a:cs typeface="Microsoft JhengHei" panose="020B0604030504040204" charset="-120"/>
              </a:rPr>
              <a:t>绘图</a:t>
            </a:r>
            <a:r>
              <a:rPr lang="zh-CN" altLang="en-US" sz="2000" spc="25" dirty="0">
                <a:solidFill>
                  <a:srgbClr val="3B6CDE"/>
                </a:solidFill>
                <a:latin typeface="Microsoft JhengHei" panose="020B0604030504040204" charset="-120"/>
                <a:cs typeface="Microsoft JhengHei" panose="020B0604030504040204" charset="-120"/>
              </a:rPr>
              <a:t>框</a:t>
            </a:r>
            <a:r>
              <a:rPr lang="zh-CN" altLang="en-US" sz="2000" spc="185" dirty="0">
                <a:solidFill>
                  <a:srgbClr val="3B6CDE"/>
                </a:solidFill>
                <a:latin typeface="Microsoft JhengHei" panose="020B0604030504040204" charset="-120"/>
                <a:cs typeface="Microsoft JhengHei" panose="020B0604030504040204" charset="-120"/>
              </a:rPr>
              <a:t> </a:t>
            </a:r>
            <a:r>
              <a:rPr lang="zh-CN" altLang="en-US" sz="2000" spc="65" dirty="0">
                <a:latin typeface="仿宋" panose="02010609060101010101" pitchFamily="49" charset="-122"/>
                <a:cs typeface="仿宋" panose="02010609060101010101" pitchFamily="49" charset="-122"/>
              </a:rPr>
              <a:t>是图形的最高容</a:t>
            </a:r>
            <a:r>
              <a:rPr lang="zh-CN" altLang="en-US" sz="2000" spc="25" dirty="0">
                <a:latin typeface="仿宋" panose="02010609060101010101" pitchFamily="49" charset="-122"/>
                <a:cs typeface="仿宋" panose="02010609060101010101" pitchFamily="49" charset="-122"/>
              </a:rPr>
              <a:t>器</a:t>
            </a:r>
            <a:r>
              <a:rPr lang="zh-CN" altLang="en-US" sz="2000" spc="65" dirty="0">
                <a:latin typeface="仿宋" panose="02010609060101010101" pitchFamily="49" charset="-122"/>
                <a:cs typeface="仿宋" panose="02010609060101010101" pitchFamily="49" charset="-122"/>
              </a:rPr>
              <a:t>，所有图形必须放置</a:t>
            </a:r>
            <a:r>
              <a:rPr lang="zh-CN" altLang="en-US" sz="2000" spc="25" dirty="0">
                <a:latin typeface="仿宋" panose="02010609060101010101" pitchFamily="49" charset="-122"/>
                <a:cs typeface="仿宋" panose="02010609060101010101" pitchFamily="49" charset="-122"/>
              </a:rPr>
              <a:t>在绘图框中</a:t>
            </a:r>
            <a:r>
              <a:rPr lang="en-US" altLang="zh-CN" sz="2000" spc="25" dirty="0">
                <a:latin typeface="仿宋" panose="02010609060101010101" pitchFamily="49" charset="-122"/>
                <a:cs typeface="仿宋" panose="02010609060101010101" pitchFamily="49" charset="-122"/>
              </a:rPr>
              <a:t>.</a:t>
            </a:r>
          </a:p>
          <a:p>
            <a:pPr>
              <a:lnSpc>
                <a:spcPct val="150000"/>
              </a:lnSpc>
              <a:spcBef>
                <a:spcPts val="130"/>
              </a:spcBef>
            </a:pPr>
            <a:endParaRPr lang="en-US" altLang="zh-CN" sz="2000" spc="25" dirty="0">
              <a:latin typeface="仿宋" panose="02010609060101010101" pitchFamily="49" charset="-122"/>
              <a:cs typeface="仿宋" panose="02010609060101010101" pitchFamily="49" charset="-122"/>
            </a:endParaRPr>
          </a:p>
          <a:p>
            <a:pPr>
              <a:lnSpc>
                <a:spcPct val="150000"/>
              </a:lnSpc>
              <a:spcBef>
                <a:spcPts val="130"/>
              </a:spcBef>
            </a:pPr>
            <a:r>
              <a:rPr lang="zh-CN" altLang="en-US" sz="2000" spc="25" dirty="0">
                <a:solidFill>
                  <a:srgbClr val="3B6CDE"/>
                </a:solidFill>
                <a:latin typeface="Microsoft JhengHei" panose="020B0604030504040204" charset="-120"/>
                <a:cs typeface="Microsoft JhengHei" panose="020B0604030504040204" charset="-120"/>
              </a:rPr>
              <a:t>子图 </a:t>
            </a:r>
            <a:r>
              <a:rPr lang="zh-CN" altLang="en-US" sz="2000" spc="215" dirty="0">
                <a:solidFill>
                  <a:srgbClr val="3B6CDE"/>
                </a:solidFill>
                <a:latin typeface="Microsoft JhengHei" panose="020B0604030504040204" charset="-120"/>
                <a:cs typeface="Microsoft JhengHei" panose="020B0604030504040204" charset="-120"/>
              </a:rPr>
              <a:t> </a:t>
            </a:r>
            <a:r>
              <a:rPr lang="zh-CN" altLang="en-US" sz="2000" spc="40" dirty="0">
                <a:latin typeface="仿宋" panose="02010609060101010101" pitchFamily="49" charset="-122"/>
                <a:cs typeface="仿宋" panose="02010609060101010101" pitchFamily="49" charset="-122"/>
              </a:rPr>
              <a:t>是绘图框中所包含的图</a:t>
            </a:r>
            <a:r>
              <a:rPr lang="zh-CN" altLang="en-US" sz="2000" spc="25" dirty="0">
                <a:latin typeface="仿宋" panose="02010609060101010101" pitchFamily="49" charset="-122"/>
                <a:cs typeface="仿宋" panose="02010609060101010101" pitchFamily="49" charset="-122"/>
              </a:rPr>
              <a:t>形</a:t>
            </a:r>
            <a:r>
              <a:rPr lang="zh-CN" altLang="en-US" sz="2000" spc="40" dirty="0">
                <a:latin typeface="仿宋" panose="02010609060101010101" pitchFamily="49" charset="-122"/>
                <a:cs typeface="仿宋" panose="02010609060101010101" pitchFamily="49" charset="-122"/>
              </a:rPr>
              <a:t>，即便绘图框只</a:t>
            </a:r>
            <a:r>
              <a:rPr lang="zh-CN" altLang="en-US" sz="2000" spc="25" dirty="0">
                <a:latin typeface="仿宋" panose="02010609060101010101" pitchFamily="49" charset="-122"/>
                <a:cs typeface="仿宋" panose="02010609060101010101" pitchFamily="49" charset="-122"/>
              </a:rPr>
              <a:t>包含一幅图，也称之为子图</a:t>
            </a:r>
            <a:r>
              <a:rPr lang="en-US" altLang="zh-CN" sz="2000" spc="25" dirty="0">
                <a:latin typeface="仿宋" panose="02010609060101010101" pitchFamily="49" charset="-122"/>
                <a:cs typeface="仿宋" panose="02010609060101010101" pitchFamily="49" charset="-122"/>
              </a:rPr>
              <a:t>.</a:t>
            </a:r>
          </a:p>
          <a:p>
            <a:pPr>
              <a:lnSpc>
                <a:spcPct val="150000"/>
              </a:lnSpc>
              <a:spcBef>
                <a:spcPts val="130"/>
              </a:spcBef>
            </a:pPr>
            <a:endParaRPr lang="zh-CN" altLang="en-US" sz="2000" dirty="0">
              <a:latin typeface="仿宋" panose="02010609060101010101" pitchFamily="49" charset="-122"/>
              <a:cs typeface="仿宋" panose="02010609060101010101" pitchFamily="49" charset="-122"/>
            </a:endParaRPr>
          </a:p>
          <a:p>
            <a:pPr>
              <a:lnSpc>
                <a:spcPct val="150000"/>
              </a:lnSpc>
              <a:spcBef>
                <a:spcPts val="130"/>
              </a:spcBef>
            </a:pPr>
            <a:r>
              <a:rPr lang="zh-CN" altLang="en-US" sz="2000" spc="40" dirty="0">
                <a:solidFill>
                  <a:srgbClr val="3B6CDE"/>
                </a:solidFill>
                <a:latin typeface="Microsoft JhengHei" panose="020B0604030504040204" charset="-120"/>
                <a:cs typeface="Microsoft JhengHei" panose="020B0604030504040204" charset="-120"/>
              </a:rPr>
              <a:t>元</a:t>
            </a:r>
            <a:r>
              <a:rPr lang="zh-CN" altLang="en-US" sz="2000" spc="25" dirty="0">
                <a:solidFill>
                  <a:srgbClr val="3B6CDE"/>
                </a:solidFill>
                <a:latin typeface="Microsoft JhengHei" panose="020B0604030504040204" charset="-120"/>
                <a:cs typeface="Microsoft JhengHei" panose="020B0604030504040204" charset="-120"/>
              </a:rPr>
              <a:t>素 </a:t>
            </a:r>
            <a:r>
              <a:rPr lang="zh-CN" altLang="en-US" sz="2000" spc="215" dirty="0">
                <a:solidFill>
                  <a:srgbClr val="3B6CDE"/>
                </a:solidFill>
                <a:latin typeface="Microsoft JhengHei" panose="020B0604030504040204" charset="-120"/>
                <a:cs typeface="Microsoft JhengHei" panose="020B0604030504040204" charset="-120"/>
              </a:rPr>
              <a:t> </a:t>
            </a:r>
            <a:r>
              <a:rPr lang="zh-CN" altLang="en-US" sz="2000" spc="40" dirty="0">
                <a:latin typeface="仿宋" panose="02010609060101010101" pitchFamily="49" charset="-122"/>
                <a:cs typeface="仿宋" panose="02010609060101010101" pitchFamily="49" charset="-122"/>
              </a:rPr>
              <a:t>是组成子图的部</a:t>
            </a:r>
            <a:r>
              <a:rPr lang="zh-CN" altLang="en-US" sz="2000" spc="25" dirty="0">
                <a:latin typeface="仿宋" panose="02010609060101010101" pitchFamily="49" charset="-122"/>
                <a:cs typeface="仿宋" panose="02010609060101010101" pitchFamily="49" charset="-122"/>
              </a:rPr>
              <a:t>件</a:t>
            </a:r>
            <a:r>
              <a:rPr lang="zh-CN" altLang="en-US" sz="2000" spc="40" dirty="0">
                <a:latin typeface="仿宋" panose="02010609060101010101" pitchFamily="49" charset="-122"/>
                <a:cs typeface="仿宋" panose="02010609060101010101" pitchFamily="49" charset="-122"/>
              </a:rPr>
              <a:t>，从子图最内部的数据</a:t>
            </a:r>
            <a:r>
              <a:rPr lang="zh-CN" altLang="en-US" sz="2000" spc="25" dirty="0">
                <a:latin typeface="仿宋" panose="02010609060101010101" pitchFamily="49" charset="-122"/>
                <a:cs typeface="仿宋" panose="02010609060101010101" pitchFamily="49" charset="-122"/>
              </a:rPr>
              <a:t>线条到外围的坐标轴标签等都属于元素</a:t>
            </a:r>
            <a:endParaRPr lang="zh-CN" altLang="en-US" sz="2400" dirty="0">
              <a:latin typeface="仿宋" panose="02010609060101010101" pitchFamily="49" charset="-122"/>
              <a:cs typeface="仿宋" panose="02010609060101010101" pitchFamily="49"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516" y="992534"/>
            <a:ext cx="7767484" cy="5732116"/>
          </a:xfrm>
          <a:prstGeom prst="rect">
            <a:avLst/>
          </a:prstGeom>
        </p:spPr>
      </p:pic>
    </p:spTree>
    <p:extLst>
      <p:ext uri="{BB962C8B-B14F-4D97-AF65-F5344CB8AC3E}">
        <p14:creationId xmlns:p14="http://schemas.microsoft.com/office/powerpoint/2010/main" val="6299608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9276" y="23414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-Matplotlib</a:t>
            </a:r>
            <a:endParaRPr lang="zh-CN" altLang="en-US" dirty="0"/>
          </a:p>
          <a:p>
            <a:endParaRPr lang="zh-CN" altLang="en-US" dirty="0"/>
          </a:p>
        </p:txBody>
      </p:sp>
      <p:sp>
        <p:nvSpPr>
          <p:cNvPr id="5" name="矩形 4"/>
          <p:cNvSpPr/>
          <p:nvPr/>
        </p:nvSpPr>
        <p:spPr>
          <a:xfrm>
            <a:off x="302112" y="2457228"/>
            <a:ext cx="634328" cy="2246769"/>
          </a:xfrm>
          <a:prstGeom prst="rect">
            <a:avLst/>
          </a:prstGeom>
        </p:spPr>
        <p:txBody>
          <a:bodyPr wrap="square">
            <a:spAutoFit/>
          </a:bodyPr>
          <a:lstStyle/>
          <a:p>
            <a:pPr>
              <a:spcBef>
                <a:spcPts val="60"/>
              </a:spcBef>
            </a:pPr>
            <a:r>
              <a:rPr lang="zh-CN" altLang="en-US" sz="2800" spc="11" dirty="0">
                <a:solidFill>
                  <a:srgbClr val="FF0000"/>
                </a:solidFill>
                <a:latin typeface="黑体" panose="02010609060101010101" pitchFamily="49" charset="-122"/>
                <a:ea typeface="黑体" panose="02010609060101010101" pitchFamily="49" charset="-122"/>
                <a:cs typeface="仿宋" panose="02010609060101010101" pitchFamily="49" charset="-122"/>
              </a:rPr>
              <a:t>图形样式</a:t>
            </a:r>
            <a:endParaRPr lang="zh-CN" altLang="en-US" sz="2800" dirty="0">
              <a:solidFill>
                <a:srgbClr val="FF0000"/>
              </a:solidFill>
              <a:latin typeface="黑体" panose="02010609060101010101" pitchFamily="49" charset="-122"/>
              <a:ea typeface="黑体" panose="02010609060101010101" pitchFamily="49" charset="-122"/>
              <a:cs typeface="仿宋" panose="02010609060101010101" pitchFamily="49" charset="-122"/>
            </a:endParaRPr>
          </a:p>
          <a:p>
            <a:pPr>
              <a:lnSpc>
                <a:spcPct val="100000"/>
              </a:lnSpc>
            </a:pPr>
            <a:endParaRPr lang="zh-CN" altLang="en-US" sz="2800" dirty="0">
              <a:solidFill>
                <a:srgbClr val="FF0000"/>
              </a:solidFill>
              <a:latin typeface="黑体" panose="02010609060101010101" pitchFamily="49" charset="-122"/>
              <a:ea typeface="黑体" panose="02010609060101010101" pitchFamily="49" charset="-122"/>
              <a:cs typeface="Times New Roman" panose="02020603050405020304"/>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957" y="1388542"/>
            <a:ext cx="4426177" cy="186699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57" y="3255538"/>
            <a:ext cx="4407126" cy="342282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764" y="1523991"/>
            <a:ext cx="6110070" cy="5007234"/>
          </a:xfrm>
          <a:prstGeom prst="rect">
            <a:avLst/>
          </a:prstGeom>
        </p:spPr>
      </p:pic>
    </p:spTree>
    <p:extLst>
      <p:ext uri="{BB962C8B-B14F-4D97-AF65-F5344CB8AC3E}">
        <p14:creationId xmlns:p14="http://schemas.microsoft.com/office/powerpoint/2010/main" val="6500231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参考文献</a:t>
            </a:r>
            <a:br>
              <a:rPr lang="zh-CN" altLang="en-US" dirty="0"/>
            </a:br>
            <a:endParaRPr lang="zh-CN" altLang="en-US" dirty="0"/>
          </a:p>
        </p:txBody>
      </p:sp>
      <p:sp>
        <p:nvSpPr>
          <p:cNvPr id="9" name="文本框 8"/>
          <p:cNvSpPr txBox="1"/>
          <p:nvPr/>
        </p:nvSpPr>
        <p:spPr>
          <a:xfrm>
            <a:off x="537845" y="1316990"/>
            <a:ext cx="10792460" cy="4509770"/>
          </a:xfrm>
          <a:prstGeom prst="rect">
            <a:avLst/>
          </a:prstGeom>
          <a:noFill/>
        </p:spPr>
        <p:txBody>
          <a:bodyPr wrap="square">
            <a:spAutoFit/>
          </a:bodyPr>
          <a:lstStyle/>
          <a:p>
            <a:pPr>
              <a:lnSpc>
                <a:spcPct val="130000"/>
              </a:lnSpc>
              <a:spcBef>
                <a:spcPts val="300"/>
              </a:spcBef>
              <a:spcAft>
                <a:spcPts val="300"/>
              </a:spcAft>
            </a:pPr>
            <a:r>
              <a:rPr lang="en-US" altLang="zh-CN" sz="1800" kern="100" dirty="0">
                <a:effectLst/>
                <a:latin typeface="+mj-ea"/>
                <a:ea typeface="+mj-ea"/>
              </a:rPr>
              <a:t>[1] Andrew Ng. Machine Learning[EB/OL]. StanfordUniversity,2014.https://www.coursera.org/course/ml</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[2] </a:t>
            </a:r>
            <a:r>
              <a:rPr lang="zh-CN" altLang="zh-CN" sz="1800" kern="100" dirty="0">
                <a:effectLst/>
                <a:latin typeface="+mj-ea"/>
                <a:ea typeface="+mj-ea"/>
              </a:rPr>
              <a:t>李航</a:t>
            </a:r>
            <a:r>
              <a:rPr lang="en-US" altLang="zh-CN" sz="1800" kern="100" dirty="0">
                <a:effectLst/>
                <a:latin typeface="+mj-ea"/>
                <a:ea typeface="+mj-ea"/>
              </a:rPr>
              <a:t>. </a:t>
            </a:r>
            <a:r>
              <a:rPr lang="zh-CN" altLang="zh-CN" sz="1800" kern="100" dirty="0">
                <a:effectLst/>
                <a:latin typeface="+mj-ea"/>
                <a:ea typeface="+mj-ea"/>
              </a:rPr>
              <a:t>统计学习方法</a:t>
            </a:r>
            <a:r>
              <a:rPr lang="en-US" altLang="zh-CN" sz="1800" kern="100" dirty="0">
                <a:effectLst/>
                <a:latin typeface="+mj-ea"/>
                <a:ea typeface="+mj-ea"/>
              </a:rPr>
              <a:t>[M]. </a:t>
            </a:r>
            <a:r>
              <a:rPr lang="zh-CN" altLang="zh-CN" sz="1800" kern="100" dirty="0">
                <a:effectLst/>
                <a:latin typeface="+mj-ea"/>
                <a:ea typeface="+mj-ea"/>
              </a:rPr>
              <a:t>北京</a:t>
            </a:r>
            <a:r>
              <a:rPr lang="en-US" altLang="zh-CN" sz="1800" kern="100" dirty="0">
                <a:effectLst/>
                <a:latin typeface="+mj-ea"/>
                <a:ea typeface="+mj-ea"/>
              </a:rPr>
              <a:t>: </a:t>
            </a:r>
            <a:r>
              <a:rPr lang="zh-CN" altLang="zh-CN" sz="1800" kern="100" dirty="0">
                <a:effectLst/>
                <a:latin typeface="+mj-ea"/>
                <a:ea typeface="+mj-ea"/>
              </a:rPr>
              <a:t>清华大学出版社</a:t>
            </a:r>
            <a:r>
              <a:rPr lang="en-US" altLang="zh-CN" sz="1800" kern="100" dirty="0">
                <a:effectLst/>
                <a:latin typeface="+mj-ea"/>
                <a:ea typeface="+mj-ea"/>
              </a:rPr>
              <a:t>,2019.</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[3] </a:t>
            </a:r>
            <a:r>
              <a:rPr lang="zh-CN" altLang="zh-CN" sz="1800" kern="100" dirty="0">
                <a:effectLst/>
                <a:latin typeface="+mj-ea"/>
                <a:ea typeface="+mj-ea"/>
              </a:rPr>
              <a:t>周志华</a:t>
            </a:r>
            <a:r>
              <a:rPr lang="en-US" altLang="zh-CN" sz="1800" kern="100" dirty="0">
                <a:effectLst/>
                <a:latin typeface="+mj-ea"/>
                <a:ea typeface="+mj-ea"/>
              </a:rPr>
              <a:t>. </a:t>
            </a:r>
            <a:r>
              <a:rPr lang="zh-CN" altLang="zh-CN" sz="1800" kern="100" dirty="0">
                <a:effectLst/>
                <a:latin typeface="+mj-ea"/>
                <a:ea typeface="+mj-ea"/>
              </a:rPr>
              <a:t>机器学习</a:t>
            </a:r>
            <a:r>
              <a:rPr lang="en-US" altLang="zh-CN" sz="1800" kern="100" dirty="0">
                <a:effectLst/>
                <a:latin typeface="+mj-ea"/>
                <a:ea typeface="+mj-ea"/>
              </a:rPr>
              <a:t>[M]. </a:t>
            </a:r>
            <a:r>
              <a:rPr lang="zh-CN" altLang="zh-CN" sz="1800" kern="100" dirty="0">
                <a:effectLst/>
                <a:latin typeface="+mj-ea"/>
                <a:ea typeface="+mj-ea"/>
              </a:rPr>
              <a:t>北京</a:t>
            </a:r>
            <a:r>
              <a:rPr lang="en-US" altLang="zh-CN" sz="1800" kern="100" dirty="0">
                <a:effectLst/>
                <a:latin typeface="+mj-ea"/>
                <a:ea typeface="+mj-ea"/>
              </a:rPr>
              <a:t>: </a:t>
            </a:r>
            <a:r>
              <a:rPr lang="zh-CN" altLang="zh-CN" sz="1800" kern="100" dirty="0">
                <a:effectLst/>
                <a:latin typeface="+mj-ea"/>
                <a:ea typeface="+mj-ea"/>
              </a:rPr>
              <a:t>清华大学出版社</a:t>
            </a:r>
            <a:r>
              <a:rPr lang="en-US" altLang="zh-CN" sz="1800" kern="100" dirty="0">
                <a:effectLst/>
                <a:latin typeface="+mj-ea"/>
                <a:ea typeface="+mj-ea"/>
              </a:rPr>
              <a:t>,2016.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[4] Hastie T., </a:t>
            </a:r>
            <a:r>
              <a:rPr lang="en-US" altLang="zh-CN" sz="1800" kern="100" dirty="0" err="1">
                <a:effectLst/>
                <a:latin typeface="+mj-ea"/>
                <a:ea typeface="+mj-ea"/>
              </a:rPr>
              <a:t>Tibshirani</a:t>
            </a:r>
            <a:r>
              <a:rPr lang="en-US" altLang="zh-CN" sz="1800" kern="100" dirty="0">
                <a:effectLst/>
                <a:latin typeface="+mj-ea"/>
                <a:ea typeface="+mj-ea"/>
              </a:rPr>
              <a:t> R., Friedman J. The Elements of Statistical Learning[M]. New York: Springer,2001.</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[5] CHRISTOPHER M. BISHOP. Pattern Recognition and Machine Learning[M]. New York: Springer,2006.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[6] Stephen Boyd, Lieven </a:t>
            </a:r>
            <a:r>
              <a:rPr lang="en-US" altLang="zh-CN" sz="1800" kern="100" dirty="0" err="1">
                <a:effectLst/>
                <a:latin typeface="+mj-ea"/>
                <a:ea typeface="+mj-ea"/>
              </a:rPr>
              <a:t>Vandenberghe</a:t>
            </a:r>
            <a:r>
              <a:rPr lang="en-US" altLang="zh-CN" sz="1800" kern="100" dirty="0">
                <a:effectLst/>
                <a:latin typeface="+mj-ea"/>
                <a:ea typeface="+mj-ea"/>
              </a:rPr>
              <a:t>, Convex Optimization[M]. Cambridge: Cambridge University Press, 2004.</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[7] TOM M MICHELLE. Machine Learning[M]. New York: McGraw-Hill Companies,Inc,1997.</a:t>
            </a:r>
            <a:endParaRPr lang="zh-CN" altLang="zh-CN" sz="1800" kern="100" dirty="0">
              <a:effectLst/>
              <a:latin typeface="+mj-ea"/>
              <a:ea typeface="+mj-e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致谢</a:t>
            </a:r>
            <a:br>
              <a:rPr lang="zh-CN" altLang="en-US" dirty="0"/>
            </a:br>
            <a:endParaRPr lang="zh-CN" altLang="en-US" dirty="0"/>
          </a:p>
        </p:txBody>
      </p:sp>
      <p:sp>
        <p:nvSpPr>
          <p:cNvPr id="9" name="文本框 8"/>
          <p:cNvSpPr txBox="1"/>
          <p:nvPr/>
        </p:nvSpPr>
        <p:spPr>
          <a:xfrm>
            <a:off x="537845" y="1316990"/>
            <a:ext cx="10792460" cy="1728487"/>
          </a:xfrm>
          <a:prstGeom prst="rect">
            <a:avLst/>
          </a:prstGeom>
          <a:noFill/>
        </p:spPr>
        <p:txBody>
          <a:bodyPr wrap="square">
            <a:spAutoFit/>
          </a:bodyPr>
          <a:lstStyle/>
          <a:p>
            <a:pPr>
              <a:lnSpc>
                <a:spcPct val="130000"/>
              </a:lnSpc>
              <a:spcBef>
                <a:spcPts val="300"/>
              </a:spcBef>
              <a:spcAft>
                <a:spcPts val="300"/>
              </a:spcAft>
            </a:pPr>
            <a:r>
              <a:rPr lang="en-US" altLang="zh-CN" sz="1800" kern="100" dirty="0">
                <a:effectLst/>
                <a:latin typeface="+mj-ea"/>
                <a:ea typeface="+mj-ea"/>
              </a:rPr>
              <a:t>[1] </a:t>
            </a:r>
            <a:r>
              <a:rPr lang="zh-CN" altLang="en-US" sz="1800" kern="100" dirty="0">
                <a:effectLst/>
                <a:latin typeface="+mj-ea"/>
                <a:ea typeface="+mj-ea"/>
              </a:rPr>
              <a:t>黄海广，</a:t>
            </a:r>
            <a:r>
              <a:rPr lang="en-US" altLang="zh-CN" sz="1800" kern="100" dirty="0">
                <a:effectLst/>
                <a:latin typeface="+mj-ea"/>
                <a:ea typeface="+mj-ea"/>
              </a:rPr>
              <a:t>《</a:t>
            </a:r>
            <a:r>
              <a:rPr lang="zh-CN" altLang="en-US" sz="1800" kern="100" dirty="0">
                <a:effectLst/>
                <a:latin typeface="+mj-ea"/>
                <a:ea typeface="+mj-ea"/>
              </a:rPr>
              <a:t>机器学习</a:t>
            </a:r>
            <a:r>
              <a:rPr lang="en-US" altLang="zh-CN" sz="1800" kern="100" dirty="0">
                <a:effectLst/>
                <a:latin typeface="+mj-ea"/>
                <a:ea typeface="+mj-ea"/>
              </a:rPr>
              <a:t>》</a:t>
            </a:r>
            <a:r>
              <a:rPr lang="zh-CN" altLang="en-US" sz="1800" kern="100" dirty="0">
                <a:effectLst/>
                <a:latin typeface="+mj-ea"/>
                <a:ea typeface="+mj-ea"/>
              </a:rPr>
              <a:t>课程课件</a:t>
            </a:r>
            <a:endParaRPr lang="en-US" altLang="zh-CN" sz="1800" kern="100" dirty="0">
              <a:effectLst/>
              <a:latin typeface="+mj-ea"/>
              <a:ea typeface="+mj-ea"/>
            </a:endParaRPr>
          </a:p>
          <a:p>
            <a:pPr>
              <a:lnSpc>
                <a:spcPct val="130000"/>
              </a:lnSpc>
              <a:spcBef>
                <a:spcPts val="300"/>
              </a:spcBef>
              <a:spcAft>
                <a:spcPts val="300"/>
              </a:spcAft>
            </a:pPr>
            <a:r>
              <a:rPr lang="zh-CN" altLang="en-US" sz="1800" kern="100" dirty="0">
                <a:effectLst/>
                <a:latin typeface="+mj-ea"/>
                <a:ea typeface="+mj-ea"/>
              </a:rPr>
              <a:t>课程链接：</a:t>
            </a:r>
            <a:r>
              <a:rPr lang="en-US" altLang="zh-CN" sz="1800" kern="100" dirty="0">
                <a:effectLst/>
                <a:latin typeface="+mj-ea"/>
                <a:ea typeface="+mj-ea"/>
                <a:hlinkClick r:id="rId2"/>
              </a:rPr>
              <a:t>https://www.icourse163.org/course/WZU-1464096179</a:t>
            </a:r>
            <a:endParaRPr lang="en-US"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[2]</a:t>
            </a:r>
            <a:r>
              <a:rPr lang="zh-CN" altLang="en-US" sz="1800" kern="100" dirty="0">
                <a:effectLst/>
                <a:latin typeface="+mj-ea"/>
                <a:ea typeface="+mj-ea"/>
              </a:rPr>
              <a:t>周志华，</a:t>
            </a:r>
            <a:r>
              <a:rPr lang="en-US" altLang="zh-CN" sz="1800" kern="100" dirty="0">
                <a:effectLst/>
                <a:latin typeface="+mj-ea"/>
                <a:ea typeface="+mj-ea"/>
              </a:rPr>
              <a:t> 《</a:t>
            </a:r>
            <a:r>
              <a:rPr lang="zh-CN" altLang="en-US" sz="1800" kern="100" dirty="0">
                <a:effectLst/>
                <a:latin typeface="+mj-ea"/>
                <a:ea typeface="+mj-ea"/>
              </a:rPr>
              <a:t>机器学习</a:t>
            </a:r>
            <a:r>
              <a:rPr lang="en-US" altLang="zh-CN" sz="1800" kern="100" dirty="0">
                <a:effectLst/>
                <a:latin typeface="+mj-ea"/>
                <a:ea typeface="+mj-ea"/>
              </a:rPr>
              <a:t>》</a:t>
            </a:r>
            <a:r>
              <a:rPr lang="zh-CN" altLang="en-US" sz="1800" kern="100" dirty="0">
                <a:effectLst/>
                <a:latin typeface="+mj-ea"/>
                <a:ea typeface="+mj-ea"/>
              </a:rPr>
              <a:t>课程课件</a:t>
            </a:r>
            <a:endParaRPr lang="en-US"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[3]</a:t>
            </a:r>
            <a:r>
              <a:rPr lang="zh-CN" altLang="en-US" sz="1800" kern="100" dirty="0">
                <a:effectLst/>
                <a:latin typeface="+mj-ea"/>
                <a:ea typeface="+mj-ea"/>
              </a:rPr>
              <a:t>李航，</a:t>
            </a:r>
            <a:r>
              <a:rPr lang="en-US" altLang="zh-CN" sz="1800" kern="100" dirty="0">
                <a:effectLst/>
                <a:latin typeface="+mj-ea"/>
                <a:ea typeface="+mj-ea"/>
              </a:rPr>
              <a:t>《</a:t>
            </a:r>
            <a:r>
              <a:rPr lang="zh-CN" altLang="en-US" sz="1800" kern="100" dirty="0">
                <a:effectLst/>
                <a:latin typeface="+mj-ea"/>
                <a:ea typeface="+mj-ea"/>
              </a:rPr>
              <a:t>统计学习方法</a:t>
            </a:r>
            <a:r>
              <a:rPr lang="en-US" altLang="zh-CN" sz="1800" kern="100" dirty="0">
                <a:effectLst/>
                <a:latin typeface="+mj-ea"/>
                <a:ea typeface="+mj-ea"/>
              </a:rPr>
              <a:t>》</a:t>
            </a:r>
            <a:r>
              <a:rPr lang="zh-CN" altLang="en-US" sz="1800" kern="100" dirty="0">
                <a:effectLst/>
                <a:latin typeface="+mj-ea"/>
                <a:ea typeface="+mj-ea"/>
              </a:rPr>
              <a:t>（</a:t>
            </a:r>
            <a:r>
              <a:rPr lang="en-US" altLang="zh-CN" sz="1800" kern="100" dirty="0">
                <a:effectLst/>
                <a:latin typeface="+mj-ea"/>
                <a:ea typeface="+mj-ea"/>
              </a:rPr>
              <a:t>《</a:t>
            </a:r>
            <a:r>
              <a:rPr lang="zh-CN" altLang="en-US" sz="1800" kern="100" dirty="0">
                <a:effectLst/>
                <a:latin typeface="+mj-ea"/>
                <a:ea typeface="+mj-ea"/>
              </a:rPr>
              <a:t>机器学习方法</a:t>
            </a:r>
            <a:r>
              <a:rPr lang="en-US" altLang="zh-CN" sz="1800" kern="100" dirty="0">
                <a:effectLst/>
                <a:latin typeface="+mj-ea"/>
                <a:ea typeface="+mj-ea"/>
              </a:rPr>
              <a:t>》</a:t>
            </a:r>
            <a:r>
              <a:rPr lang="zh-CN" altLang="en-US" sz="1800" kern="100" dirty="0">
                <a:effectLst/>
                <a:latin typeface="+mj-ea"/>
                <a:ea typeface="+mj-ea"/>
              </a:rPr>
              <a:t>）课件（清华大学）</a:t>
            </a:r>
            <a:endParaRPr lang="zh-CN" altLang="zh-CN" sz="1800" kern="100" dirty="0">
              <a:effectLst/>
              <a:latin typeface="+mj-ea"/>
              <a:ea typeface="+mj-ea"/>
            </a:endParaRPr>
          </a:p>
        </p:txBody>
      </p:sp>
    </p:spTree>
    <p:extLst>
      <p:ext uri="{BB962C8B-B14F-4D97-AF65-F5344CB8AC3E}">
        <p14:creationId xmlns:p14="http://schemas.microsoft.com/office/powerpoint/2010/main" val="41881737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00000"/>
              </a:lnSpc>
              <a:spcBef>
                <a:spcPct val="0"/>
              </a:spcBef>
              <a:buFontTx/>
              <a:buNone/>
            </a:pPr>
            <a:r>
              <a:rPr lang="zh-CN" altLang="en-US" sz="6600" b="1" dirty="0">
                <a:solidFill>
                  <a:srgbClr val="4B649F"/>
                </a:solidFill>
              </a:rPr>
              <a:t>谢  谢！</a:t>
            </a: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7" name="Rectangle 2"/>
          <p:cNvSpPr>
            <a:spLocks noRot="1" noChangeArrowheads="1"/>
          </p:cNvSpPr>
          <p:nvPr/>
        </p:nvSpPr>
        <p:spPr bwMode="auto">
          <a:xfrm>
            <a:off x="698500" y="108439"/>
            <a:ext cx="9318870" cy="933452"/>
          </a:xfrm>
          <a:prstGeom prst="rect">
            <a:avLst/>
          </a:prstGeom>
        </p:spPr>
        <p:txBody>
          <a:bodyPr vert="horz" lIns="91440" tIns="45720" rIns="91440" bIns="45720" rtlCol="0" anchor="ctr">
            <a:normAutofit/>
          </a:bodyPr>
          <a:lstStyle/>
          <a:p>
            <a:pPr eaLnBrk="1" hangingPunct="1"/>
            <a:r>
              <a:rPr lang="en-US" altLang="zh-CN" sz="4000" b="1" dirty="0">
                <a:solidFill>
                  <a:schemeClr val="accent4"/>
                </a:solidFill>
                <a:latin typeface="+mj-lt"/>
                <a:ea typeface="+mj-ea"/>
                <a:cs typeface="+mj-cs"/>
              </a:rPr>
              <a:t>Pedro</a:t>
            </a:r>
            <a:r>
              <a:rPr lang="zh-CN" altLang="en-US" sz="4000" b="1" dirty="0">
                <a:solidFill>
                  <a:schemeClr val="accent4"/>
                </a:solidFill>
                <a:latin typeface="+mj-lt"/>
                <a:ea typeface="+mj-ea"/>
                <a:cs typeface="+mj-cs"/>
              </a:rPr>
              <a:t>对学习理解</a:t>
            </a:r>
          </a:p>
        </p:txBody>
      </p:sp>
      <p:pic>
        <p:nvPicPr>
          <p:cNvPr id="163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10" y="1543538"/>
            <a:ext cx="5640755" cy="251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38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0145" y="1299305"/>
            <a:ext cx="4921494" cy="523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cxnSp>
        <p:nvCxnSpPr>
          <p:cNvPr id="16389" name="直接连接符 2"/>
          <p:cNvCxnSpPr>
            <a:cxnSpLocks noChangeShapeType="1"/>
          </p:cNvCxnSpPr>
          <p:nvPr/>
        </p:nvCxnSpPr>
        <p:spPr bwMode="auto">
          <a:xfrm>
            <a:off x="1191359" y="1859574"/>
            <a:ext cx="4333141"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cxnSp>
        <p:nvCxnSpPr>
          <p:cNvPr id="16390" name="直接连接符 6"/>
          <p:cNvCxnSpPr>
            <a:cxnSpLocks noChangeShapeType="1"/>
          </p:cNvCxnSpPr>
          <p:nvPr/>
        </p:nvCxnSpPr>
        <p:spPr bwMode="auto">
          <a:xfrm>
            <a:off x="1191359" y="2175608"/>
            <a:ext cx="4168041"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cxnSp>
        <p:nvCxnSpPr>
          <p:cNvPr id="16391" name="直接连接符 4"/>
          <p:cNvCxnSpPr>
            <a:cxnSpLocks noChangeShapeType="1"/>
          </p:cNvCxnSpPr>
          <p:nvPr/>
        </p:nvCxnSpPr>
        <p:spPr bwMode="auto">
          <a:xfrm>
            <a:off x="10253296" y="2398835"/>
            <a:ext cx="1062403"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cxnSp>
        <p:nvCxnSpPr>
          <p:cNvPr id="16392" name="直接连接符 7"/>
          <p:cNvCxnSpPr>
            <a:cxnSpLocks noChangeShapeType="1"/>
          </p:cNvCxnSpPr>
          <p:nvPr/>
        </p:nvCxnSpPr>
        <p:spPr bwMode="auto">
          <a:xfrm>
            <a:off x="11049732" y="3550627"/>
            <a:ext cx="531934"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cxnSp>
        <p:nvCxnSpPr>
          <p:cNvPr id="16393" name="直接连接符 11"/>
          <p:cNvCxnSpPr>
            <a:cxnSpLocks noChangeShapeType="1"/>
          </p:cNvCxnSpPr>
          <p:nvPr/>
        </p:nvCxnSpPr>
        <p:spPr bwMode="auto">
          <a:xfrm>
            <a:off x="8154865" y="3706935"/>
            <a:ext cx="531935"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cxnSp>
        <p:nvCxnSpPr>
          <p:cNvPr id="16394" name="直接连接符 12"/>
          <p:cNvCxnSpPr>
            <a:cxnSpLocks noChangeShapeType="1"/>
          </p:cNvCxnSpPr>
          <p:nvPr/>
        </p:nvCxnSpPr>
        <p:spPr bwMode="auto">
          <a:xfrm>
            <a:off x="10253296" y="5054600"/>
            <a:ext cx="1062404"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15</a:t>
            </a:fld>
            <a:endParaRPr lang="en-US" sz="1200">
              <a:solidFill>
                <a:prstClr val="black">
                  <a:tint val="75000"/>
                </a:prstClr>
              </a:solidFill>
              <a:latin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21" name="Rectangle 2"/>
          <p:cNvSpPr>
            <a:spLocks noRot="1" noChangeArrowheads="1"/>
          </p:cNvSpPr>
          <p:nvPr/>
        </p:nvSpPr>
        <p:spPr bwMode="auto">
          <a:xfrm>
            <a:off x="1954091" y="214679"/>
            <a:ext cx="7883769" cy="760535"/>
          </a:xfrm>
          <a:prstGeom prst="rect">
            <a:avLst/>
          </a:prstGeom>
        </p:spPr>
        <p:txBody>
          <a:bodyPr vert="horz" lIns="91440" tIns="45720" rIns="91440" bIns="45720" rtlCol="0" anchor="ctr">
            <a:normAutofit/>
          </a:bodyPr>
          <a:lstStyle/>
          <a:p>
            <a:pPr algn="ctr" eaLnBrk="1" hangingPunct="1"/>
            <a:r>
              <a:rPr lang="en-US" altLang="zh-CN" sz="4000" b="1" dirty="0">
                <a:solidFill>
                  <a:schemeClr val="accent4"/>
                </a:solidFill>
                <a:latin typeface="+mj-lt"/>
                <a:ea typeface="+mj-ea"/>
                <a:cs typeface="+mj-cs"/>
              </a:rPr>
              <a:t>Machine Learning</a:t>
            </a:r>
          </a:p>
        </p:txBody>
      </p:sp>
      <p:sp>
        <p:nvSpPr>
          <p:cNvPr id="17411" name="Rectangle 3"/>
          <p:cNvSpPr>
            <a:spLocks noRot="1" noChangeArrowheads="1"/>
          </p:cNvSpPr>
          <p:nvPr/>
        </p:nvSpPr>
        <p:spPr bwMode="auto">
          <a:xfrm>
            <a:off x="1841989" y="5756032"/>
            <a:ext cx="4586654" cy="332643"/>
          </a:xfrm>
          <a:prstGeom prst="rect">
            <a:avLst/>
          </a:prstGeom>
          <a:solidFill>
            <a:srgbClr val="C8FC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SzTx/>
              <a:buFont typeface="Wingdings" panose="05000000000000000000" pitchFamily="2" charset="2"/>
              <a:buNone/>
            </a:pPr>
            <a:r>
              <a:rPr lang="zh-CN" altLang="en-US" sz="1660" dirty="0">
                <a:solidFill>
                  <a:srgbClr val="0000FF"/>
                </a:solidFill>
              </a:rPr>
              <a:t>引用自</a:t>
            </a:r>
            <a:r>
              <a:rPr lang="en-US" altLang="zh-CN" sz="1660" dirty="0">
                <a:solidFill>
                  <a:srgbClr val="0000FF"/>
                </a:solidFill>
              </a:rPr>
              <a:t>CMU Dr. Eric Xing</a:t>
            </a:r>
            <a:r>
              <a:rPr lang="zh-CN" altLang="en-US" sz="1660" dirty="0">
                <a:solidFill>
                  <a:srgbClr val="0000FF"/>
                </a:solidFill>
              </a:rPr>
              <a:t>的</a:t>
            </a:r>
            <a:r>
              <a:rPr lang="en-US" altLang="zh-CN" sz="1660" dirty="0">
                <a:solidFill>
                  <a:srgbClr val="0000FF"/>
                </a:solidFill>
              </a:rPr>
              <a:t>Lecture Notes</a:t>
            </a:r>
          </a:p>
        </p:txBody>
      </p:sp>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809" y="1368670"/>
            <a:ext cx="6780335" cy="43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16</a:t>
            </a:fld>
            <a:endParaRPr lang="en-US" sz="1200">
              <a:solidFill>
                <a:prstClr val="black">
                  <a:tint val="75000"/>
                </a:prstClr>
              </a:solidFill>
              <a:latin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6817" y="1296037"/>
            <a:ext cx="9144483" cy="5245258"/>
          </a:xfrm>
          <a:prstGeom prst="rect">
            <a:avLst/>
          </a:prstGeom>
        </p:spPr>
      </p:pic>
      <p:sp>
        <p:nvSpPr>
          <p:cNvPr id="11" name="文本框 22"/>
          <p:cNvSpPr txBox="1">
            <a:spLocks noChangeArrowheads="1"/>
          </p:cNvSpPr>
          <p:nvPr/>
        </p:nvSpPr>
        <p:spPr bwMode="auto">
          <a:xfrm>
            <a:off x="636351" y="29835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机器学习的范围</a:t>
            </a:r>
            <a:br>
              <a:rPr lang="zh-CN" altLang="en-US" dirty="0"/>
            </a:b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41" name="Rectangle 2"/>
          <p:cNvSpPr>
            <a:spLocks noRot="1" noChangeArrowheads="1"/>
          </p:cNvSpPr>
          <p:nvPr/>
        </p:nvSpPr>
        <p:spPr bwMode="auto">
          <a:xfrm>
            <a:off x="698500" y="0"/>
            <a:ext cx="9422913" cy="1153551"/>
          </a:xfrm>
          <a:prstGeom prst="rect">
            <a:avLst/>
          </a:prstGeom>
        </p:spPr>
        <p:txBody>
          <a:bodyPr vert="horz" lIns="91440" tIns="45720" rIns="91440" bIns="45720" rtlCol="0" anchor="ctr">
            <a:normAutofit/>
          </a:bodyPr>
          <a:lstStyle/>
          <a:p>
            <a:pPr eaLnBrk="1" hangingPunct="1"/>
            <a:r>
              <a:rPr lang="zh-CN" altLang="en-US" sz="4000" b="1" dirty="0">
                <a:solidFill>
                  <a:schemeClr val="accent4"/>
                </a:solidFill>
                <a:latin typeface="+mj-lt"/>
                <a:ea typeface="+mj-ea"/>
                <a:cs typeface="+mj-cs"/>
              </a:rPr>
              <a:t>机器学习的重要性</a:t>
            </a:r>
          </a:p>
        </p:txBody>
      </p:sp>
      <p:pic>
        <p:nvPicPr>
          <p:cNvPr id="2048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885" y="5622681"/>
            <a:ext cx="3115408" cy="27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 Box 6"/>
          <p:cNvSpPr txBox="1">
            <a:spLocks noChangeArrowheads="1"/>
          </p:cNvSpPr>
          <p:nvPr/>
        </p:nvSpPr>
        <p:spPr bwMode="auto">
          <a:xfrm>
            <a:off x="1907932" y="5622683"/>
            <a:ext cx="3355731" cy="319639"/>
          </a:xfrm>
          <a:prstGeom prst="rect">
            <a:avLst/>
          </a:prstGeom>
          <a:solidFill>
            <a:srgbClr val="C8FCD1">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lang="zh-CN" altLang="en-US" sz="1475"/>
              <a:t>摘自南京大学周志华教授</a:t>
            </a:r>
            <a:endParaRPr lang="en-US" altLang="zh-CN" sz="1475"/>
          </a:p>
        </p:txBody>
      </p:sp>
      <p:sp>
        <p:nvSpPr>
          <p:cNvPr id="20485" name="AutoShape 9"/>
          <p:cNvSpPr>
            <a:spLocks noChangeArrowheads="1"/>
          </p:cNvSpPr>
          <p:nvPr/>
        </p:nvSpPr>
        <p:spPr bwMode="auto">
          <a:xfrm>
            <a:off x="2662605" y="2104293"/>
            <a:ext cx="6822831" cy="1336431"/>
          </a:xfrm>
          <a:prstGeom prst="parallelogram">
            <a:avLst>
              <a:gd name="adj" fmla="val 127632"/>
            </a:avLst>
          </a:prstGeom>
          <a:solidFill>
            <a:srgbClr val="00FF00">
              <a:alpha val="50195"/>
            </a:srgbClr>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86" name="AutoShape 10"/>
          <p:cNvSpPr>
            <a:spLocks noChangeArrowheads="1"/>
          </p:cNvSpPr>
          <p:nvPr/>
        </p:nvSpPr>
        <p:spPr bwMode="auto">
          <a:xfrm>
            <a:off x="3132992" y="2617177"/>
            <a:ext cx="914400" cy="663820"/>
          </a:xfrm>
          <a:prstGeom prst="cube">
            <a:avLst>
              <a:gd name="adj" fmla="val 25000"/>
            </a:avLst>
          </a:prstGeom>
          <a:solidFill>
            <a:srgbClr val="FFFF00"/>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87" name="Text Box 11"/>
          <p:cNvSpPr txBox="1">
            <a:spLocks noChangeArrowheads="1"/>
          </p:cNvSpPr>
          <p:nvPr/>
        </p:nvSpPr>
        <p:spPr bwMode="auto">
          <a:xfrm>
            <a:off x="3027485" y="2763717"/>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生物</a:t>
            </a:r>
          </a:p>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信息学</a:t>
            </a:r>
          </a:p>
        </p:txBody>
      </p:sp>
      <p:sp>
        <p:nvSpPr>
          <p:cNvPr id="20488" name="AutoShape 12"/>
          <p:cNvSpPr>
            <a:spLocks noChangeArrowheads="1"/>
          </p:cNvSpPr>
          <p:nvPr/>
        </p:nvSpPr>
        <p:spPr bwMode="auto">
          <a:xfrm>
            <a:off x="4152902" y="2617177"/>
            <a:ext cx="912935" cy="663820"/>
          </a:xfrm>
          <a:prstGeom prst="cube">
            <a:avLst>
              <a:gd name="adj" fmla="val 25000"/>
            </a:avLst>
          </a:prstGeom>
          <a:solidFill>
            <a:srgbClr val="00FFFF"/>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89" name="Text Box 13"/>
          <p:cNvSpPr txBox="1">
            <a:spLocks noChangeArrowheads="1"/>
          </p:cNvSpPr>
          <p:nvPr/>
        </p:nvSpPr>
        <p:spPr bwMode="auto">
          <a:xfrm>
            <a:off x="4047393" y="2757855"/>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计算</a:t>
            </a:r>
          </a:p>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金融学</a:t>
            </a:r>
          </a:p>
        </p:txBody>
      </p:sp>
      <p:sp>
        <p:nvSpPr>
          <p:cNvPr id="20490" name="AutoShape 14"/>
          <p:cNvSpPr>
            <a:spLocks noChangeArrowheads="1"/>
          </p:cNvSpPr>
          <p:nvPr/>
        </p:nvSpPr>
        <p:spPr bwMode="auto">
          <a:xfrm>
            <a:off x="5958255" y="2617177"/>
            <a:ext cx="912935" cy="663820"/>
          </a:xfrm>
          <a:prstGeom prst="cube">
            <a:avLst>
              <a:gd name="adj" fmla="val 25000"/>
            </a:avLst>
          </a:prstGeom>
          <a:solidFill>
            <a:srgbClr val="FFCC99"/>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91" name="Text Box 15"/>
          <p:cNvSpPr txBox="1">
            <a:spLocks noChangeArrowheads="1"/>
          </p:cNvSpPr>
          <p:nvPr/>
        </p:nvSpPr>
        <p:spPr bwMode="auto">
          <a:xfrm>
            <a:off x="5864469" y="2757855"/>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分子</a:t>
            </a:r>
          </a:p>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生物学</a:t>
            </a:r>
          </a:p>
        </p:txBody>
      </p:sp>
      <p:sp>
        <p:nvSpPr>
          <p:cNvPr id="20492" name="AutoShape 16"/>
          <p:cNvSpPr>
            <a:spLocks noChangeArrowheads="1"/>
          </p:cNvSpPr>
          <p:nvPr/>
        </p:nvSpPr>
        <p:spPr bwMode="auto">
          <a:xfrm>
            <a:off x="7025055" y="2617177"/>
            <a:ext cx="912935" cy="663820"/>
          </a:xfrm>
          <a:prstGeom prst="cube">
            <a:avLst>
              <a:gd name="adj" fmla="val 25000"/>
            </a:avLst>
          </a:prstGeom>
          <a:solidFill>
            <a:schemeClr val="bg2"/>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93" name="Text Box 17"/>
          <p:cNvSpPr txBox="1">
            <a:spLocks noChangeArrowheads="1"/>
          </p:cNvSpPr>
          <p:nvPr/>
        </p:nvSpPr>
        <p:spPr bwMode="auto">
          <a:xfrm>
            <a:off x="6931269" y="2757855"/>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行星</a:t>
            </a:r>
          </a:p>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地质学</a:t>
            </a:r>
          </a:p>
        </p:txBody>
      </p:sp>
      <p:sp>
        <p:nvSpPr>
          <p:cNvPr id="20494" name="Text Box 18"/>
          <p:cNvSpPr txBox="1">
            <a:spLocks noChangeArrowheads="1"/>
          </p:cNvSpPr>
          <p:nvPr/>
        </p:nvSpPr>
        <p:spPr bwMode="auto">
          <a:xfrm>
            <a:off x="5030666" y="2602525"/>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en-US" altLang="zh-CN" sz="2955" b="0">
                <a:solidFill>
                  <a:srgbClr val="000000"/>
                </a:solidFill>
                <a:latin typeface="Tahoma" panose="020B0604030504040204" pitchFamily="34" charset="0"/>
                <a:ea typeface="黑体" panose="02010609060101010101" pitchFamily="49" charset="-122"/>
              </a:rPr>
              <a:t>……</a:t>
            </a:r>
          </a:p>
        </p:txBody>
      </p:sp>
      <p:sp>
        <p:nvSpPr>
          <p:cNvPr id="20495" name="AutoShape 19"/>
          <p:cNvSpPr>
            <a:spLocks noChangeArrowheads="1"/>
          </p:cNvSpPr>
          <p:nvPr/>
        </p:nvSpPr>
        <p:spPr bwMode="auto">
          <a:xfrm>
            <a:off x="4104543" y="1907931"/>
            <a:ext cx="912934" cy="663820"/>
          </a:xfrm>
          <a:prstGeom prst="cube">
            <a:avLst>
              <a:gd name="adj" fmla="val 25000"/>
            </a:avLst>
          </a:prstGeom>
          <a:solidFill>
            <a:srgbClr val="99CCFF"/>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96" name="Text Box 20"/>
          <p:cNvSpPr txBox="1">
            <a:spLocks noChangeArrowheads="1"/>
          </p:cNvSpPr>
          <p:nvPr/>
        </p:nvSpPr>
        <p:spPr bwMode="auto">
          <a:xfrm>
            <a:off x="4069373" y="2060332"/>
            <a:ext cx="844062"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工业过程控制</a:t>
            </a:r>
          </a:p>
        </p:txBody>
      </p:sp>
      <p:sp>
        <p:nvSpPr>
          <p:cNvPr id="20497" name="AutoShape 21"/>
          <p:cNvSpPr>
            <a:spLocks noChangeArrowheads="1"/>
          </p:cNvSpPr>
          <p:nvPr/>
        </p:nvSpPr>
        <p:spPr bwMode="auto">
          <a:xfrm>
            <a:off x="5159620" y="1907931"/>
            <a:ext cx="912934" cy="663820"/>
          </a:xfrm>
          <a:prstGeom prst="cube">
            <a:avLst>
              <a:gd name="adj" fmla="val 25000"/>
            </a:avLst>
          </a:prstGeom>
          <a:solidFill>
            <a:srgbClr val="FFFF99"/>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98" name="AutoShape 22"/>
          <p:cNvSpPr>
            <a:spLocks noChangeArrowheads="1"/>
          </p:cNvSpPr>
          <p:nvPr/>
        </p:nvSpPr>
        <p:spPr bwMode="auto">
          <a:xfrm>
            <a:off x="6881448" y="1907931"/>
            <a:ext cx="912935" cy="663820"/>
          </a:xfrm>
          <a:prstGeom prst="cube">
            <a:avLst>
              <a:gd name="adj" fmla="val 25000"/>
            </a:avLst>
          </a:prstGeom>
          <a:solidFill>
            <a:srgbClr val="CCFFCC"/>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99" name="Text Box 23"/>
          <p:cNvSpPr txBox="1">
            <a:spLocks noChangeArrowheads="1"/>
          </p:cNvSpPr>
          <p:nvPr/>
        </p:nvSpPr>
        <p:spPr bwMode="auto">
          <a:xfrm>
            <a:off x="6775939" y="2142394"/>
            <a:ext cx="984738" cy="31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机器人</a:t>
            </a:r>
          </a:p>
        </p:txBody>
      </p:sp>
      <p:sp>
        <p:nvSpPr>
          <p:cNvPr id="20500" name="AutoShape 24"/>
          <p:cNvSpPr>
            <a:spLocks noChangeArrowheads="1"/>
          </p:cNvSpPr>
          <p:nvPr/>
        </p:nvSpPr>
        <p:spPr bwMode="auto">
          <a:xfrm>
            <a:off x="7936525" y="1907931"/>
            <a:ext cx="912935" cy="663820"/>
          </a:xfrm>
          <a:prstGeom prst="cube">
            <a:avLst>
              <a:gd name="adj" fmla="val 25000"/>
            </a:avLst>
          </a:prstGeom>
          <a:solidFill>
            <a:srgbClr val="FFCC00"/>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501" name="Text Box 25"/>
          <p:cNvSpPr txBox="1">
            <a:spLocks noChangeArrowheads="1"/>
          </p:cNvSpPr>
          <p:nvPr/>
        </p:nvSpPr>
        <p:spPr bwMode="auto">
          <a:xfrm>
            <a:off x="6002216" y="1893279"/>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en-US" altLang="zh-CN" sz="2955" b="0">
                <a:solidFill>
                  <a:srgbClr val="000000"/>
                </a:solidFill>
                <a:latin typeface="Tahoma" panose="020B0604030504040204" pitchFamily="34" charset="0"/>
                <a:ea typeface="黑体" panose="02010609060101010101" pitchFamily="49" charset="-122"/>
              </a:rPr>
              <a:t>……</a:t>
            </a:r>
          </a:p>
        </p:txBody>
      </p:sp>
      <p:sp>
        <p:nvSpPr>
          <p:cNvPr id="20502" name="Text Box 26"/>
          <p:cNvSpPr txBox="1">
            <a:spLocks noChangeArrowheads="1"/>
          </p:cNvSpPr>
          <p:nvPr/>
        </p:nvSpPr>
        <p:spPr bwMode="auto">
          <a:xfrm>
            <a:off x="7831016" y="2060332"/>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遥感信</a:t>
            </a:r>
          </a:p>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息处理</a:t>
            </a:r>
          </a:p>
        </p:txBody>
      </p:sp>
      <p:sp>
        <p:nvSpPr>
          <p:cNvPr id="20503" name="Text Box 27"/>
          <p:cNvSpPr txBox="1">
            <a:spLocks noChangeArrowheads="1"/>
          </p:cNvSpPr>
          <p:nvPr/>
        </p:nvSpPr>
        <p:spPr bwMode="auto">
          <a:xfrm>
            <a:off x="5206512" y="2060332"/>
            <a:ext cx="6799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信息安全</a:t>
            </a:r>
          </a:p>
        </p:txBody>
      </p:sp>
      <p:sp>
        <p:nvSpPr>
          <p:cNvPr id="20504" name="AutoShape 28"/>
          <p:cNvSpPr>
            <a:spLocks noChangeArrowheads="1"/>
          </p:cNvSpPr>
          <p:nvPr/>
        </p:nvSpPr>
        <p:spPr bwMode="auto">
          <a:xfrm>
            <a:off x="3858358" y="3651740"/>
            <a:ext cx="3727938" cy="773723"/>
          </a:xfrm>
          <a:prstGeom prst="cube">
            <a:avLst>
              <a:gd name="adj" fmla="val 52472"/>
            </a:avLst>
          </a:prstGeom>
          <a:solidFill>
            <a:schemeClr val="accent1">
              <a:alpha val="50195"/>
            </a:schemeClr>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475165" name="AutoShape 29"/>
          <p:cNvSpPr>
            <a:spLocks noChangeArrowheads="1"/>
          </p:cNvSpPr>
          <p:nvPr/>
        </p:nvSpPr>
        <p:spPr bwMode="auto">
          <a:xfrm>
            <a:off x="5335466" y="3464169"/>
            <a:ext cx="844062" cy="281354"/>
          </a:xfrm>
          <a:prstGeom prst="upArrow">
            <a:avLst>
              <a:gd name="adj1" fmla="val 53120"/>
              <a:gd name="adj2" fmla="val 45833"/>
            </a:avLst>
          </a:prstGeom>
          <a:solidFill>
            <a:schemeClr val="accent1">
              <a:alpha val="50000"/>
            </a:schemeClr>
          </a:solidFill>
          <a:ln w="9525">
            <a:solidFill>
              <a:schemeClr val="tx1"/>
            </a:solidFill>
            <a:miter lim="800000"/>
          </a:ln>
          <a:effectLst/>
        </p:spPr>
        <p:txBody>
          <a:bodyPr wrap="none" anchor="ctr"/>
          <a:lstStyle/>
          <a:p>
            <a:pPr algn="ctr" eaLnBrk="1" hangingPunct="1">
              <a:defRPr/>
            </a:pPr>
            <a:endParaRPr kumimoji="1" lang="zh-CN" altLang="en-US" sz="2215">
              <a:effectLst>
                <a:outerShdw blurRad="38100" dist="38100" dir="2700000" algn="tl">
                  <a:srgbClr val="FFFFFF"/>
                </a:outerShdw>
              </a:effectLst>
              <a:latin typeface="Tahoma" panose="020B0604030504040204" pitchFamily="34" charset="0"/>
            </a:endParaRPr>
          </a:p>
        </p:txBody>
      </p:sp>
      <p:sp>
        <p:nvSpPr>
          <p:cNvPr id="20506" name="Text Box 30"/>
          <p:cNvSpPr txBox="1">
            <a:spLocks noChangeArrowheads="1"/>
          </p:cNvSpPr>
          <p:nvPr/>
        </p:nvSpPr>
        <p:spPr bwMode="auto">
          <a:xfrm>
            <a:off x="4573467" y="4050325"/>
            <a:ext cx="1969477"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845" b="0">
                <a:solidFill>
                  <a:srgbClr val="000000"/>
                </a:solidFill>
                <a:latin typeface="Tahoma" panose="020B0604030504040204" pitchFamily="34" charset="0"/>
                <a:ea typeface="黑体" panose="02010609060101010101" pitchFamily="49" charset="-122"/>
              </a:rPr>
              <a:t>机 器 学 习</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18</a:t>
            </a:fld>
            <a:endParaRPr lang="en-US" sz="1200">
              <a:solidFill>
                <a:prstClr val="black">
                  <a:tint val="75000"/>
                </a:prstClr>
              </a:solidFill>
              <a:latin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711200" y="228600"/>
            <a:ext cx="9115670" cy="704850"/>
          </a:xfrm>
        </p:spPr>
        <p:txBody>
          <a:bodyPr vert="horz" wrap="square" lIns="91440" tIns="45720" rIns="91440" bIns="45720" numCol="1" rtlCol="0" anchor="ctr" anchorCtr="0" compatLnSpc="1">
            <a:normAutofit/>
          </a:bodyPr>
          <a:lstStyle/>
          <a:p>
            <a:pPr algn="l" fontAlgn="base">
              <a:spcAft>
                <a:spcPct val="0"/>
              </a:spcAft>
            </a:pPr>
            <a:r>
              <a:rPr lang="zh-CN" altLang="en-US" sz="4000" dirty="0">
                <a:solidFill>
                  <a:schemeClr val="accent4"/>
                </a:solidFill>
              </a:rPr>
              <a:t>多学科交叉</a:t>
            </a:r>
          </a:p>
        </p:txBody>
      </p:sp>
      <p:sp>
        <p:nvSpPr>
          <p:cNvPr id="430083" name="Rectangle 3"/>
          <p:cNvSpPr>
            <a:spLocks noGrp="1" noChangeArrowheads="1"/>
          </p:cNvSpPr>
          <p:nvPr>
            <p:ph idx="1"/>
          </p:nvPr>
        </p:nvSpPr>
        <p:spPr>
          <a:xfrm>
            <a:off x="711200" y="1524000"/>
            <a:ext cx="10947400" cy="4737100"/>
          </a:xfrm>
        </p:spPr>
        <p:txBody>
          <a:bodyPr>
            <a:normAutofit/>
          </a:bodyPr>
          <a:lstStyle/>
          <a:p>
            <a:pPr>
              <a:lnSpc>
                <a:spcPct val="120000"/>
              </a:lnSpc>
              <a:defRPr/>
            </a:pPr>
            <a:r>
              <a:rPr lang="zh-CN" altLang="en-US" sz="2585" u="sng" dirty="0"/>
              <a:t>机器学习</a:t>
            </a:r>
            <a:r>
              <a:rPr lang="zh-CN" altLang="en-US" sz="2585" dirty="0"/>
              <a:t>也是一个多学科交叉的产物，它吸取了人工智能、概率统计、神经生物学、认知科学、信息论、控制论、计算复杂性理论、哲学等学科的成果。</a:t>
            </a:r>
          </a:p>
          <a:p>
            <a:pPr>
              <a:lnSpc>
                <a:spcPct val="120000"/>
              </a:lnSpc>
              <a:defRPr/>
            </a:pPr>
            <a:r>
              <a:rPr lang="zh-CN" altLang="en-US" sz="2585" dirty="0"/>
              <a:t>实践证明，</a:t>
            </a:r>
            <a:r>
              <a:rPr lang="zh-CN" altLang="en-US" sz="2585" u="sng" dirty="0"/>
              <a:t>机器学习</a:t>
            </a:r>
            <a:r>
              <a:rPr lang="zh-CN" altLang="en-US" sz="2585" dirty="0"/>
              <a:t>在很多应用领域发挥了重要的实用价值，特别是在数据挖掘、语音识别、图像处理、机器人、车辆自动驾驶、生物信息学、信息安全、遥感信息处理、计算金融学、工业过程控制。</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19</a:t>
            </a:fld>
            <a:endParaRPr lang="en-US" sz="1200">
              <a:solidFill>
                <a:prstClr val="black">
                  <a:tint val="75000"/>
                </a:prstClr>
              </a:solidFill>
              <a:latin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11166324" cy="730420"/>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ctr"/>
            <a:r>
              <a:rPr lang="zh-CN" altLang="en-US" dirty="0">
                <a:solidFill>
                  <a:srgbClr val="0000CC"/>
                </a:solidFill>
              </a:rPr>
              <a:t>上课时间</a:t>
            </a:r>
          </a:p>
        </p:txBody>
      </p:sp>
      <p:sp>
        <p:nvSpPr>
          <p:cNvPr id="4" name="文本框 3"/>
          <p:cNvSpPr txBox="1"/>
          <p:nvPr/>
        </p:nvSpPr>
        <p:spPr>
          <a:xfrm>
            <a:off x="723901" y="1437184"/>
            <a:ext cx="10807700" cy="1753622"/>
          </a:xfrm>
          <a:prstGeom prst="rect">
            <a:avLst/>
          </a:prstGeom>
          <a:noFill/>
        </p:spPr>
        <p:txBody>
          <a:bodyPr wrap="square" rtlCol="0">
            <a:spAutoFit/>
          </a:bodyPr>
          <a:lstStyle/>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effectLst/>
                <a:latin typeface="+mj-ea"/>
                <a:ea typeface="+mj-ea"/>
              </a:rPr>
              <a:t>第</a:t>
            </a:r>
            <a:r>
              <a:rPr lang="en-US" altLang="zh-CN" sz="2800" kern="100" dirty="0">
                <a:effectLst/>
                <a:latin typeface="+mj-ea"/>
                <a:ea typeface="+mj-ea"/>
              </a:rPr>
              <a:t>01</a:t>
            </a:r>
            <a:r>
              <a:rPr lang="zh-CN" altLang="en-US" sz="2800" kern="100" dirty="0">
                <a:effectLst/>
                <a:latin typeface="+mj-ea"/>
                <a:ea typeface="+mj-ea"/>
              </a:rPr>
              <a:t>周</a:t>
            </a:r>
            <a:r>
              <a:rPr lang="en-US" altLang="zh-CN" sz="2800" kern="100" dirty="0">
                <a:effectLst/>
                <a:latin typeface="+mj-ea"/>
                <a:ea typeface="+mj-ea"/>
              </a:rPr>
              <a:t>——</a:t>
            </a:r>
            <a:r>
              <a:rPr lang="zh-CN" altLang="en-US" sz="2800" kern="100" dirty="0">
                <a:effectLst/>
                <a:latin typeface="+mj-ea"/>
                <a:ea typeface="+mj-ea"/>
              </a:rPr>
              <a:t>第</a:t>
            </a:r>
            <a:r>
              <a:rPr lang="en-US" altLang="zh-CN" sz="2800" kern="100" dirty="0">
                <a:effectLst/>
                <a:latin typeface="+mj-ea"/>
                <a:ea typeface="+mj-ea"/>
              </a:rPr>
              <a:t>16</a:t>
            </a:r>
            <a:r>
              <a:rPr lang="zh-CN" altLang="en-US" sz="2800" kern="100" dirty="0">
                <a:effectLst/>
                <a:latin typeface="+mj-ea"/>
                <a:ea typeface="+mj-ea"/>
              </a:rPr>
              <a:t>周</a:t>
            </a:r>
            <a:endParaRPr lang="en-US" altLang="zh-CN" sz="2800" kern="100" dirty="0">
              <a:effectLst/>
              <a:latin typeface="+mj-ea"/>
              <a:ea typeface="+mj-ea"/>
            </a:endParaRPr>
          </a:p>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latin typeface="+mj-ea"/>
                <a:ea typeface="+mj-ea"/>
              </a:rPr>
              <a:t>星期六</a:t>
            </a:r>
            <a:endParaRPr lang="en-US" altLang="zh-CN" sz="2800" kern="100" dirty="0">
              <a:latin typeface="+mj-ea"/>
              <a:ea typeface="+mj-ea"/>
            </a:endParaRPr>
          </a:p>
          <a:p>
            <a:pPr marL="457200" marR="0" indent="-457200" algn="just">
              <a:lnSpc>
                <a:spcPct val="120000"/>
              </a:lnSpc>
              <a:spcBef>
                <a:spcPts val="0"/>
              </a:spcBef>
              <a:spcAft>
                <a:spcPts val="600"/>
              </a:spcAft>
              <a:buFont typeface="Wingdings" panose="05000000000000000000" pitchFamily="2" charset="2"/>
              <a:buChar char="l"/>
            </a:pPr>
            <a:r>
              <a:rPr lang="en-US" altLang="zh-CN" sz="2800" kern="100" dirty="0">
                <a:latin typeface="+mj-ea"/>
                <a:ea typeface="+mj-ea"/>
              </a:rPr>
              <a:t>14</a:t>
            </a:r>
            <a:r>
              <a:rPr lang="zh-CN" altLang="en-US" sz="2800" kern="100" dirty="0">
                <a:latin typeface="+mj-ea"/>
                <a:ea typeface="+mj-ea"/>
              </a:rPr>
              <a:t>：</a:t>
            </a:r>
            <a:r>
              <a:rPr lang="en-US" altLang="zh-CN" sz="2800" kern="100" dirty="0">
                <a:latin typeface="+mj-ea"/>
                <a:ea typeface="+mj-ea"/>
              </a:rPr>
              <a:t>00——17</a:t>
            </a:r>
            <a:r>
              <a:rPr lang="zh-CN" altLang="en-US" sz="2800" kern="100" dirty="0">
                <a:latin typeface="+mj-ea"/>
                <a:ea typeface="+mj-ea"/>
              </a:rPr>
              <a:t>：</a:t>
            </a:r>
            <a:r>
              <a:rPr lang="en-US" altLang="zh-CN" sz="2800" kern="100" dirty="0">
                <a:latin typeface="+mj-ea"/>
                <a:ea typeface="+mj-ea"/>
              </a:rPr>
              <a:t>00</a:t>
            </a:r>
            <a:r>
              <a:rPr lang="zh-CN" altLang="en-US" sz="2800" kern="100" dirty="0">
                <a:latin typeface="+mj-ea"/>
                <a:ea typeface="+mj-ea"/>
              </a:rPr>
              <a:t>（</a:t>
            </a:r>
            <a:r>
              <a:rPr lang="en-US" altLang="zh-CN" sz="2800" kern="100" dirty="0">
                <a:latin typeface="+mj-ea"/>
                <a:ea typeface="+mj-ea"/>
              </a:rPr>
              <a:t>3</a:t>
            </a:r>
            <a:r>
              <a:rPr lang="zh-CN" altLang="en-US" sz="2800" kern="100" dirty="0">
                <a:latin typeface="+mj-ea"/>
                <a:ea typeface="+mj-ea"/>
              </a:rPr>
              <a:t>学时课程）</a:t>
            </a:r>
            <a:endParaRPr lang="zh-CN" altLang="en-US" sz="2800" kern="100" dirty="0">
              <a:effectLst/>
              <a:latin typeface="+mj-ea"/>
              <a:ea typeface="+mj-ea"/>
            </a:endParaRPr>
          </a:p>
        </p:txBody>
      </p:sp>
      <p:pic>
        <p:nvPicPr>
          <p:cNvPr id="3" name="图片 2">
            <a:extLst>
              <a:ext uri="{FF2B5EF4-FFF2-40B4-BE49-F238E27FC236}">
                <a16:creationId xmlns:a16="http://schemas.microsoft.com/office/drawing/2014/main" id="{23E647CA-8E14-D2F4-665D-FD8D792563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956" b="20000"/>
          <a:stretch/>
        </p:blipFill>
        <p:spPr>
          <a:xfrm>
            <a:off x="7365533" y="1374061"/>
            <a:ext cx="4291739" cy="5384752"/>
          </a:xfrm>
          <a:prstGeom prst="rect">
            <a:avLst/>
          </a:prstGeom>
        </p:spPr>
      </p:pic>
    </p:spTree>
    <p:extLst>
      <p:ext uri="{BB962C8B-B14F-4D97-AF65-F5344CB8AC3E}">
        <p14:creationId xmlns:p14="http://schemas.microsoft.com/office/powerpoint/2010/main" val="1707141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2088173" y="136525"/>
            <a:ext cx="7385538" cy="912657"/>
          </a:xfrm>
          <a:prstGeom prst="rect">
            <a:avLst/>
          </a:prstGeom>
        </p:spPr>
        <p:txBody>
          <a:bodyPr vert="horz" lIns="91440" tIns="45720" rIns="91440" bIns="45720" rtlCol="0" anchor="ctr">
            <a:normAutofit/>
          </a:bodyPr>
          <a:lstStyle>
            <a:defPPr>
              <a:defRPr lang="en-US"/>
            </a:defPPr>
            <a:lvl1pPr algn="ctr" eaLnBrk="1" hangingPunct="1">
              <a:defRPr sz="4000" b="1">
                <a:solidFill>
                  <a:srgbClr val="000066"/>
                </a:solidFill>
                <a:latin typeface="+mj-lt"/>
                <a:ea typeface="+mj-ea"/>
                <a:cs typeface="+mj-cs"/>
              </a:defRPr>
            </a:lvl1pPr>
          </a:lstStyle>
          <a:p>
            <a:r>
              <a:rPr lang="zh-CN" altLang="en-US" dirty="0">
                <a:solidFill>
                  <a:schemeClr val="accent4"/>
                </a:solidFill>
              </a:rPr>
              <a:t>应用：网络安全</a:t>
            </a:r>
          </a:p>
        </p:txBody>
      </p:sp>
      <p:graphicFrame>
        <p:nvGraphicFramePr>
          <p:cNvPr id="22531" name="Object 5"/>
          <p:cNvGraphicFramePr>
            <a:graphicFrameLocks noChangeAspect="1"/>
          </p:cNvGraphicFramePr>
          <p:nvPr>
            <p:extLst>
              <p:ext uri="{D42A27DB-BD31-4B8C-83A1-F6EECF244321}">
                <p14:modId xmlns:p14="http://schemas.microsoft.com/office/powerpoint/2010/main" val="912287800"/>
              </p:ext>
            </p:extLst>
          </p:nvPr>
        </p:nvGraphicFramePr>
        <p:xfrm>
          <a:off x="1065824" y="2795770"/>
          <a:ext cx="3637085" cy="3144715"/>
        </p:xfrm>
        <a:graphic>
          <a:graphicData uri="http://schemas.openxmlformats.org/presentationml/2006/ole">
            <mc:AlternateContent xmlns:mc="http://schemas.openxmlformats.org/markup-compatibility/2006">
              <mc:Choice xmlns:v="urn:schemas-microsoft-com:vml" Requires="v">
                <p:oleObj name="Document" r:id="rId2" imgW="2848610" imgH="2462530" progId="Word.Document.8">
                  <p:embed/>
                </p:oleObj>
              </mc:Choice>
              <mc:Fallback>
                <p:oleObj name="Document" r:id="rId2" imgW="2848610" imgH="2462530" progId="Word.Document.8">
                  <p:embed/>
                  <p:pic>
                    <p:nvPicPr>
                      <p:cNvPr id="22531"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24" y="2795770"/>
                        <a:ext cx="3637085" cy="3144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Text Box 6"/>
          <p:cNvSpPr txBox="1">
            <a:spLocks noChangeArrowheads="1"/>
          </p:cNvSpPr>
          <p:nvPr/>
        </p:nvSpPr>
        <p:spPr bwMode="auto">
          <a:xfrm>
            <a:off x="1295400" y="1485900"/>
            <a:ext cx="4730261" cy="108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SzTx/>
              <a:buFontTx/>
              <a:buNone/>
            </a:pPr>
            <a:r>
              <a:rPr kumimoji="1" lang="zh-CN" altLang="en-US" sz="2955" b="0" dirty="0">
                <a:solidFill>
                  <a:srgbClr val="333300"/>
                </a:solidFill>
                <a:latin typeface="Times New Roman" panose="02020603050405020304" pitchFamily="18" charset="0"/>
                <a:ea typeface="黑体" panose="02010609060101010101" pitchFamily="49" charset="-122"/>
              </a:rPr>
              <a:t>入侵检测：</a:t>
            </a:r>
            <a:endParaRPr kumimoji="1" lang="zh-CN" altLang="en-US" sz="2215" b="0" dirty="0">
              <a:solidFill>
                <a:srgbClr val="333300"/>
              </a:solidFill>
              <a:latin typeface="Times New Roman" panose="02020603050405020304" pitchFamily="18" charset="0"/>
              <a:ea typeface="黑体" panose="02010609060101010101" pitchFamily="49" charset="-122"/>
            </a:endParaRPr>
          </a:p>
          <a:p>
            <a:pPr eaLnBrk="1" hangingPunct="1">
              <a:lnSpc>
                <a:spcPct val="100000"/>
              </a:lnSpc>
              <a:buSzTx/>
              <a:buFontTx/>
              <a:buNone/>
            </a:pPr>
            <a:r>
              <a:rPr kumimoji="1" lang="zh-CN" altLang="en-US" sz="2215" b="0" dirty="0">
                <a:solidFill>
                  <a:srgbClr val="333300"/>
                </a:solidFill>
                <a:latin typeface="Times New Roman" panose="02020603050405020304" pitchFamily="18" charset="0"/>
                <a:ea typeface="黑体" panose="02010609060101010101" pitchFamily="49" charset="-122"/>
              </a:rPr>
              <a:t>是否是入侵？是何种入侵？</a:t>
            </a:r>
            <a:endParaRPr kumimoji="1" lang="zh-CN" altLang="en-US" sz="1845" b="0" dirty="0">
              <a:solidFill>
                <a:srgbClr val="333300"/>
              </a:solidFill>
              <a:latin typeface="Times New Roman" panose="02020603050405020304" pitchFamily="18" charset="0"/>
              <a:ea typeface="黑体" panose="02010609060101010101" pitchFamily="49" charset="-122"/>
            </a:endParaRPr>
          </a:p>
        </p:txBody>
      </p:sp>
      <p:sp>
        <p:nvSpPr>
          <p:cNvPr id="22533" name="Text Box 7"/>
          <p:cNvSpPr txBox="1">
            <a:spLocks noChangeArrowheads="1"/>
          </p:cNvSpPr>
          <p:nvPr/>
        </p:nvSpPr>
        <p:spPr bwMode="auto">
          <a:xfrm>
            <a:off x="6307016" y="1401694"/>
            <a:ext cx="5110284" cy="18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SzTx/>
              <a:buFontTx/>
              <a:buNone/>
            </a:pPr>
            <a:r>
              <a:rPr kumimoji="1" lang="zh-CN" altLang="en-US" sz="2955" b="0" dirty="0">
                <a:solidFill>
                  <a:srgbClr val="CC3300"/>
                </a:solidFill>
                <a:latin typeface="Times New Roman" panose="02020603050405020304" pitchFamily="18" charset="0"/>
                <a:ea typeface="黑体" panose="02010609060101010101" pitchFamily="49" charset="-122"/>
              </a:rPr>
              <a:t>如何检测？</a:t>
            </a:r>
            <a:endParaRPr kumimoji="1" lang="zh-CN" altLang="en-US" sz="2215" b="0" dirty="0">
              <a:solidFill>
                <a:srgbClr val="CC3300"/>
              </a:solidFill>
              <a:latin typeface="Times New Roman" panose="02020603050405020304" pitchFamily="18" charset="0"/>
              <a:ea typeface="黑体" panose="02010609060101010101" pitchFamily="49" charset="-122"/>
            </a:endParaRPr>
          </a:p>
          <a:p>
            <a:pPr eaLnBrk="1" hangingPunct="1">
              <a:lnSpc>
                <a:spcPct val="100000"/>
              </a:lnSpc>
              <a:buSzTx/>
              <a:buFontTx/>
              <a:buChar char="•"/>
            </a:pPr>
            <a:r>
              <a:rPr kumimoji="1" lang="zh-CN" altLang="en-US" sz="2400" b="0" dirty="0">
                <a:solidFill>
                  <a:srgbClr val="CC3300"/>
                </a:solidFill>
                <a:latin typeface="Times New Roman" panose="02020603050405020304" pitchFamily="18" charset="0"/>
                <a:ea typeface="黑体" panose="02010609060101010101" pitchFamily="49" charset="-122"/>
              </a:rPr>
              <a:t>历史数据</a:t>
            </a:r>
            <a:r>
              <a:rPr kumimoji="1" lang="zh-CN" altLang="en-US" b="0" dirty="0">
                <a:solidFill>
                  <a:srgbClr val="CC3300"/>
                </a:solidFill>
                <a:latin typeface="Times New Roman" panose="02020603050405020304" pitchFamily="18" charset="0"/>
                <a:ea typeface="黑体" panose="02010609060101010101" pitchFamily="49" charset="-122"/>
              </a:rPr>
              <a:t>：</a:t>
            </a:r>
            <a:r>
              <a:rPr kumimoji="1" lang="zh-CN" altLang="en-US" sz="2215" b="0" dirty="0">
                <a:solidFill>
                  <a:srgbClr val="CC3300"/>
                </a:solidFill>
                <a:latin typeface="Times New Roman" panose="02020603050405020304" pitchFamily="18" charset="0"/>
                <a:ea typeface="黑体" panose="02010609060101010101" pitchFamily="49" charset="-122"/>
              </a:rPr>
              <a:t>以往的正常访问模式及其表现、以往的入侵模式及其表现</a:t>
            </a:r>
            <a:r>
              <a:rPr kumimoji="1" lang="en-US" altLang="zh-CN" sz="2215" b="0" dirty="0">
                <a:solidFill>
                  <a:srgbClr val="CC3300"/>
                </a:solidFill>
                <a:latin typeface="Times New Roman" panose="02020603050405020304" pitchFamily="18" charset="0"/>
                <a:ea typeface="黑体" panose="02010609060101010101" pitchFamily="49" charset="-122"/>
              </a:rPr>
              <a:t>……</a:t>
            </a:r>
          </a:p>
          <a:p>
            <a:pPr eaLnBrk="1" hangingPunct="1">
              <a:lnSpc>
                <a:spcPct val="100000"/>
              </a:lnSpc>
              <a:buSzTx/>
              <a:buFontTx/>
              <a:buChar char="•"/>
            </a:pPr>
            <a:r>
              <a:rPr kumimoji="1" lang="zh-CN" altLang="en-US" b="0" dirty="0">
                <a:solidFill>
                  <a:srgbClr val="CC3300"/>
                </a:solidFill>
                <a:latin typeface="Times New Roman" panose="02020603050405020304" pitchFamily="18" charset="0"/>
                <a:ea typeface="黑体" panose="02010609060101010101" pitchFamily="49" charset="-122"/>
              </a:rPr>
              <a:t>对当前访问模式分类</a:t>
            </a:r>
            <a:endParaRPr kumimoji="1" lang="zh-CN" altLang="en-US" sz="1845" b="0" dirty="0">
              <a:solidFill>
                <a:srgbClr val="CC3300"/>
              </a:solidFill>
              <a:latin typeface="Times New Roman" panose="02020603050405020304" pitchFamily="18" charset="0"/>
              <a:ea typeface="黑体" panose="02010609060101010101" pitchFamily="49" charset="-122"/>
            </a:endParaRPr>
          </a:p>
        </p:txBody>
      </p:sp>
      <p:sp>
        <p:nvSpPr>
          <p:cNvPr id="22534" name="Text Box 8"/>
          <p:cNvSpPr txBox="1">
            <a:spLocks noChangeArrowheads="1"/>
          </p:cNvSpPr>
          <p:nvPr/>
        </p:nvSpPr>
        <p:spPr bwMode="auto">
          <a:xfrm>
            <a:off x="6329874" y="3886200"/>
            <a:ext cx="5087425" cy="262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SzTx/>
              <a:buFontTx/>
              <a:buNone/>
            </a:pPr>
            <a:r>
              <a:rPr kumimoji="1" lang="zh-CN" altLang="en-US" sz="2400" b="0" dirty="0">
                <a:solidFill>
                  <a:srgbClr val="333300"/>
                </a:solidFill>
                <a:latin typeface="Times New Roman" panose="02020603050405020304" pitchFamily="18" charset="0"/>
                <a:ea typeface="黑体" panose="02010609060101010101" pitchFamily="49" charset="-122"/>
              </a:rPr>
              <a:t>典型的预测型机器学习问题</a:t>
            </a:r>
          </a:p>
          <a:p>
            <a:pPr eaLnBrk="1" hangingPunct="1">
              <a:lnSpc>
                <a:spcPct val="100000"/>
              </a:lnSpc>
              <a:buSzTx/>
              <a:buFontTx/>
              <a:buNone/>
            </a:pPr>
            <a:r>
              <a:rPr kumimoji="1" lang="zh-CN" altLang="en-US" sz="2000" b="0" dirty="0">
                <a:solidFill>
                  <a:srgbClr val="333300"/>
                </a:solidFill>
                <a:latin typeface="Times New Roman" panose="02020603050405020304" pitchFamily="18" charset="0"/>
                <a:ea typeface="黑体" panose="02010609060101010101" pitchFamily="49" charset="-122"/>
              </a:rPr>
              <a:t>常用技术：</a:t>
            </a:r>
          </a:p>
          <a:p>
            <a:pPr eaLnBrk="1" hangingPunct="1">
              <a:lnSpc>
                <a:spcPct val="100000"/>
              </a:lnSpc>
              <a:buSzTx/>
              <a:buFontTx/>
              <a:buNone/>
            </a:pPr>
            <a:r>
              <a:rPr kumimoji="1" lang="zh-CN" altLang="en-US" sz="2000" b="0" dirty="0">
                <a:solidFill>
                  <a:srgbClr val="333300"/>
                </a:solidFill>
                <a:latin typeface="Times New Roman" panose="02020603050405020304" pitchFamily="18" charset="0"/>
                <a:ea typeface="黑体" panose="02010609060101010101" pitchFamily="49" charset="-122"/>
              </a:rPr>
              <a:t>神经网络         决策树</a:t>
            </a:r>
          </a:p>
          <a:p>
            <a:pPr eaLnBrk="1" hangingPunct="1">
              <a:lnSpc>
                <a:spcPct val="100000"/>
              </a:lnSpc>
              <a:buSzTx/>
              <a:buFontTx/>
              <a:buNone/>
            </a:pPr>
            <a:r>
              <a:rPr kumimoji="1" lang="zh-CN" altLang="en-US" sz="2000" b="0" dirty="0">
                <a:solidFill>
                  <a:srgbClr val="333300"/>
                </a:solidFill>
                <a:latin typeface="Times New Roman" panose="02020603050405020304" pitchFamily="18" charset="0"/>
                <a:ea typeface="黑体" panose="02010609060101010101" pitchFamily="49" charset="-122"/>
              </a:rPr>
              <a:t>支持向量机     </a:t>
            </a:r>
            <a:r>
              <a:rPr kumimoji="1" lang="en-US" altLang="zh-CN" sz="2000" b="0" dirty="0">
                <a:solidFill>
                  <a:srgbClr val="333300"/>
                </a:solidFill>
                <a:latin typeface="Times New Roman" panose="02020603050405020304" pitchFamily="18" charset="0"/>
                <a:ea typeface="黑体" panose="02010609060101010101" pitchFamily="49" charset="-122"/>
              </a:rPr>
              <a:t>k</a:t>
            </a:r>
            <a:r>
              <a:rPr kumimoji="1" lang="zh-CN" altLang="zh-CN" sz="2000" b="0" dirty="0">
                <a:solidFill>
                  <a:srgbClr val="333300"/>
                </a:solidFill>
                <a:latin typeface="Times New Roman" panose="02020603050405020304" pitchFamily="18" charset="0"/>
                <a:ea typeface="黑体" panose="02010609060101010101" pitchFamily="49" charset="-122"/>
              </a:rPr>
              <a:t>近邻</a:t>
            </a:r>
            <a:endParaRPr kumimoji="1" lang="zh-CN" altLang="en-US" sz="2000" b="0" dirty="0">
              <a:solidFill>
                <a:srgbClr val="333300"/>
              </a:solidFill>
              <a:latin typeface="Times New Roman" panose="02020603050405020304" pitchFamily="18" charset="0"/>
              <a:ea typeface="黑体" panose="02010609060101010101" pitchFamily="49" charset="-122"/>
            </a:endParaRPr>
          </a:p>
          <a:p>
            <a:pPr eaLnBrk="1" hangingPunct="1">
              <a:lnSpc>
                <a:spcPct val="100000"/>
              </a:lnSpc>
              <a:buSzTx/>
              <a:buFontTx/>
              <a:buNone/>
            </a:pPr>
            <a:r>
              <a:rPr kumimoji="1" lang="zh-CN" altLang="en-US" sz="2000" b="0" dirty="0">
                <a:solidFill>
                  <a:srgbClr val="333300"/>
                </a:solidFill>
                <a:latin typeface="Times New Roman" panose="02020603050405020304" pitchFamily="18" charset="0"/>
                <a:ea typeface="黑体" panose="02010609060101010101" pitchFamily="49" charset="-122"/>
              </a:rPr>
              <a:t>序列分析         聚类</a:t>
            </a:r>
          </a:p>
          <a:p>
            <a:pPr eaLnBrk="1" hangingPunct="1">
              <a:lnSpc>
                <a:spcPct val="100000"/>
              </a:lnSpc>
              <a:spcBef>
                <a:spcPct val="0"/>
              </a:spcBef>
              <a:buSzTx/>
              <a:buFontTx/>
              <a:buNone/>
            </a:pPr>
            <a:r>
              <a:rPr kumimoji="1" lang="en-US" altLang="zh-CN" sz="3200" b="0" dirty="0">
                <a:solidFill>
                  <a:srgbClr val="333300"/>
                </a:solidFill>
                <a:latin typeface="Times New Roman" panose="02020603050405020304" pitchFamily="18" charset="0"/>
                <a:ea typeface="黑体" panose="02010609060101010101" pitchFamily="49" charset="-122"/>
              </a:rPr>
              <a:t>……   ……</a:t>
            </a:r>
            <a:endParaRPr kumimoji="1" lang="en-US" altLang="zh-CN" sz="2000" b="0" dirty="0">
              <a:solidFill>
                <a:srgbClr val="333300"/>
              </a:solidFill>
              <a:latin typeface="Times New Roman" panose="02020603050405020304" pitchFamily="18" charset="0"/>
              <a:ea typeface="黑体" panose="02010609060101010101" pitchFamily="49" charset="-122"/>
            </a:endParaRPr>
          </a:p>
        </p:txBody>
      </p:sp>
      <p:sp>
        <p:nvSpPr>
          <p:cNvPr id="22535" name="Oval 9"/>
          <p:cNvSpPr>
            <a:spLocks noChangeArrowheads="1"/>
          </p:cNvSpPr>
          <p:nvPr/>
        </p:nvSpPr>
        <p:spPr bwMode="auto">
          <a:xfrm>
            <a:off x="5973396" y="2795770"/>
            <a:ext cx="3727938" cy="492369"/>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20</a:t>
            </a:fld>
            <a:endParaRPr lang="en-US" sz="1200">
              <a:solidFill>
                <a:prstClr val="black">
                  <a:tint val="75000"/>
                </a:prstClr>
              </a:solidFill>
              <a:latin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2"/>
          <p:cNvSpPr>
            <a:spLocks noGrp="1" noRot="1" noChangeArrowheads="1"/>
          </p:cNvSpPr>
          <p:nvPr>
            <p:ph type="title"/>
          </p:nvPr>
        </p:nvSpPr>
        <p:spPr>
          <a:xfrm>
            <a:off x="1841990" y="152975"/>
            <a:ext cx="8229600" cy="707886"/>
          </a:xfrm>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应用：搜索引擎</a:t>
            </a:r>
          </a:p>
        </p:txBody>
      </p:sp>
      <p:pic>
        <p:nvPicPr>
          <p:cNvPr id="235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540" y="1249089"/>
            <a:ext cx="9691260" cy="52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Box 7"/>
          <p:cNvSpPr txBox="1">
            <a:spLocks noChangeArrowheads="1"/>
          </p:cNvSpPr>
          <p:nvPr/>
        </p:nvSpPr>
        <p:spPr bwMode="auto">
          <a:xfrm>
            <a:off x="1841990" y="6356350"/>
            <a:ext cx="3635619" cy="319639"/>
          </a:xfrm>
          <a:prstGeom prst="rect">
            <a:avLst/>
          </a:prstGeom>
          <a:solidFill>
            <a:srgbClr val="C8FCD1">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lang="zh-CN" altLang="en-US" sz="1475"/>
              <a:t>摘自南京大学周志华教授</a:t>
            </a:r>
            <a:endParaRPr lang="en-US" altLang="zh-CN" sz="1475"/>
          </a:p>
        </p:txBody>
      </p:sp>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21</a:t>
            </a:fld>
            <a:endParaRPr lang="en-US" sz="1200">
              <a:solidFill>
                <a:prstClr val="black">
                  <a:tint val="75000"/>
                </a:prstClr>
              </a:solidFill>
              <a:latin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应用：人脸识别</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47800"/>
            <a:ext cx="8229600" cy="4991644"/>
          </a:xfrm>
          <a:prstGeom prst="rect">
            <a:avLst/>
          </a:prstGeom>
        </p:spPr>
      </p:pic>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22</a:t>
            </a:fld>
            <a:endParaRPr lang="en-US" sz="1200">
              <a:solidFill>
                <a:prstClr val="black">
                  <a:tint val="75000"/>
                </a:prstClr>
              </a:solidFill>
              <a:latin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应用：指纹识别</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47800"/>
            <a:ext cx="4762500" cy="2857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3429001"/>
            <a:ext cx="4762500" cy="3171825"/>
          </a:xfrm>
          <a:prstGeom prst="rect">
            <a:avLst/>
          </a:prstGeom>
        </p:spPr>
      </p:pic>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23</a:t>
            </a:fld>
            <a:endParaRPr lang="en-US" sz="1200">
              <a:solidFill>
                <a:prstClr val="black">
                  <a:tint val="75000"/>
                </a:prstClr>
              </a:solidFill>
              <a:latin typeface="Calibri" panose="020F050202020403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2"/>
          <p:cNvSpPr>
            <a:spLocks noGrp="1" noRot="1" noChangeArrowheads="1"/>
          </p:cNvSpPr>
          <p:nvPr>
            <p:ph type="title"/>
          </p:nvPr>
        </p:nvSpPr>
        <p:spPr>
          <a:xfrm>
            <a:off x="1981200" y="270738"/>
            <a:ext cx="8229600" cy="707886"/>
          </a:xfrm>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应用：语音识别</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286000"/>
            <a:ext cx="5086350" cy="28575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0" y="2305050"/>
            <a:ext cx="3257550" cy="2857500"/>
          </a:xfrm>
          <a:prstGeom prst="rect">
            <a:avLst/>
          </a:prstGeom>
        </p:spPr>
      </p:pic>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24</a:t>
            </a:fld>
            <a:endParaRPr lang="en-US" sz="1200">
              <a:solidFill>
                <a:prstClr val="black">
                  <a:tint val="75000"/>
                </a:prstClr>
              </a:solidFill>
              <a:latin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2"/>
          <p:cNvSpPr>
            <a:spLocks noGrp="1" noRot="1" noChangeArrowheads="1"/>
          </p:cNvSpPr>
          <p:nvPr>
            <p:ph type="title"/>
          </p:nvPr>
        </p:nvSpPr>
        <p:spPr>
          <a:xfrm>
            <a:off x="1981200" y="210000"/>
            <a:ext cx="8229600" cy="707886"/>
          </a:xfrm>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应用：机器翻译</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447800"/>
            <a:ext cx="4343400" cy="211089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r="52000"/>
          <a:stretch>
            <a:fillRect/>
          </a:stretch>
        </p:blipFill>
        <p:spPr>
          <a:xfrm>
            <a:off x="7315200" y="1600200"/>
            <a:ext cx="2286000" cy="4404208"/>
          </a:xfrm>
          <a:prstGeom prst="rect">
            <a:avLst/>
          </a:prstGeom>
          <a:ln>
            <a:solidFill>
              <a:schemeClr val="tx2">
                <a:lumMod val="75000"/>
              </a:schemeClr>
            </a:solidFill>
          </a:ln>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1" y="3886200"/>
            <a:ext cx="4360737" cy="1981200"/>
          </a:xfrm>
          <a:prstGeom prst="rect">
            <a:avLst/>
          </a:prstGeom>
        </p:spPr>
      </p:pic>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25</a:t>
            </a:fld>
            <a:endParaRPr lang="en-US" sz="1200">
              <a:solidFill>
                <a:prstClr val="black">
                  <a:tint val="75000"/>
                </a:prstClr>
              </a:solidFill>
              <a:latin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2"/>
          <p:cNvSpPr>
            <a:spLocks noGrp="1" noRot="1" noChangeArrowheads="1"/>
          </p:cNvSpPr>
          <p:nvPr>
            <p:ph type="title"/>
          </p:nvPr>
        </p:nvSpPr>
        <p:spPr>
          <a:xfrm>
            <a:off x="1981200" y="157302"/>
            <a:ext cx="8229600" cy="707886"/>
          </a:xfrm>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应用：对话系统</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1" y="2209801"/>
            <a:ext cx="4505325" cy="267652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1" y="1600200"/>
            <a:ext cx="2520869" cy="4419600"/>
          </a:xfrm>
          <a:prstGeom prst="rect">
            <a:avLst/>
          </a:prstGeom>
        </p:spPr>
      </p:pic>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26</a:t>
            </a:fld>
            <a:endParaRPr lang="en-US" sz="1200">
              <a:solidFill>
                <a:prstClr val="black">
                  <a:tint val="75000"/>
                </a:prstClr>
              </a:solidFill>
              <a:latin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应用：目标检测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1981200"/>
            <a:ext cx="7874000" cy="47244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172" y="1219201"/>
            <a:ext cx="3158628" cy="2097329"/>
          </a:xfrm>
          <a:prstGeom prst="rect">
            <a:avLst/>
          </a:prstGeom>
        </p:spPr>
      </p:pic>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27</a:t>
            </a:fld>
            <a:endParaRPr lang="en-US" sz="1200">
              <a:solidFill>
                <a:prstClr val="black">
                  <a:tint val="75000"/>
                </a:prstClr>
              </a:solidFill>
              <a:latin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应用：图像分类</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371600"/>
            <a:ext cx="6858000" cy="5225796"/>
          </a:xfrm>
          <a:prstGeom prst="rect">
            <a:avLst/>
          </a:prstGeom>
        </p:spPr>
      </p:pic>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28</a:t>
            </a:fld>
            <a:endParaRPr lang="en-US" sz="1200">
              <a:solidFill>
                <a:prstClr val="black">
                  <a:tint val="75000"/>
                </a:prstClr>
              </a:solidFill>
              <a:latin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应用：视频分类</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4459" y="1301750"/>
            <a:ext cx="696212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29</a:t>
            </a:fld>
            <a:endParaRPr lang="en-US" sz="1200">
              <a:solidFill>
                <a:prstClr val="black">
                  <a:tint val="75000"/>
                </a:prstClr>
              </a:solidFill>
              <a:latin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11166324" cy="730420"/>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ctr"/>
            <a:r>
              <a:rPr lang="zh-CN" altLang="en-US" dirty="0">
                <a:solidFill>
                  <a:srgbClr val="0000CC"/>
                </a:solidFill>
              </a:rPr>
              <a:t>研究方向</a:t>
            </a:r>
          </a:p>
        </p:txBody>
      </p:sp>
      <p:sp>
        <p:nvSpPr>
          <p:cNvPr id="4" name="文本框 3"/>
          <p:cNvSpPr txBox="1"/>
          <p:nvPr/>
        </p:nvSpPr>
        <p:spPr>
          <a:xfrm>
            <a:off x="723901" y="1437184"/>
            <a:ext cx="10807700" cy="1159613"/>
          </a:xfrm>
          <a:prstGeom prst="rect">
            <a:avLst/>
          </a:prstGeom>
          <a:noFill/>
        </p:spPr>
        <p:txBody>
          <a:bodyPr wrap="square" rtlCol="0">
            <a:spAutoFit/>
          </a:bodyPr>
          <a:lstStyle/>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effectLst/>
                <a:latin typeface="+mj-ea"/>
                <a:ea typeface="+mj-ea"/>
              </a:rPr>
              <a:t>主要研究方向为云计算、边缘计算下的资源优化分配问题；</a:t>
            </a:r>
            <a:endParaRPr lang="en-US" altLang="zh-CN" sz="2800" kern="100" dirty="0">
              <a:effectLst/>
              <a:latin typeface="+mj-ea"/>
              <a:ea typeface="+mj-ea"/>
            </a:endParaRPr>
          </a:p>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effectLst/>
                <a:latin typeface="+mj-ea"/>
                <a:ea typeface="+mj-ea"/>
              </a:rPr>
              <a:t>能耗优化；弹性扩展；服务放置；资源分配等。</a:t>
            </a:r>
          </a:p>
        </p:txBody>
      </p:sp>
    </p:spTree>
    <p:extLst>
      <p:ext uri="{BB962C8B-B14F-4D97-AF65-F5344CB8AC3E}">
        <p14:creationId xmlns:p14="http://schemas.microsoft.com/office/powerpoint/2010/main" val="1307259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9" name="Rectangle 2"/>
          <p:cNvSpPr>
            <a:spLocks noGrp="1" noRot="1" noChangeArrowheads="1"/>
          </p:cNvSpPr>
          <p:nvPr>
            <p:ph type="title"/>
          </p:nvPr>
        </p:nvSpPr>
        <p:spPr>
          <a:xfrm>
            <a:off x="711200" y="222250"/>
            <a:ext cx="11106150" cy="677863"/>
          </a:xfrm>
        </p:spPr>
        <p:txBody>
          <a:bodyPr vert="horz" wrap="square" lIns="91440" tIns="45720" rIns="91440" bIns="45720" numCol="1" rtlCol="0" anchor="ctr" anchorCtr="0" compatLnSpc="1">
            <a:normAutofit/>
          </a:bodyPr>
          <a:lstStyle/>
          <a:p>
            <a:pPr algn="l" fontAlgn="base">
              <a:spcAft>
                <a:spcPct val="0"/>
              </a:spcAft>
            </a:pPr>
            <a:r>
              <a:rPr lang="en-US" altLang="zh-CN" dirty="0">
                <a:solidFill>
                  <a:schemeClr val="accent4"/>
                </a:solidFill>
              </a:rPr>
              <a:t>ML</a:t>
            </a:r>
            <a:r>
              <a:rPr lang="zh-CN" altLang="en-US" dirty="0">
                <a:solidFill>
                  <a:schemeClr val="accent4"/>
                </a:solidFill>
              </a:rPr>
              <a:t>的发展历史</a:t>
            </a:r>
            <a:r>
              <a:rPr lang="en-US" altLang="zh-CN" dirty="0">
                <a:solidFill>
                  <a:schemeClr val="accent4"/>
                </a:solidFill>
              </a:rPr>
              <a:t>(1)</a:t>
            </a:r>
          </a:p>
        </p:txBody>
      </p:sp>
      <p:sp>
        <p:nvSpPr>
          <p:cNvPr id="34819" name="Rectangle 3"/>
          <p:cNvSpPr>
            <a:spLocks noGrp="1" noRot="1" noChangeArrowheads="1"/>
          </p:cNvSpPr>
          <p:nvPr>
            <p:ph idx="1"/>
          </p:nvPr>
        </p:nvSpPr>
        <p:spPr/>
        <p:txBody>
          <a:bodyPr vert="horz" lIns="84406" tIns="42203" rIns="84406" bIns="42203" rtlCol="0">
            <a:normAutofit/>
          </a:bodyPr>
          <a:lstStyle/>
          <a:p>
            <a:r>
              <a:rPr lang="en-US" altLang="zh-CN" sz="2955" dirty="0">
                <a:solidFill>
                  <a:srgbClr val="0000FF"/>
                </a:solidFill>
              </a:rPr>
              <a:t>1950s</a:t>
            </a:r>
            <a:r>
              <a:rPr lang="zh-CN" altLang="en-US" sz="2955" dirty="0">
                <a:solidFill>
                  <a:srgbClr val="0000FF"/>
                </a:solidFill>
              </a:rPr>
              <a:t>：神经科学的理论基础</a:t>
            </a:r>
          </a:p>
          <a:p>
            <a:pPr lvl="1">
              <a:buClr>
                <a:schemeClr val="hlink"/>
              </a:buClr>
              <a:buFont typeface="Wingdings" panose="05000000000000000000" pitchFamily="2" charset="2"/>
              <a:buChar char="Ø"/>
            </a:pPr>
            <a:r>
              <a:rPr lang="en-US" altLang="zh-CN" sz="2585" b="0" dirty="0">
                <a:latin typeface="+mj-ea"/>
                <a:ea typeface="+mj-ea"/>
              </a:rPr>
              <a:t>James</a:t>
            </a:r>
            <a:r>
              <a:rPr lang="zh-CN" altLang="en-US" sz="2585" b="0" dirty="0">
                <a:latin typeface="+mj-ea"/>
                <a:ea typeface="+mj-ea"/>
              </a:rPr>
              <a:t>关于神经元是相互连接的发现</a:t>
            </a:r>
          </a:p>
          <a:p>
            <a:pPr lvl="1">
              <a:buClr>
                <a:schemeClr val="hlink"/>
              </a:buClr>
              <a:buFont typeface="Wingdings" panose="05000000000000000000" pitchFamily="2" charset="2"/>
              <a:buChar char="Ø"/>
            </a:pPr>
            <a:r>
              <a:rPr lang="en-US" altLang="zh-CN" sz="2585" b="0" dirty="0" err="1">
                <a:latin typeface="+mj-ea"/>
                <a:ea typeface="+mj-ea"/>
              </a:rPr>
              <a:t>McCullon</a:t>
            </a:r>
            <a:r>
              <a:rPr lang="en-US" altLang="zh-CN" sz="2585" b="0" dirty="0">
                <a:latin typeface="+mj-ea"/>
                <a:ea typeface="+mj-ea"/>
              </a:rPr>
              <a:t> &amp; Pitts</a:t>
            </a:r>
            <a:r>
              <a:rPr lang="zh-CN" altLang="en-US" sz="2585" b="0" dirty="0">
                <a:latin typeface="+mj-ea"/>
                <a:ea typeface="+mj-ea"/>
              </a:rPr>
              <a:t>的神经元模型</a:t>
            </a:r>
          </a:p>
          <a:p>
            <a:pPr lvl="1">
              <a:buClr>
                <a:schemeClr val="hlink"/>
              </a:buClr>
              <a:buFont typeface="Wingdings" panose="05000000000000000000" pitchFamily="2" charset="2"/>
              <a:buChar char="Ø"/>
            </a:pPr>
            <a:r>
              <a:rPr lang="en-US" altLang="zh-CN" sz="2585" b="0" dirty="0">
                <a:latin typeface="+mj-ea"/>
                <a:ea typeface="+mj-ea"/>
              </a:rPr>
              <a:t>Hebb </a:t>
            </a:r>
            <a:r>
              <a:rPr lang="zh-CN" altLang="en-US" sz="2585" b="0" dirty="0">
                <a:latin typeface="+mj-ea"/>
                <a:ea typeface="+mj-ea"/>
              </a:rPr>
              <a:t>学习律（相互连接强弱度的变换规则）</a:t>
            </a:r>
          </a:p>
          <a:p>
            <a:r>
              <a:rPr lang="en-US" altLang="zh-CN" sz="2955" dirty="0">
                <a:solidFill>
                  <a:srgbClr val="0000FF"/>
                </a:solidFill>
              </a:rPr>
              <a:t>1960s</a:t>
            </a:r>
            <a:r>
              <a:rPr lang="zh-CN" altLang="en-US" sz="2955" dirty="0">
                <a:solidFill>
                  <a:srgbClr val="0000FF"/>
                </a:solidFill>
              </a:rPr>
              <a:t>：感知器（</a:t>
            </a:r>
            <a:r>
              <a:rPr lang="en-US" altLang="zh-CN" sz="2955" dirty="0">
                <a:solidFill>
                  <a:srgbClr val="0000FF"/>
                </a:solidFill>
              </a:rPr>
              <a:t>Perceptron</a:t>
            </a:r>
            <a:r>
              <a:rPr lang="zh-CN" altLang="en-US" sz="2955" dirty="0">
                <a:solidFill>
                  <a:srgbClr val="0000FF"/>
                </a:solidFill>
              </a:rPr>
              <a:t>）时代</a:t>
            </a:r>
          </a:p>
          <a:p>
            <a:pPr lvl="1">
              <a:buClr>
                <a:schemeClr val="hlink"/>
              </a:buClr>
              <a:buFont typeface="Wingdings" panose="05000000000000000000" pitchFamily="2" charset="2"/>
              <a:buChar char="Ø"/>
            </a:pPr>
            <a:r>
              <a:rPr lang="en-US" altLang="zh-CN" sz="2585" b="0" dirty="0">
                <a:latin typeface="+mj-ea"/>
                <a:ea typeface="+mj-ea"/>
              </a:rPr>
              <a:t>1957</a:t>
            </a:r>
            <a:r>
              <a:rPr lang="zh-CN" altLang="en-US" sz="2585" b="0" dirty="0">
                <a:latin typeface="+mj-ea"/>
                <a:ea typeface="+mj-ea"/>
              </a:rPr>
              <a:t>年</a:t>
            </a:r>
            <a:r>
              <a:rPr lang="en-US" altLang="zh-CN" sz="2585" b="0" dirty="0">
                <a:latin typeface="+mj-ea"/>
                <a:ea typeface="+mj-ea"/>
              </a:rPr>
              <a:t>Rosenblatt</a:t>
            </a:r>
            <a:r>
              <a:rPr lang="zh-CN" altLang="en-US" sz="2585" b="0" dirty="0">
                <a:latin typeface="+mj-ea"/>
                <a:ea typeface="+mj-ea"/>
              </a:rPr>
              <a:t>首次提出</a:t>
            </a:r>
          </a:p>
          <a:p>
            <a:pPr lvl="1"/>
            <a:endParaRPr lang="en-US" altLang="zh-CN" sz="2585" dirty="0"/>
          </a:p>
        </p:txBody>
      </p:sp>
      <p:pic>
        <p:nvPicPr>
          <p:cNvPr id="348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419600"/>
            <a:ext cx="686942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30</a:t>
            </a:fld>
            <a:endParaRPr lang="en-US" sz="1200">
              <a:solidFill>
                <a:prstClr val="black">
                  <a:tint val="75000"/>
                </a:prstClr>
              </a:solidFill>
              <a:latin typeface="Calibri" panose="020F050202020403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2"/>
          <p:cNvSpPr>
            <a:spLocks noGrp="1" noRot="1" noChangeArrowheads="1"/>
          </p:cNvSpPr>
          <p:nvPr>
            <p:ph type="title"/>
          </p:nvPr>
        </p:nvSpPr>
        <p:spPr>
          <a:xfrm>
            <a:off x="673100" y="222250"/>
            <a:ext cx="11144250" cy="677863"/>
          </a:xfrm>
        </p:spPr>
        <p:txBody>
          <a:bodyPr vert="horz" wrap="square" lIns="91440" tIns="45720" rIns="91440" bIns="45720" numCol="1" rtlCol="0" anchor="ctr" anchorCtr="0" compatLnSpc="1">
            <a:normAutofit/>
          </a:bodyPr>
          <a:lstStyle/>
          <a:p>
            <a:pPr algn="l"/>
            <a:r>
              <a:rPr lang="en-US" altLang="zh-CN" dirty="0">
                <a:solidFill>
                  <a:schemeClr val="accent4"/>
                </a:solidFill>
              </a:rPr>
              <a:t>ML</a:t>
            </a:r>
            <a:r>
              <a:rPr lang="zh-CN" altLang="en-US" dirty="0">
                <a:solidFill>
                  <a:schemeClr val="accent4"/>
                </a:solidFill>
              </a:rPr>
              <a:t>的发展历史</a:t>
            </a:r>
            <a:r>
              <a:rPr lang="en-US" altLang="zh-CN" dirty="0">
                <a:solidFill>
                  <a:schemeClr val="accent4"/>
                </a:solidFill>
              </a:rPr>
              <a:t>(2)</a:t>
            </a:r>
          </a:p>
        </p:txBody>
      </p:sp>
      <p:sp>
        <p:nvSpPr>
          <p:cNvPr id="36867" name="Rectangle 3"/>
          <p:cNvSpPr>
            <a:spLocks noGrp="1" noRot="1" noChangeArrowheads="1"/>
          </p:cNvSpPr>
          <p:nvPr>
            <p:ph idx="1"/>
          </p:nvPr>
        </p:nvSpPr>
        <p:spPr/>
        <p:txBody>
          <a:bodyPr vert="horz" lIns="84406" tIns="42203" rIns="84406" bIns="42203" rtlCol="0">
            <a:normAutofit/>
          </a:bodyPr>
          <a:lstStyle/>
          <a:p>
            <a:r>
              <a:rPr lang="en-US" altLang="zh-CN" sz="2955" dirty="0">
                <a:solidFill>
                  <a:srgbClr val="0000FF"/>
                </a:solidFill>
              </a:rPr>
              <a:t>1969</a:t>
            </a:r>
            <a:r>
              <a:rPr lang="zh-CN" altLang="en-US" sz="2955" dirty="0">
                <a:solidFill>
                  <a:srgbClr val="0000FF"/>
                </a:solidFill>
              </a:rPr>
              <a:t>年：</a:t>
            </a:r>
            <a:r>
              <a:rPr lang="en-US" altLang="zh-CN" sz="2955" dirty="0">
                <a:solidFill>
                  <a:srgbClr val="0000FF"/>
                </a:solidFill>
              </a:rPr>
              <a:t>《Perceptron》</a:t>
            </a:r>
            <a:r>
              <a:rPr lang="zh-CN" altLang="en-US" sz="2955" dirty="0">
                <a:solidFill>
                  <a:srgbClr val="0000FF"/>
                </a:solidFill>
              </a:rPr>
              <a:t>出版，提出著名的</a:t>
            </a:r>
            <a:r>
              <a:rPr lang="en-US" altLang="zh-CN" sz="2955" dirty="0">
                <a:solidFill>
                  <a:srgbClr val="0000FF"/>
                </a:solidFill>
              </a:rPr>
              <a:t>XOR</a:t>
            </a:r>
            <a:r>
              <a:rPr lang="zh-CN" altLang="en-US" sz="2955" dirty="0">
                <a:solidFill>
                  <a:srgbClr val="0000FF"/>
                </a:solidFill>
              </a:rPr>
              <a:t>问题</a:t>
            </a:r>
          </a:p>
          <a:p>
            <a:r>
              <a:rPr lang="en-US" altLang="zh-CN" sz="2955" dirty="0">
                <a:solidFill>
                  <a:srgbClr val="0000FF"/>
                </a:solidFill>
              </a:rPr>
              <a:t>1970s</a:t>
            </a:r>
            <a:r>
              <a:rPr lang="zh-CN" altLang="en-US" sz="2955" dirty="0">
                <a:solidFill>
                  <a:srgbClr val="0000FF"/>
                </a:solidFill>
              </a:rPr>
              <a:t>：符号主义，逻辑推理</a:t>
            </a:r>
          </a:p>
          <a:p>
            <a:r>
              <a:rPr lang="en-US" altLang="zh-CN" sz="2955" dirty="0">
                <a:solidFill>
                  <a:srgbClr val="0000FF"/>
                </a:solidFill>
              </a:rPr>
              <a:t>1980s</a:t>
            </a:r>
            <a:r>
              <a:rPr lang="zh-CN" altLang="en-US" sz="2955" dirty="0">
                <a:solidFill>
                  <a:srgbClr val="0000FF"/>
                </a:solidFill>
              </a:rPr>
              <a:t>：</a:t>
            </a:r>
            <a:r>
              <a:rPr lang="en-US" altLang="zh-CN" sz="2955" dirty="0">
                <a:solidFill>
                  <a:srgbClr val="0000FF"/>
                </a:solidFill>
              </a:rPr>
              <a:t>MLP+BP</a:t>
            </a:r>
            <a:r>
              <a:rPr lang="zh-CN" altLang="en-US" sz="2955" dirty="0">
                <a:solidFill>
                  <a:srgbClr val="0000FF"/>
                </a:solidFill>
              </a:rPr>
              <a:t>算法成功解决</a:t>
            </a:r>
            <a:r>
              <a:rPr lang="en-US" altLang="zh-CN" sz="2955" dirty="0">
                <a:solidFill>
                  <a:srgbClr val="0000FF"/>
                </a:solidFill>
              </a:rPr>
              <a:t>XOR</a:t>
            </a:r>
            <a:r>
              <a:rPr lang="zh-CN" altLang="en-US" sz="2955" dirty="0">
                <a:solidFill>
                  <a:srgbClr val="0000FF"/>
                </a:solidFill>
              </a:rPr>
              <a:t>问题，从此进入神经网络时代（连接主义）</a:t>
            </a:r>
          </a:p>
          <a:p>
            <a:r>
              <a:rPr lang="en-US" altLang="zh-CN" sz="2955" dirty="0">
                <a:solidFill>
                  <a:srgbClr val="0000FF"/>
                </a:solidFill>
              </a:rPr>
              <a:t>1960s-1970s: </a:t>
            </a:r>
            <a:r>
              <a:rPr lang="zh-CN" altLang="en-US" sz="2955" dirty="0">
                <a:solidFill>
                  <a:srgbClr val="0000FF"/>
                </a:solidFill>
              </a:rPr>
              <a:t>统计学习理论创立</a:t>
            </a:r>
          </a:p>
          <a:p>
            <a:pPr lvl="1">
              <a:lnSpc>
                <a:spcPct val="130000"/>
              </a:lnSpc>
              <a:buClr>
                <a:schemeClr val="hlink"/>
              </a:buClr>
              <a:buFont typeface="Wingdings" panose="05000000000000000000" pitchFamily="2" charset="2"/>
              <a:buChar char="Ø"/>
            </a:pPr>
            <a:r>
              <a:rPr lang="en-US" altLang="zh-CN" sz="2585" b="0" dirty="0">
                <a:latin typeface="+mj-ea"/>
                <a:ea typeface="+mj-ea"/>
              </a:rPr>
              <a:t>VC</a:t>
            </a:r>
            <a:r>
              <a:rPr lang="zh-CN" altLang="en-US" sz="2585" b="0" dirty="0">
                <a:latin typeface="+mj-ea"/>
                <a:ea typeface="+mj-ea"/>
              </a:rPr>
              <a:t>维的基本概念</a:t>
            </a:r>
          </a:p>
          <a:p>
            <a:pPr lvl="1">
              <a:lnSpc>
                <a:spcPct val="130000"/>
              </a:lnSpc>
              <a:buClr>
                <a:schemeClr val="hlink"/>
              </a:buClr>
              <a:buFont typeface="Wingdings" panose="05000000000000000000" pitchFamily="2" charset="2"/>
              <a:buChar char="Ø"/>
            </a:pPr>
            <a:r>
              <a:rPr lang="zh-CN" altLang="en-US" sz="2585" b="0" dirty="0">
                <a:latin typeface="+mj-ea"/>
                <a:ea typeface="+mj-ea"/>
              </a:rPr>
              <a:t>结构风险最小化原则</a:t>
            </a:r>
          </a:p>
          <a:p>
            <a:pPr lvl="1">
              <a:lnSpc>
                <a:spcPct val="130000"/>
              </a:lnSpc>
              <a:buClr>
                <a:schemeClr val="hlink"/>
              </a:buClr>
              <a:buFont typeface="Wingdings" panose="05000000000000000000" pitchFamily="2" charset="2"/>
              <a:buChar char="Ø"/>
            </a:pPr>
            <a:r>
              <a:rPr lang="zh-CN" altLang="en-US" sz="2585" b="0" dirty="0">
                <a:latin typeface="+mj-ea"/>
                <a:ea typeface="+mj-ea"/>
              </a:rPr>
              <a:t>概率空间的大数定律</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31</a:t>
            </a:fld>
            <a:endParaRPr lang="en-US" sz="1200">
              <a:solidFill>
                <a:prstClr val="black">
                  <a:tint val="75000"/>
                </a:prstClr>
              </a:solidFill>
              <a:latin typeface="Calibri" panose="020F050202020403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5" name="Rectangle 2"/>
          <p:cNvSpPr>
            <a:spLocks noGrp="1" noRot="1" noChangeArrowheads="1"/>
          </p:cNvSpPr>
          <p:nvPr>
            <p:ph type="title"/>
          </p:nvPr>
        </p:nvSpPr>
        <p:spPr>
          <a:xfrm>
            <a:off x="711200" y="222250"/>
            <a:ext cx="11106150" cy="677863"/>
          </a:xfrm>
        </p:spPr>
        <p:txBody>
          <a:bodyPr vert="horz" wrap="square" lIns="91440" tIns="45720" rIns="91440" bIns="45720" numCol="1" rtlCol="0" anchor="ctr" anchorCtr="0" compatLnSpc="1">
            <a:normAutofit/>
          </a:bodyPr>
          <a:lstStyle/>
          <a:p>
            <a:pPr algn="l"/>
            <a:r>
              <a:rPr lang="en-US" altLang="zh-CN" dirty="0">
                <a:solidFill>
                  <a:schemeClr val="accent4"/>
                </a:solidFill>
              </a:rPr>
              <a:t>ML</a:t>
            </a:r>
            <a:r>
              <a:rPr lang="zh-CN" altLang="en-US" dirty="0">
                <a:solidFill>
                  <a:schemeClr val="accent4"/>
                </a:solidFill>
              </a:rPr>
              <a:t>的发展历史</a:t>
            </a:r>
            <a:r>
              <a:rPr lang="en-US" altLang="zh-CN" dirty="0">
                <a:solidFill>
                  <a:schemeClr val="accent4"/>
                </a:solidFill>
              </a:rPr>
              <a:t>(3)</a:t>
            </a:r>
          </a:p>
        </p:txBody>
      </p:sp>
      <p:sp>
        <p:nvSpPr>
          <p:cNvPr id="38915" name="Rectangle 3"/>
          <p:cNvSpPr>
            <a:spLocks noGrp="1" noRot="1" noChangeArrowheads="1"/>
          </p:cNvSpPr>
          <p:nvPr>
            <p:ph idx="1"/>
          </p:nvPr>
        </p:nvSpPr>
        <p:spPr/>
        <p:txBody>
          <a:bodyPr vert="horz" lIns="84406" tIns="42203" rIns="84406" bIns="42203" rtlCol="0">
            <a:normAutofit/>
          </a:bodyPr>
          <a:lstStyle/>
          <a:p>
            <a:r>
              <a:rPr lang="en-US" altLang="zh-CN" sz="2955" dirty="0">
                <a:solidFill>
                  <a:srgbClr val="0000FF"/>
                </a:solidFill>
              </a:rPr>
              <a:t>1990s</a:t>
            </a:r>
            <a:r>
              <a:rPr lang="zh-CN" altLang="en-US" sz="2955" dirty="0">
                <a:solidFill>
                  <a:srgbClr val="0000FF"/>
                </a:solidFill>
              </a:rPr>
              <a:t>：统计学习理论的发展及完善</a:t>
            </a:r>
          </a:p>
          <a:p>
            <a:pPr lvl="1">
              <a:buClr>
                <a:schemeClr val="hlink"/>
              </a:buClr>
              <a:buFont typeface="Wingdings" panose="05000000000000000000" pitchFamily="2" charset="2"/>
              <a:buChar char="Ø"/>
            </a:pPr>
            <a:r>
              <a:rPr lang="zh-CN" altLang="en-US" sz="2585" b="0" dirty="0">
                <a:latin typeface="+mj-ea"/>
                <a:ea typeface="+mj-ea"/>
              </a:rPr>
              <a:t>典型代表：</a:t>
            </a:r>
            <a:r>
              <a:rPr lang="en-US" altLang="zh-CN" sz="2585" b="0" dirty="0">
                <a:latin typeface="+mj-ea"/>
                <a:ea typeface="+mj-ea"/>
              </a:rPr>
              <a:t>SVM </a:t>
            </a:r>
            <a:r>
              <a:rPr lang="zh-CN" altLang="en-US" sz="2585" b="0" dirty="0">
                <a:latin typeface="+mj-ea"/>
                <a:ea typeface="+mj-ea"/>
              </a:rPr>
              <a:t>（</a:t>
            </a:r>
            <a:r>
              <a:rPr lang="en-US" altLang="zh-CN" sz="2585" b="0" dirty="0" err="1">
                <a:latin typeface="+mj-ea"/>
                <a:ea typeface="+mj-ea"/>
              </a:rPr>
              <a:t>Vapnik</a:t>
            </a:r>
            <a:r>
              <a:rPr lang="zh-CN" altLang="en-US" sz="2585" b="0" dirty="0">
                <a:latin typeface="+mj-ea"/>
                <a:ea typeface="+mj-ea"/>
              </a:rPr>
              <a:t>，</a:t>
            </a:r>
            <a:r>
              <a:rPr lang="en-US" altLang="zh-CN" sz="2585" b="0" dirty="0">
                <a:latin typeface="+mj-ea"/>
                <a:ea typeface="+mj-ea"/>
              </a:rPr>
              <a:t>Bell</a:t>
            </a:r>
            <a:r>
              <a:rPr lang="zh-CN" altLang="en-US" sz="2585" b="0" dirty="0">
                <a:latin typeface="+mj-ea"/>
                <a:ea typeface="+mj-ea"/>
              </a:rPr>
              <a:t>实验室）</a:t>
            </a:r>
          </a:p>
          <a:p>
            <a:pPr lvl="1">
              <a:buClr>
                <a:schemeClr val="hlink"/>
              </a:buClr>
              <a:buFont typeface="Wingdings" panose="05000000000000000000" pitchFamily="2" charset="2"/>
              <a:buChar char="Ø"/>
            </a:pPr>
            <a:r>
              <a:rPr lang="zh-CN" altLang="en-US" sz="2585" b="0" dirty="0">
                <a:latin typeface="+mj-ea"/>
                <a:ea typeface="+mj-ea"/>
              </a:rPr>
              <a:t>结构风险最小化</a:t>
            </a:r>
          </a:p>
          <a:p>
            <a:pPr lvl="1">
              <a:buClr>
                <a:schemeClr val="hlink"/>
              </a:buClr>
              <a:buFont typeface="Wingdings" panose="05000000000000000000" pitchFamily="2" charset="2"/>
              <a:buChar char="Ø"/>
            </a:pPr>
            <a:r>
              <a:rPr lang="zh-CN" altLang="en-US" sz="2585" b="0" dirty="0">
                <a:latin typeface="+mj-ea"/>
                <a:ea typeface="+mj-ea"/>
              </a:rPr>
              <a:t>最小描述长度原则</a:t>
            </a:r>
          </a:p>
          <a:p>
            <a:pPr lvl="1">
              <a:buClr>
                <a:schemeClr val="hlink"/>
              </a:buClr>
              <a:buFont typeface="Wingdings" panose="05000000000000000000" pitchFamily="2" charset="2"/>
              <a:buChar char="Ø"/>
            </a:pPr>
            <a:r>
              <a:rPr lang="zh-CN" altLang="en-US" sz="2585" b="0" dirty="0">
                <a:latin typeface="+mj-ea"/>
                <a:ea typeface="+mj-ea"/>
              </a:rPr>
              <a:t>小样本问题</a:t>
            </a:r>
          </a:p>
          <a:p>
            <a:pPr lvl="1">
              <a:buClr>
                <a:schemeClr val="hlink"/>
              </a:buClr>
              <a:buFont typeface="Wingdings" panose="05000000000000000000" pitchFamily="2" charset="2"/>
              <a:buChar char="Ø"/>
            </a:pPr>
            <a:r>
              <a:rPr lang="zh-CN" altLang="en-US" sz="2585" b="0" dirty="0">
                <a:latin typeface="+mj-ea"/>
                <a:ea typeface="+mj-ea"/>
              </a:rPr>
              <a:t>核函数、核空间变化</a:t>
            </a:r>
          </a:p>
          <a:p>
            <a:pPr lvl="1">
              <a:buClr>
                <a:schemeClr val="hlink"/>
              </a:buClr>
              <a:buFont typeface="Wingdings" panose="05000000000000000000" pitchFamily="2" charset="2"/>
              <a:buChar char="Ø"/>
            </a:pPr>
            <a:r>
              <a:rPr lang="en-US" altLang="zh-CN" sz="2585" b="0" dirty="0">
                <a:latin typeface="+mj-ea"/>
                <a:ea typeface="+mj-ea"/>
              </a:rPr>
              <a:t>PAC</a:t>
            </a:r>
            <a:r>
              <a:rPr lang="zh-CN" altLang="en-US" sz="2585" b="0" dirty="0">
                <a:latin typeface="+mj-ea"/>
                <a:ea typeface="+mj-ea"/>
              </a:rPr>
              <a:t>理论下的弱可学习理论的建立</a:t>
            </a:r>
          </a:p>
          <a:p>
            <a:pPr lvl="1">
              <a:buClr>
                <a:schemeClr val="hlink"/>
              </a:buClr>
              <a:buFont typeface="Wingdings" panose="05000000000000000000" pitchFamily="2" charset="2"/>
              <a:buChar char="Ø"/>
            </a:pPr>
            <a:r>
              <a:rPr lang="zh-CN" altLang="en-US" sz="2585" b="0" dirty="0">
                <a:latin typeface="+mj-ea"/>
                <a:ea typeface="+mj-ea"/>
              </a:rPr>
              <a:t>支持向量机</a:t>
            </a:r>
          </a:p>
          <a:p>
            <a:pPr lvl="1">
              <a:buClr>
                <a:schemeClr val="hlink"/>
              </a:buClr>
              <a:buFont typeface="Wingdings" panose="05000000000000000000" pitchFamily="2" charset="2"/>
              <a:buChar char="Ø"/>
            </a:pPr>
            <a:r>
              <a:rPr lang="en-US" altLang="zh-CN" sz="2585" b="0" dirty="0">
                <a:latin typeface="+mj-ea"/>
                <a:ea typeface="+mj-ea"/>
              </a:rPr>
              <a:t>…</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32</a:t>
            </a:fld>
            <a:endParaRPr lang="en-US" sz="1200">
              <a:solidFill>
                <a:prstClr val="black">
                  <a:tint val="75000"/>
                </a:prstClr>
              </a:solidFill>
              <a:latin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3" name="Rectangle 2"/>
          <p:cNvSpPr>
            <a:spLocks noGrp="1" noRot="1" noChangeArrowheads="1"/>
          </p:cNvSpPr>
          <p:nvPr>
            <p:ph type="title"/>
          </p:nvPr>
        </p:nvSpPr>
        <p:spPr>
          <a:xfrm>
            <a:off x="673100" y="222250"/>
            <a:ext cx="11144250" cy="677863"/>
          </a:xfrm>
        </p:spPr>
        <p:txBody>
          <a:bodyPr vert="horz" wrap="square" lIns="91440" tIns="45720" rIns="91440" bIns="45720" numCol="1" rtlCol="0" anchor="ctr" anchorCtr="0" compatLnSpc="1">
            <a:normAutofit/>
          </a:bodyPr>
          <a:lstStyle/>
          <a:p>
            <a:pPr algn="l"/>
            <a:r>
              <a:rPr lang="en-US" altLang="zh-CN" dirty="0">
                <a:solidFill>
                  <a:schemeClr val="accent4"/>
                </a:solidFill>
              </a:rPr>
              <a:t>ML</a:t>
            </a:r>
            <a:r>
              <a:rPr lang="zh-CN" altLang="en-US" dirty="0">
                <a:solidFill>
                  <a:schemeClr val="accent4"/>
                </a:solidFill>
              </a:rPr>
              <a:t>的发展历史</a:t>
            </a:r>
            <a:r>
              <a:rPr lang="en-US" altLang="zh-CN" dirty="0">
                <a:solidFill>
                  <a:schemeClr val="accent4"/>
                </a:solidFill>
              </a:rPr>
              <a:t>(4)</a:t>
            </a:r>
          </a:p>
        </p:txBody>
      </p:sp>
      <p:sp>
        <p:nvSpPr>
          <p:cNvPr id="40963" name="Rectangle 3"/>
          <p:cNvSpPr>
            <a:spLocks noGrp="1" noRot="1" noChangeArrowheads="1"/>
          </p:cNvSpPr>
          <p:nvPr>
            <p:ph idx="1"/>
          </p:nvPr>
        </p:nvSpPr>
        <p:spPr/>
        <p:txBody>
          <a:bodyPr vert="horz" lIns="84406" tIns="42203" rIns="84406" bIns="42203" rtlCol="0">
            <a:normAutofit/>
          </a:bodyPr>
          <a:lstStyle/>
          <a:p>
            <a:r>
              <a:rPr lang="en-US" altLang="zh-CN" sz="2955" dirty="0">
                <a:solidFill>
                  <a:srgbClr val="0000FF"/>
                </a:solidFill>
              </a:rPr>
              <a:t>2000s</a:t>
            </a:r>
            <a:r>
              <a:rPr lang="zh-CN" altLang="en-US" sz="2955" dirty="0">
                <a:solidFill>
                  <a:srgbClr val="0000FF"/>
                </a:solidFill>
              </a:rPr>
              <a:t>：各种机器学习理论及算法得以充分发展</a:t>
            </a:r>
          </a:p>
          <a:p>
            <a:pPr lvl="1">
              <a:buClr>
                <a:schemeClr val="hlink"/>
              </a:buClr>
              <a:buFont typeface="Wingdings" panose="05000000000000000000" pitchFamily="2" charset="2"/>
              <a:buChar char="Ø"/>
            </a:pPr>
            <a:r>
              <a:rPr lang="zh-CN" altLang="en-US" sz="2585" b="0" dirty="0">
                <a:latin typeface="+mj-ea"/>
                <a:ea typeface="+mj-ea"/>
              </a:rPr>
              <a:t>符号机器学习</a:t>
            </a:r>
          </a:p>
          <a:p>
            <a:pPr lvl="1">
              <a:buClr>
                <a:schemeClr val="hlink"/>
              </a:buClr>
              <a:buFont typeface="Wingdings" panose="05000000000000000000" pitchFamily="2" charset="2"/>
              <a:buChar char="Ø"/>
            </a:pPr>
            <a:r>
              <a:rPr lang="zh-CN" altLang="en-US" sz="2585" b="0" dirty="0">
                <a:latin typeface="+mj-ea"/>
                <a:ea typeface="+mj-ea"/>
              </a:rPr>
              <a:t>计算机器学习（统计学习理论，典型例子：</a:t>
            </a:r>
            <a:r>
              <a:rPr lang="en-US" altLang="zh-CN" sz="2585" b="0" dirty="0">
                <a:latin typeface="+mj-ea"/>
                <a:ea typeface="+mj-ea"/>
              </a:rPr>
              <a:t>SVM</a:t>
            </a:r>
            <a:r>
              <a:rPr lang="zh-CN" altLang="en-US" sz="2585" b="0" dirty="0">
                <a:latin typeface="+mj-ea"/>
                <a:ea typeface="+mj-ea"/>
              </a:rPr>
              <a:t>）</a:t>
            </a:r>
          </a:p>
          <a:p>
            <a:pPr lvl="1">
              <a:buClr>
                <a:schemeClr val="hlink"/>
              </a:buClr>
              <a:buFont typeface="Wingdings" panose="05000000000000000000" pitchFamily="2" charset="2"/>
              <a:buChar char="Ø"/>
            </a:pPr>
            <a:r>
              <a:rPr lang="zh-CN" altLang="en-US" sz="2585" b="0" dirty="0">
                <a:latin typeface="+mj-ea"/>
                <a:ea typeface="+mj-ea"/>
              </a:rPr>
              <a:t>集群机器学习（典型代表：</a:t>
            </a:r>
            <a:r>
              <a:rPr lang="en-US" altLang="zh-CN" sz="2585" b="0" dirty="0">
                <a:latin typeface="+mj-ea"/>
                <a:ea typeface="+mj-ea"/>
              </a:rPr>
              <a:t>Boosting</a:t>
            </a:r>
            <a:r>
              <a:rPr lang="zh-CN" altLang="en-US" sz="2585" b="0" dirty="0">
                <a:latin typeface="+mj-ea"/>
                <a:ea typeface="+mj-ea"/>
              </a:rPr>
              <a:t>）</a:t>
            </a:r>
          </a:p>
          <a:p>
            <a:pPr lvl="1">
              <a:buClr>
                <a:schemeClr val="hlink"/>
              </a:buClr>
              <a:buFont typeface="Wingdings" panose="05000000000000000000" pitchFamily="2" charset="2"/>
              <a:buChar char="Ø"/>
            </a:pPr>
            <a:r>
              <a:rPr lang="zh-CN" altLang="en-US" sz="2585" b="0" dirty="0">
                <a:latin typeface="+mj-ea"/>
                <a:ea typeface="+mj-ea"/>
              </a:rPr>
              <a:t>强化机器学习</a:t>
            </a:r>
          </a:p>
          <a:p>
            <a:pPr lvl="1">
              <a:buClr>
                <a:schemeClr val="hlink"/>
              </a:buClr>
              <a:buFont typeface="Wingdings" panose="05000000000000000000" pitchFamily="2" charset="2"/>
              <a:buChar char="Ø"/>
            </a:pPr>
            <a:r>
              <a:rPr lang="zh-CN" altLang="en-US" sz="2585" b="0" dirty="0">
                <a:latin typeface="+mj-ea"/>
                <a:ea typeface="+mj-ea"/>
              </a:rPr>
              <a:t>流形机器学习</a:t>
            </a:r>
          </a:p>
          <a:p>
            <a:pPr lvl="1">
              <a:buClr>
                <a:schemeClr val="hlink"/>
              </a:buClr>
              <a:buFont typeface="Wingdings" panose="05000000000000000000" pitchFamily="2" charset="2"/>
              <a:buChar char="Ø"/>
            </a:pPr>
            <a:r>
              <a:rPr lang="zh-CN" altLang="en-US" sz="2585" b="0" dirty="0">
                <a:latin typeface="+mj-ea"/>
                <a:ea typeface="+mj-ea"/>
              </a:rPr>
              <a:t>监督学习，非监督学习</a:t>
            </a:r>
          </a:p>
          <a:p>
            <a:pPr lvl="1">
              <a:buClr>
                <a:schemeClr val="hlink"/>
              </a:buClr>
              <a:buFont typeface="Wingdings" panose="05000000000000000000" pitchFamily="2" charset="2"/>
              <a:buChar char="Ø"/>
            </a:pPr>
            <a:r>
              <a:rPr lang="zh-CN" altLang="en-US" sz="2585" b="0" dirty="0">
                <a:latin typeface="+mj-ea"/>
                <a:ea typeface="+mj-ea"/>
              </a:rPr>
              <a:t>半监督学习、</a:t>
            </a:r>
          </a:p>
          <a:p>
            <a:pPr lvl="1">
              <a:buClr>
                <a:schemeClr val="hlink"/>
              </a:buClr>
              <a:buFont typeface="Wingdings" panose="05000000000000000000" pitchFamily="2" charset="2"/>
              <a:buChar char="Ø"/>
            </a:pPr>
            <a:r>
              <a:rPr lang="en-US" altLang="zh-CN" sz="2585" dirty="0"/>
              <a:t>….</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33</a:t>
            </a:fld>
            <a:endParaRPr lang="en-US" sz="1200">
              <a:solidFill>
                <a:prstClr val="black">
                  <a:tint val="75000"/>
                </a:prstClr>
              </a:solidFill>
              <a:latin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lstStyle/>
          <a:p>
            <a:pPr algn="l"/>
            <a:r>
              <a:rPr lang="zh-CN" altLang="en-US" dirty="0">
                <a:solidFill>
                  <a:schemeClr val="accent4"/>
                </a:solidFill>
              </a:rPr>
              <a:t>发展历程</a:t>
            </a:r>
          </a:p>
        </p:txBody>
      </p:sp>
      <p:sp>
        <p:nvSpPr>
          <p:cNvPr id="5" name="内容占位符 2"/>
          <p:cNvSpPr txBox="1"/>
          <p:nvPr/>
        </p:nvSpPr>
        <p:spPr>
          <a:xfrm>
            <a:off x="806450" y="1406525"/>
            <a:ext cx="10699750" cy="5032375"/>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800" dirty="0">
                <a:solidFill>
                  <a:srgbClr val="023A91"/>
                </a:solidFill>
                <a:latin typeface="微软雅黑" panose="020B0503020204020204" pitchFamily="34" charset="-122"/>
                <a:ea typeface="微软雅黑" panose="020B0503020204020204" pitchFamily="34" charset="-122"/>
              </a:rPr>
              <a:t>推理期：</a:t>
            </a:r>
            <a:endParaRPr lang="en-US" altLang="zh-CN" sz="2800" dirty="0">
              <a:solidFill>
                <a:srgbClr val="023A91"/>
              </a:solidFill>
              <a:latin typeface="微软雅黑" panose="020B0503020204020204" pitchFamily="34" charset="-122"/>
              <a:ea typeface="微软雅黑" panose="020B0503020204020204" pitchFamily="34" charset="-122"/>
            </a:endParaRPr>
          </a:p>
          <a:p>
            <a:pPr lvl="1">
              <a:lnSpc>
                <a:spcPct val="120000"/>
              </a:lnSpc>
            </a:pPr>
            <a:r>
              <a:rPr lang="en-US" altLang="zh-CN" sz="2800" dirty="0">
                <a:latin typeface="微软雅黑" panose="020B0503020204020204" pitchFamily="34" charset="-122"/>
                <a:ea typeface="微软雅黑" panose="020B0503020204020204" pitchFamily="34" charset="-122"/>
              </a:rPr>
              <a:t>A. Newell</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H. Simon</a:t>
            </a:r>
            <a:r>
              <a:rPr lang="zh-CN" altLang="en-US" sz="2800" dirty="0">
                <a:latin typeface="微软雅黑" panose="020B0503020204020204" pitchFamily="34" charset="-122"/>
                <a:ea typeface="微软雅黑" panose="020B0503020204020204" pitchFamily="34" charset="-122"/>
              </a:rPr>
              <a:t>的“逻辑理论家”</a:t>
            </a:r>
            <a:r>
              <a:rPr lang="en-US" altLang="zh-CN" sz="2800" dirty="0">
                <a:latin typeface="微软雅黑" panose="020B0503020204020204" pitchFamily="34" charset="-122"/>
                <a:ea typeface="微软雅黑" panose="020B0503020204020204" pitchFamily="34" charset="-122"/>
              </a:rPr>
              <a:t>(Logic Theorist)</a:t>
            </a:r>
            <a:r>
              <a:rPr lang="zh-CN" altLang="en-US" sz="2800" dirty="0">
                <a:latin typeface="微软雅黑" panose="020B0503020204020204" pitchFamily="34" charset="-122"/>
                <a:ea typeface="微软雅黑" panose="020B0503020204020204" pitchFamily="34" charset="-122"/>
              </a:rPr>
              <a:t>程序以及此后的“通用问题求解”</a:t>
            </a:r>
            <a:r>
              <a:rPr lang="en-US" altLang="zh-CN" sz="2800" dirty="0">
                <a:latin typeface="微软雅黑" panose="020B0503020204020204" pitchFamily="34" charset="-122"/>
                <a:ea typeface="微软雅黑" panose="020B0503020204020204" pitchFamily="34" charset="-122"/>
              </a:rPr>
              <a:t>(General Problem Solving)</a:t>
            </a:r>
            <a:r>
              <a:rPr lang="zh-CN" altLang="en-US" sz="2800" dirty="0">
                <a:latin typeface="微软雅黑" panose="020B0503020204020204" pitchFamily="34" charset="-122"/>
                <a:ea typeface="微软雅黑" panose="020B0503020204020204" pitchFamily="34" charset="-122"/>
              </a:rPr>
              <a:t>程序等在当时取得了令人振奋的结果。</a:t>
            </a:r>
            <a:endParaRPr lang="en-US" altLang="zh-CN" sz="2800" dirty="0">
              <a:latin typeface="微软雅黑" panose="020B0503020204020204" pitchFamily="34" charset="-122"/>
              <a:ea typeface="微软雅黑" panose="020B0503020204020204" pitchFamily="34" charset="-122"/>
            </a:endParaRPr>
          </a:p>
          <a:p>
            <a:pPr>
              <a:lnSpc>
                <a:spcPct val="120000"/>
              </a:lnSpc>
            </a:pPr>
            <a:r>
              <a:rPr lang="zh-CN" altLang="en-US" sz="2800" dirty="0">
                <a:solidFill>
                  <a:srgbClr val="023A91"/>
                </a:solidFill>
                <a:latin typeface="微软雅黑" panose="020B0503020204020204" pitchFamily="34" charset="-122"/>
                <a:ea typeface="微软雅黑" panose="020B0503020204020204" pitchFamily="34" charset="-122"/>
              </a:rPr>
              <a:t>知识期：</a:t>
            </a:r>
            <a:endParaRPr lang="en-US" altLang="zh-CN" sz="2800" dirty="0">
              <a:solidFill>
                <a:srgbClr val="023A91"/>
              </a:solidFill>
              <a:latin typeface="微软雅黑" panose="020B0503020204020204" pitchFamily="34" charset="-122"/>
              <a:ea typeface="微软雅黑" panose="020B0503020204020204" pitchFamily="34" charset="-122"/>
            </a:endParaRPr>
          </a:p>
          <a:p>
            <a:pPr lvl="1">
              <a:lnSpc>
                <a:spcPct val="120000"/>
              </a:lnSpc>
            </a:pPr>
            <a:r>
              <a:rPr lang="zh-CN" altLang="en-US" sz="2800" dirty="0">
                <a:latin typeface="微软雅黑" panose="020B0503020204020204" pitchFamily="34" charset="-122"/>
                <a:ea typeface="微软雅黑" panose="020B0503020204020204" pitchFamily="34" charset="-122"/>
              </a:rPr>
              <a:t>大量专家系统问世，在很多应用领域取得大量成果；</a:t>
            </a:r>
            <a:endParaRPr lang="en-US" altLang="zh-CN" sz="2800" dirty="0">
              <a:latin typeface="微软雅黑" panose="020B0503020204020204" pitchFamily="34" charset="-122"/>
              <a:ea typeface="微软雅黑" panose="020B0503020204020204" pitchFamily="34" charset="-122"/>
            </a:endParaRPr>
          </a:p>
          <a:p>
            <a:pPr lvl="1">
              <a:lnSpc>
                <a:spcPct val="120000"/>
              </a:lnSpc>
            </a:pPr>
            <a:r>
              <a:rPr lang="zh-CN" altLang="en-US" sz="2800" dirty="0">
                <a:latin typeface="微软雅黑" panose="020B0503020204020204" pitchFamily="34" charset="-122"/>
                <a:ea typeface="微软雅黑" panose="020B0503020204020204" pitchFamily="34" charset="-122"/>
              </a:rPr>
              <a:t>但是由人来总结知识再教给计算机相当困难。</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9450" y="222250"/>
            <a:ext cx="11137900" cy="677863"/>
          </a:xfrm>
        </p:spPr>
        <p:txBody>
          <a:bodyPr/>
          <a:lstStyle/>
          <a:p>
            <a:pPr algn="l"/>
            <a:r>
              <a:rPr lang="zh-CN" altLang="en-US" dirty="0">
                <a:solidFill>
                  <a:schemeClr val="accent4"/>
                </a:solidFill>
              </a:rPr>
              <a:t>发展历程</a:t>
            </a:r>
          </a:p>
        </p:txBody>
      </p:sp>
      <p:sp>
        <p:nvSpPr>
          <p:cNvPr id="5" name="内容占位符 2"/>
          <p:cNvSpPr txBox="1"/>
          <p:nvPr/>
        </p:nvSpPr>
        <p:spPr>
          <a:xfrm>
            <a:off x="679450" y="1368425"/>
            <a:ext cx="10674350" cy="5267325"/>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800" dirty="0">
                <a:solidFill>
                  <a:srgbClr val="023A91"/>
                </a:solidFill>
                <a:latin typeface="+mj-ea"/>
                <a:ea typeface="+mj-ea"/>
              </a:rPr>
              <a:t>学习期：</a:t>
            </a:r>
            <a:endParaRPr lang="en-US" altLang="zh-CN" sz="2800" dirty="0">
              <a:solidFill>
                <a:srgbClr val="023A91"/>
              </a:solidFill>
              <a:latin typeface="+mj-ea"/>
              <a:ea typeface="+mj-ea"/>
            </a:endParaRPr>
          </a:p>
          <a:p>
            <a:pPr lvl="1">
              <a:lnSpc>
                <a:spcPct val="110000"/>
              </a:lnSpc>
            </a:pPr>
            <a:r>
              <a:rPr lang="zh-CN" altLang="en-US" sz="2800" dirty="0">
                <a:latin typeface="+mj-ea"/>
                <a:ea typeface="+mj-ea"/>
              </a:rPr>
              <a:t>符号主义学习</a:t>
            </a:r>
            <a:endParaRPr lang="en-US" altLang="zh-CN" sz="2800" dirty="0">
              <a:latin typeface="+mj-ea"/>
              <a:ea typeface="+mj-ea"/>
            </a:endParaRPr>
          </a:p>
          <a:p>
            <a:pPr lvl="2">
              <a:lnSpc>
                <a:spcPct val="110000"/>
              </a:lnSpc>
            </a:pPr>
            <a:r>
              <a:rPr lang="zh-CN" altLang="en-US" sz="2600" dirty="0">
                <a:latin typeface="+mj-ea"/>
                <a:ea typeface="+mj-ea"/>
              </a:rPr>
              <a:t>决策树：以信息论为基础，最小化信息熵，模拟了人类对概念进行判定的树形流程</a:t>
            </a:r>
            <a:endParaRPr lang="en-US" altLang="zh-CN" sz="2600" dirty="0">
              <a:latin typeface="+mj-ea"/>
              <a:ea typeface="+mj-ea"/>
            </a:endParaRPr>
          </a:p>
          <a:p>
            <a:pPr lvl="2">
              <a:lnSpc>
                <a:spcPct val="110000"/>
              </a:lnSpc>
            </a:pPr>
            <a:r>
              <a:rPr lang="zh-CN" altLang="en-US" sz="2600" dirty="0">
                <a:latin typeface="+mj-ea"/>
                <a:ea typeface="+mj-ea"/>
              </a:rPr>
              <a:t>基于逻辑的学习：使用一阶逻辑进行知识表示，通过修改扩充逻辑表达式对数据进行归纳</a:t>
            </a:r>
            <a:endParaRPr lang="en-US" altLang="zh-CN" sz="2600" dirty="0">
              <a:solidFill>
                <a:srgbClr val="023A91"/>
              </a:solidFill>
              <a:latin typeface="+mj-ea"/>
              <a:ea typeface="+mj-ea"/>
            </a:endParaRPr>
          </a:p>
          <a:p>
            <a:pPr lvl="1">
              <a:lnSpc>
                <a:spcPct val="110000"/>
              </a:lnSpc>
            </a:pPr>
            <a:r>
              <a:rPr lang="zh-CN" altLang="en-US" sz="2800" dirty="0">
                <a:latin typeface="+mj-ea"/>
                <a:ea typeface="+mj-ea"/>
              </a:rPr>
              <a:t>连接主义学习</a:t>
            </a:r>
            <a:endParaRPr lang="en-US" altLang="zh-CN" sz="2800" dirty="0">
              <a:latin typeface="+mj-ea"/>
              <a:ea typeface="+mj-ea"/>
            </a:endParaRPr>
          </a:p>
          <a:p>
            <a:pPr lvl="2">
              <a:lnSpc>
                <a:spcPct val="110000"/>
              </a:lnSpc>
            </a:pPr>
            <a:r>
              <a:rPr lang="zh-CN" altLang="en-US" sz="2600" dirty="0">
                <a:latin typeface="+mj-ea"/>
                <a:ea typeface="+mj-ea"/>
              </a:rPr>
              <a:t>神经网络</a:t>
            </a:r>
            <a:endParaRPr lang="en-US" altLang="zh-CN" sz="2600" dirty="0">
              <a:latin typeface="+mj-ea"/>
              <a:ea typeface="+mj-ea"/>
            </a:endParaRPr>
          </a:p>
          <a:p>
            <a:pPr lvl="1">
              <a:lnSpc>
                <a:spcPct val="110000"/>
              </a:lnSpc>
            </a:pPr>
            <a:r>
              <a:rPr lang="zh-CN" altLang="en-US" sz="2800" dirty="0">
                <a:latin typeface="+mj-ea"/>
                <a:ea typeface="+mj-ea"/>
              </a:rPr>
              <a:t>统计学习</a:t>
            </a:r>
            <a:endParaRPr lang="en-US" altLang="zh-CN" sz="2800" dirty="0">
              <a:latin typeface="+mj-ea"/>
              <a:ea typeface="+mj-ea"/>
            </a:endParaRPr>
          </a:p>
          <a:p>
            <a:pPr lvl="2">
              <a:lnSpc>
                <a:spcPct val="110000"/>
              </a:lnSpc>
            </a:pPr>
            <a:r>
              <a:rPr lang="zh-CN" altLang="en-US" sz="2600" dirty="0">
                <a:latin typeface="+mj-ea"/>
                <a:ea typeface="+mj-ea"/>
              </a:rPr>
              <a:t>支持向量机及核方法</a:t>
            </a:r>
            <a:endParaRPr lang="en-US" altLang="zh-CN" sz="2600" dirty="0">
              <a:latin typeface="+mj-ea"/>
              <a:ea typeface="+mj-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22250"/>
            <a:ext cx="11169650" cy="677863"/>
          </a:xfrm>
        </p:spPr>
        <p:txBody>
          <a:bodyPr/>
          <a:lstStyle/>
          <a:p>
            <a:pPr algn="l"/>
            <a:r>
              <a:rPr lang="zh-CN" altLang="en-US" dirty="0">
                <a:solidFill>
                  <a:schemeClr val="accent4"/>
                </a:solidFill>
              </a:rPr>
              <a:t>发展历程</a:t>
            </a:r>
          </a:p>
        </p:txBody>
      </p:sp>
      <p:cxnSp>
        <p:nvCxnSpPr>
          <p:cNvPr id="5" name="直接箭头连接符 4"/>
          <p:cNvCxnSpPr/>
          <p:nvPr/>
        </p:nvCxnSpPr>
        <p:spPr>
          <a:xfrm>
            <a:off x="2354118" y="3102303"/>
            <a:ext cx="7603794" cy="2"/>
          </a:xfrm>
          <a:prstGeom prst="straightConnector1">
            <a:avLst/>
          </a:prstGeom>
          <a:ln w="158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3163571"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对象 6"/>
          <p:cNvGraphicFramePr>
            <a:graphicFrameLocks noChangeAspect="1"/>
          </p:cNvGraphicFramePr>
          <p:nvPr>
            <p:extLst>
              <p:ext uri="{D42A27DB-BD31-4B8C-83A1-F6EECF244321}">
                <p14:modId xmlns:p14="http://schemas.microsoft.com/office/powerpoint/2010/main" val="425618729"/>
              </p:ext>
            </p:extLst>
          </p:nvPr>
        </p:nvGraphicFramePr>
        <p:xfrm>
          <a:off x="3027514" y="3101984"/>
          <a:ext cx="303571" cy="307210"/>
        </p:xfrm>
        <a:graphic>
          <a:graphicData uri="http://schemas.openxmlformats.org/presentationml/2006/ole">
            <mc:AlternateContent xmlns:mc="http://schemas.openxmlformats.org/markup-compatibility/2006">
              <mc:Choice xmlns:v="urn:schemas-microsoft-com:vml" Requires="v">
                <p:oleObj name="Equation" r:id="rId2" imgW="4876800" imgH="4267200" progId="Equation.DSMT4">
                  <p:embed/>
                </p:oleObj>
              </mc:Choice>
              <mc:Fallback>
                <p:oleObj name="Equation" r:id="rId2" imgW="4876800" imgH="4267200" progId="Equation.DSMT4">
                  <p:embed/>
                  <p:pic>
                    <p:nvPicPr>
                      <p:cNvPr id="7" name="对象 6"/>
                      <p:cNvPicPr/>
                      <p:nvPr/>
                    </p:nvPicPr>
                    <p:blipFill>
                      <a:blip r:embed="rId3"/>
                      <a:stretch>
                        <a:fillRect/>
                      </a:stretch>
                    </p:blipFill>
                    <p:spPr>
                      <a:xfrm>
                        <a:off x="3027514" y="3101984"/>
                        <a:ext cx="303571" cy="307210"/>
                      </a:xfrm>
                      <a:prstGeom prst="rect">
                        <a:avLst/>
                      </a:prstGeom>
                    </p:spPr>
                  </p:pic>
                </p:oleObj>
              </mc:Fallback>
            </mc:AlternateContent>
          </a:graphicData>
        </a:graphic>
      </p:graphicFrame>
      <p:cxnSp>
        <p:nvCxnSpPr>
          <p:cNvPr id="8" name="直接连接符 7"/>
          <p:cNvCxnSpPr/>
          <p:nvPr/>
        </p:nvCxnSpPr>
        <p:spPr>
          <a:xfrm rot="5400000">
            <a:off x="8732642"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ext uri="{D42A27DB-BD31-4B8C-83A1-F6EECF244321}">
                <p14:modId xmlns:p14="http://schemas.microsoft.com/office/powerpoint/2010/main" val="3544175142"/>
              </p:ext>
            </p:extLst>
          </p:nvPr>
        </p:nvGraphicFramePr>
        <p:xfrm>
          <a:off x="8619792" y="3102305"/>
          <a:ext cx="304866" cy="307210"/>
        </p:xfrm>
        <a:graphic>
          <a:graphicData uri="http://schemas.openxmlformats.org/presentationml/2006/ole">
            <mc:AlternateContent xmlns:mc="http://schemas.openxmlformats.org/markup-compatibility/2006">
              <mc:Choice xmlns:v="urn:schemas-microsoft-com:vml" Requires="v">
                <p:oleObj name="Equation" r:id="rId4" imgW="4876800" imgH="4267200" progId="Equation.DSMT4">
                  <p:embed/>
                </p:oleObj>
              </mc:Choice>
              <mc:Fallback>
                <p:oleObj name="Equation" r:id="rId4" imgW="4876800" imgH="4267200" progId="Equation.DSMT4">
                  <p:embed/>
                  <p:pic>
                    <p:nvPicPr>
                      <p:cNvPr id="9" name="对象 8"/>
                      <p:cNvPicPr>
                        <a:picLocks noChangeAspect="1" noChangeArrowheads="1"/>
                      </p:cNvPicPr>
                      <p:nvPr/>
                    </p:nvPicPr>
                    <p:blipFill>
                      <a:blip r:embed="rId5"/>
                      <a:srcRect/>
                      <a:stretch>
                        <a:fillRect/>
                      </a:stretch>
                    </p:blipFill>
                    <p:spPr bwMode="auto">
                      <a:xfrm>
                        <a:off x="8619792" y="3102305"/>
                        <a:ext cx="304866" cy="307210"/>
                      </a:xfrm>
                      <a:prstGeom prst="rect">
                        <a:avLst/>
                      </a:prstGeom>
                      <a:noFill/>
                      <a:ln>
                        <a:noFill/>
                      </a:ln>
                    </p:spPr>
                  </p:pic>
                </p:oleObj>
              </mc:Fallback>
            </mc:AlternateContent>
          </a:graphicData>
        </a:graphic>
      </p:graphicFrame>
      <p:cxnSp>
        <p:nvCxnSpPr>
          <p:cNvPr id="10" name="直接连接符 9"/>
          <p:cNvCxnSpPr/>
          <p:nvPr/>
        </p:nvCxnSpPr>
        <p:spPr>
          <a:xfrm rot="5400000">
            <a:off x="6006963" y="305456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extLst>
              <p:ext uri="{D42A27DB-BD31-4B8C-83A1-F6EECF244321}">
                <p14:modId xmlns:p14="http://schemas.microsoft.com/office/powerpoint/2010/main" val="3769855291"/>
              </p:ext>
            </p:extLst>
          </p:nvPr>
        </p:nvGraphicFramePr>
        <p:xfrm>
          <a:off x="5904112" y="3101984"/>
          <a:ext cx="286753" cy="307210"/>
        </p:xfrm>
        <a:graphic>
          <a:graphicData uri="http://schemas.openxmlformats.org/presentationml/2006/ole">
            <mc:AlternateContent xmlns:mc="http://schemas.openxmlformats.org/markup-compatibility/2006">
              <mc:Choice xmlns:v="urn:schemas-microsoft-com:vml" Requires="v">
                <p:oleObj name="Equation" r:id="rId6" imgW="4572000" imgH="4267200" progId="Equation.DSMT4">
                  <p:embed/>
                </p:oleObj>
              </mc:Choice>
              <mc:Fallback>
                <p:oleObj name="Equation" r:id="rId6" imgW="4572000" imgH="4267200" progId="Equation.DSMT4">
                  <p:embed/>
                  <p:pic>
                    <p:nvPicPr>
                      <p:cNvPr id="11" name="对象 10"/>
                      <p:cNvPicPr>
                        <a:picLocks noChangeAspect="1" noChangeArrowheads="1"/>
                      </p:cNvPicPr>
                      <p:nvPr/>
                    </p:nvPicPr>
                    <p:blipFill>
                      <a:blip r:embed="rId7"/>
                      <a:srcRect/>
                      <a:stretch>
                        <a:fillRect/>
                      </a:stretch>
                    </p:blipFill>
                    <p:spPr bwMode="auto">
                      <a:xfrm>
                        <a:off x="5904112" y="3101984"/>
                        <a:ext cx="286753"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直接连接符 11"/>
          <p:cNvCxnSpPr/>
          <p:nvPr/>
        </p:nvCxnSpPr>
        <p:spPr>
          <a:xfrm rot="5400000">
            <a:off x="4675824"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7501109" y="305370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对象 13"/>
          <p:cNvGraphicFramePr>
            <a:graphicFrameLocks noChangeAspect="1"/>
          </p:cNvGraphicFramePr>
          <p:nvPr>
            <p:extLst>
              <p:ext uri="{D42A27DB-BD31-4B8C-83A1-F6EECF244321}">
                <p14:modId xmlns:p14="http://schemas.microsoft.com/office/powerpoint/2010/main" val="1698403701"/>
              </p:ext>
            </p:extLst>
          </p:nvPr>
        </p:nvGraphicFramePr>
        <p:xfrm>
          <a:off x="4562976" y="3102305"/>
          <a:ext cx="304866" cy="307210"/>
        </p:xfrm>
        <a:graphic>
          <a:graphicData uri="http://schemas.openxmlformats.org/presentationml/2006/ole">
            <mc:AlternateContent xmlns:mc="http://schemas.openxmlformats.org/markup-compatibility/2006">
              <mc:Choice xmlns:v="urn:schemas-microsoft-com:vml" Requires="v">
                <p:oleObj name="Equation" r:id="rId8" imgW="4876800" imgH="4267200" progId="Equation.DSMT4">
                  <p:embed/>
                </p:oleObj>
              </mc:Choice>
              <mc:Fallback>
                <p:oleObj name="Equation" r:id="rId8" imgW="4876800" imgH="4267200" progId="Equation.DSMT4">
                  <p:embed/>
                  <p:pic>
                    <p:nvPicPr>
                      <p:cNvPr id="14" name="对象 13"/>
                      <p:cNvPicPr>
                        <a:picLocks noChangeAspect="1" noChangeArrowheads="1"/>
                      </p:cNvPicPr>
                      <p:nvPr/>
                    </p:nvPicPr>
                    <p:blipFill>
                      <a:blip r:embed="rId9"/>
                      <a:srcRect/>
                      <a:stretch>
                        <a:fillRect/>
                      </a:stretch>
                    </p:blipFill>
                    <p:spPr bwMode="auto">
                      <a:xfrm>
                        <a:off x="4562976" y="3102305"/>
                        <a:ext cx="304866"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206729224"/>
              </p:ext>
            </p:extLst>
          </p:nvPr>
        </p:nvGraphicFramePr>
        <p:xfrm>
          <a:off x="7398252" y="3101984"/>
          <a:ext cx="286755" cy="307210"/>
        </p:xfrm>
        <a:graphic>
          <a:graphicData uri="http://schemas.openxmlformats.org/presentationml/2006/ole">
            <mc:AlternateContent xmlns:mc="http://schemas.openxmlformats.org/markup-compatibility/2006">
              <mc:Choice xmlns:v="urn:schemas-microsoft-com:vml" Requires="v">
                <p:oleObj name="Equation" r:id="rId10" imgW="4572000" imgH="4267200" progId="Equation.DSMT4">
                  <p:embed/>
                </p:oleObj>
              </mc:Choice>
              <mc:Fallback>
                <p:oleObj name="Equation" r:id="rId10" imgW="4572000" imgH="4267200" progId="Equation.DSMT4">
                  <p:embed/>
                  <p:pic>
                    <p:nvPicPr>
                      <p:cNvPr id="15" name="对象 14"/>
                      <p:cNvPicPr>
                        <a:picLocks noChangeAspect="1" noChangeArrowheads="1"/>
                      </p:cNvPicPr>
                      <p:nvPr/>
                    </p:nvPicPr>
                    <p:blipFill>
                      <a:blip r:embed="rId11"/>
                      <a:srcRect/>
                      <a:stretch>
                        <a:fillRect/>
                      </a:stretch>
                    </p:blipFill>
                    <p:spPr bwMode="auto">
                      <a:xfrm>
                        <a:off x="7398252" y="3101984"/>
                        <a:ext cx="286755" cy="307210"/>
                      </a:xfrm>
                      <a:prstGeom prst="rect">
                        <a:avLst/>
                      </a:prstGeom>
                      <a:noFill/>
                      <a:ln>
                        <a:noFill/>
                      </a:ln>
                    </p:spPr>
                  </p:pic>
                </p:oleObj>
              </mc:Fallback>
            </mc:AlternateContent>
          </a:graphicData>
        </a:graphic>
      </p:graphicFrame>
      <p:sp>
        <p:nvSpPr>
          <p:cNvPr id="16" name="右大括号 15"/>
          <p:cNvSpPr/>
          <p:nvPr/>
        </p:nvSpPr>
        <p:spPr>
          <a:xfrm rot="16200000">
            <a:off x="3294700" y="1485446"/>
            <a:ext cx="720003" cy="2410041"/>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17" name="文本框 53"/>
          <p:cNvSpPr txBox="1"/>
          <p:nvPr/>
        </p:nvSpPr>
        <p:spPr>
          <a:xfrm>
            <a:off x="3216118" y="1828765"/>
            <a:ext cx="954107" cy="400110"/>
          </a:xfrm>
          <a:prstGeom prst="rect">
            <a:avLst/>
          </a:prstGeom>
          <a:noFill/>
        </p:spPr>
        <p:txBody>
          <a:bodyPr vert="horz" wrap="non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推理期</a:t>
            </a:r>
          </a:p>
        </p:txBody>
      </p:sp>
      <p:sp>
        <p:nvSpPr>
          <p:cNvPr id="18" name="右大括号 17"/>
          <p:cNvSpPr/>
          <p:nvPr/>
        </p:nvSpPr>
        <p:spPr>
          <a:xfrm rot="16200000">
            <a:off x="5310097" y="2326831"/>
            <a:ext cx="720001" cy="771013"/>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19" name="文本框 53"/>
          <p:cNvSpPr txBox="1"/>
          <p:nvPr/>
        </p:nvSpPr>
        <p:spPr>
          <a:xfrm>
            <a:off x="5231905" y="1835534"/>
            <a:ext cx="954107" cy="400110"/>
          </a:xfrm>
          <a:prstGeom prst="rect">
            <a:avLst/>
          </a:prstGeom>
          <a:noFill/>
        </p:spPr>
        <p:txBody>
          <a:bodyPr vert="horz" wrap="non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知识期</a:t>
            </a:r>
          </a:p>
        </p:txBody>
      </p:sp>
      <p:sp>
        <p:nvSpPr>
          <p:cNvPr id="20" name="右大括号 19"/>
          <p:cNvSpPr/>
          <p:nvPr/>
        </p:nvSpPr>
        <p:spPr>
          <a:xfrm rot="16200000">
            <a:off x="7479638" y="1000465"/>
            <a:ext cx="720001" cy="3367244"/>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21" name="文本框 53"/>
          <p:cNvSpPr txBox="1"/>
          <p:nvPr/>
        </p:nvSpPr>
        <p:spPr>
          <a:xfrm>
            <a:off x="7464152" y="1907542"/>
            <a:ext cx="954107" cy="400110"/>
          </a:xfrm>
          <a:prstGeom prst="rect">
            <a:avLst/>
          </a:prstGeom>
          <a:noFill/>
        </p:spPr>
        <p:txBody>
          <a:bodyPr vert="horz" wrap="non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学习期</a:t>
            </a:r>
          </a:p>
        </p:txBody>
      </p:sp>
      <p:cxnSp>
        <p:nvCxnSpPr>
          <p:cNvPr id="22" name="直接连接符 21"/>
          <p:cNvCxnSpPr/>
          <p:nvPr/>
        </p:nvCxnSpPr>
        <p:spPr>
          <a:xfrm flipV="1">
            <a:off x="5809604" y="3210207"/>
            <a:ext cx="562368" cy="408450"/>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 name="文本框 53"/>
          <p:cNvSpPr txBox="1"/>
          <p:nvPr/>
        </p:nvSpPr>
        <p:spPr>
          <a:xfrm>
            <a:off x="2725959" y="3618658"/>
            <a:ext cx="5888274" cy="400110"/>
          </a:xfrm>
          <a:prstGeom prst="rect">
            <a:avLst/>
          </a:prstGeom>
          <a:noFill/>
        </p:spPr>
        <p:txBody>
          <a:bodyPr vert="horz" wrap="squar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符号主义学习：决策树和基于逻辑的学习</a:t>
            </a:r>
          </a:p>
        </p:txBody>
      </p:sp>
      <p:cxnSp>
        <p:nvCxnSpPr>
          <p:cNvPr id="24" name="直接连接符 23"/>
          <p:cNvCxnSpPr/>
          <p:nvPr/>
        </p:nvCxnSpPr>
        <p:spPr>
          <a:xfrm flipV="1">
            <a:off x="6371973" y="3210208"/>
            <a:ext cx="851208" cy="92370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53"/>
          <p:cNvSpPr txBox="1"/>
          <p:nvPr/>
        </p:nvSpPr>
        <p:spPr>
          <a:xfrm>
            <a:off x="3979184" y="4133909"/>
            <a:ext cx="3660841" cy="400110"/>
          </a:xfrm>
          <a:prstGeom prst="rect">
            <a:avLst/>
          </a:prstGeom>
          <a:noFill/>
        </p:spPr>
        <p:txBody>
          <a:bodyPr vert="horz" wrap="squar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连接主义学习：基于神经网络</a:t>
            </a:r>
          </a:p>
        </p:txBody>
      </p:sp>
      <p:cxnSp>
        <p:nvCxnSpPr>
          <p:cNvPr id="26" name="直接连接符 25"/>
          <p:cNvCxnSpPr/>
          <p:nvPr/>
        </p:nvCxnSpPr>
        <p:spPr>
          <a:xfrm flipV="1">
            <a:off x="7349956" y="3210207"/>
            <a:ext cx="857520" cy="1493222"/>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文本框 53"/>
          <p:cNvSpPr txBox="1"/>
          <p:nvPr/>
        </p:nvSpPr>
        <p:spPr>
          <a:xfrm>
            <a:off x="4608256" y="4637963"/>
            <a:ext cx="4236658" cy="400110"/>
          </a:xfrm>
          <a:prstGeom prst="rect">
            <a:avLst/>
          </a:prstGeom>
          <a:noFill/>
        </p:spPr>
        <p:txBody>
          <a:bodyPr vert="horz" wrap="squar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统计学习：支持向量机和核方法</a:t>
            </a:r>
          </a:p>
        </p:txBody>
      </p:sp>
      <p:cxnSp>
        <p:nvCxnSpPr>
          <p:cNvPr id="28" name="直接连接符 27"/>
          <p:cNvCxnSpPr/>
          <p:nvPr/>
        </p:nvCxnSpPr>
        <p:spPr>
          <a:xfrm flipV="1">
            <a:off x="8400256" y="3143543"/>
            <a:ext cx="889319" cy="192647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文本框 53"/>
          <p:cNvSpPr txBox="1"/>
          <p:nvPr/>
        </p:nvSpPr>
        <p:spPr>
          <a:xfrm>
            <a:off x="6521576" y="5070012"/>
            <a:ext cx="3534864" cy="400110"/>
          </a:xfrm>
          <a:prstGeom prst="rect">
            <a:avLst/>
          </a:prstGeom>
          <a:noFill/>
        </p:spPr>
        <p:txBody>
          <a:bodyPr vert="horz" wrap="squar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连接主义学习：深度学习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P spid="20" grpId="0" animBg="1"/>
      <p:bldP spid="21" grpId="0"/>
      <p:bldP spid="23" grpId="0"/>
      <p:bldP spid="25" grpId="0"/>
      <p:bldP spid="27"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2"/>
          <p:cNvSpPr>
            <a:spLocks noGrp="1" noRot="1" noChangeArrowheads="1"/>
          </p:cNvSpPr>
          <p:nvPr>
            <p:ph type="title"/>
          </p:nvPr>
        </p:nvSpPr>
        <p:spPr>
          <a:xfrm>
            <a:off x="673100" y="222250"/>
            <a:ext cx="11144250" cy="677863"/>
          </a:xfrm>
        </p:spPr>
        <p:txBody>
          <a:bodyPr vert="horz" wrap="square" lIns="91440" tIns="45720" rIns="91440" bIns="45720" numCol="1" rtlCol="0" anchor="ctr" anchorCtr="0" compatLnSpc="1">
            <a:normAutofit/>
          </a:bodyPr>
          <a:lstStyle/>
          <a:p>
            <a:pPr algn="l"/>
            <a:r>
              <a:rPr lang="zh-CN" altLang="en-US" dirty="0">
                <a:solidFill>
                  <a:schemeClr val="accent4"/>
                </a:solidFill>
              </a:rPr>
              <a:t>未来发展趋势</a:t>
            </a:r>
          </a:p>
        </p:txBody>
      </p:sp>
      <p:sp>
        <p:nvSpPr>
          <p:cNvPr id="43011" name="Rectangle 3"/>
          <p:cNvSpPr>
            <a:spLocks noGrp="1" noRot="1" noChangeArrowheads="1"/>
          </p:cNvSpPr>
          <p:nvPr>
            <p:ph idx="1"/>
          </p:nvPr>
        </p:nvSpPr>
        <p:spPr>
          <a:xfrm>
            <a:off x="293688" y="1452881"/>
            <a:ext cx="11523662" cy="5182869"/>
          </a:xfrm>
        </p:spPr>
        <p:txBody>
          <a:bodyPr vert="horz" lIns="84406" tIns="42203" rIns="84406" bIns="42203" rtlCol="0">
            <a:normAutofit/>
          </a:bodyPr>
          <a:lstStyle/>
          <a:p>
            <a:r>
              <a:rPr lang="zh-CN" altLang="en-US" sz="2800" dirty="0">
                <a:solidFill>
                  <a:srgbClr val="0000FF"/>
                </a:solidFill>
              </a:rPr>
              <a:t>机器实际上是一个应用驱动的学科，其根本的驱动力是：</a:t>
            </a:r>
          </a:p>
          <a:p>
            <a:pPr lvl="1">
              <a:buClr>
                <a:schemeClr val="hlink"/>
              </a:buClr>
              <a:buFont typeface="Wingdings" panose="05000000000000000000" pitchFamily="2" charset="2"/>
              <a:buChar char="Ø"/>
            </a:pPr>
            <a:r>
              <a:rPr lang="zh-CN" altLang="en-US" sz="2400" dirty="0">
                <a:latin typeface="+mj-ea"/>
                <a:ea typeface="+mj-ea"/>
              </a:rPr>
              <a:t>“更多、更好地解决实际问题”</a:t>
            </a:r>
          </a:p>
          <a:p>
            <a:r>
              <a:rPr lang="zh-CN" altLang="en-US" sz="2800" dirty="0">
                <a:solidFill>
                  <a:srgbClr val="0000FF"/>
                </a:solidFill>
              </a:rPr>
              <a:t>由于近</a:t>
            </a:r>
            <a:r>
              <a:rPr lang="en-US" altLang="zh-CN" sz="2800" dirty="0">
                <a:solidFill>
                  <a:srgbClr val="0000FF"/>
                </a:solidFill>
              </a:rPr>
              <a:t>20</a:t>
            </a:r>
            <a:r>
              <a:rPr lang="zh-CN" altLang="en-US" sz="2800" dirty="0">
                <a:solidFill>
                  <a:srgbClr val="0000FF"/>
                </a:solidFill>
              </a:rPr>
              <a:t>年的飞速发展，机器学习已经具备了一定的解决实际问题的能力，似乎逐渐开始成为一种基础性、透明化的“支持技术、服务技术”</a:t>
            </a:r>
          </a:p>
          <a:p>
            <a:pPr lvl="1">
              <a:buClr>
                <a:schemeClr val="hlink"/>
              </a:buClr>
              <a:buFont typeface="Wingdings" panose="05000000000000000000" pitchFamily="2" charset="2"/>
              <a:buChar char="Ø"/>
            </a:pPr>
            <a:r>
              <a:rPr lang="zh-CN" altLang="en-US" sz="2400" dirty="0">
                <a:latin typeface="+mj-ea"/>
                <a:ea typeface="+mj-ea"/>
              </a:rPr>
              <a:t>基础性：在众多的学科领域都得以应用（“无所不在”）</a:t>
            </a:r>
          </a:p>
          <a:p>
            <a:pPr lvl="1">
              <a:buClr>
                <a:schemeClr val="hlink"/>
              </a:buClr>
              <a:buFont typeface="Wingdings" panose="05000000000000000000" pitchFamily="2" charset="2"/>
              <a:buChar char="Ø"/>
            </a:pPr>
            <a:r>
              <a:rPr lang="zh-CN" altLang="en-US" sz="2400" dirty="0">
                <a:latin typeface="+mj-ea"/>
                <a:ea typeface="+mj-ea"/>
              </a:rPr>
              <a:t>透明化：用户看不见机器学习，看见的是防火墙、生物信息、搜索引擎；（“无所不在”）</a:t>
            </a:r>
          </a:p>
          <a:p>
            <a:pPr lvl="1">
              <a:buClr>
                <a:schemeClr val="hlink"/>
              </a:buClr>
              <a:buFont typeface="Wingdings" panose="05000000000000000000" pitchFamily="2" charset="2"/>
              <a:buChar char="Ø"/>
            </a:pPr>
            <a:r>
              <a:rPr lang="zh-CN" altLang="en-US" sz="2400" dirty="0">
                <a:latin typeface="+mj-ea"/>
                <a:ea typeface="+mj-ea"/>
              </a:rPr>
              <a:t>“机器更好用了”</a:t>
            </a:r>
            <a:r>
              <a:rPr lang="en-US" altLang="zh-CN" sz="2400" dirty="0">
                <a:latin typeface="+mj-ea"/>
                <a:ea typeface="+mj-ea"/>
              </a:rPr>
              <a:t>(</a:t>
            </a:r>
            <a:r>
              <a:rPr lang="zh-CN" altLang="en-US" sz="2400" dirty="0">
                <a:latin typeface="+mj-ea"/>
                <a:ea typeface="+mj-ea"/>
              </a:rPr>
              <a:t>正如</a:t>
            </a:r>
            <a:r>
              <a:rPr lang="en-US" altLang="zh-CN" sz="2400" dirty="0">
                <a:latin typeface="+mj-ea"/>
                <a:ea typeface="+mj-ea"/>
              </a:rPr>
              <a:t>CALO</a:t>
            </a:r>
            <a:r>
              <a:rPr lang="zh-CN" altLang="en-US" sz="2400" dirty="0">
                <a:latin typeface="+mj-ea"/>
                <a:ea typeface="+mj-ea"/>
              </a:rPr>
              <a:t>的一些描述：“</a:t>
            </a:r>
            <a:r>
              <a:rPr lang="en-US" altLang="zh-CN" sz="2400" dirty="0">
                <a:latin typeface="+mj-ea"/>
                <a:ea typeface="+mj-ea"/>
              </a:rPr>
              <a:t>you won’t leave home without it”</a:t>
            </a:r>
            <a:r>
              <a:rPr lang="zh-CN" altLang="en-US" sz="2400" dirty="0">
                <a:latin typeface="+mj-ea"/>
                <a:ea typeface="+mj-ea"/>
              </a:rPr>
              <a:t>；”</a:t>
            </a:r>
            <a:r>
              <a:rPr lang="en-US" altLang="zh-CN" sz="2400" dirty="0">
                <a:latin typeface="+mj-ea"/>
                <a:ea typeface="+mj-ea"/>
              </a:rPr>
              <a:t>embodied as a software environment that transcends workstations, PDA’s, cell phones, </a:t>
            </a:r>
            <a:r>
              <a:rPr lang="en-US" altLang="zh-CN" dirty="0">
                <a:latin typeface="+mj-ea"/>
                <a:ea typeface="+mj-ea"/>
              </a:rPr>
              <a:t>…”)</a:t>
            </a:r>
            <a:endParaRPr lang="en-US" altLang="zh-CN" sz="2400" dirty="0">
              <a:latin typeface="+mj-ea"/>
              <a:ea typeface="+mj-ea"/>
            </a:endParaRP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37</a:t>
            </a:fld>
            <a:endParaRPr lang="en-US" sz="1200">
              <a:solidFill>
                <a:prstClr val="black">
                  <a:tint val="75000"/>
                </a:prstClr>
              </a:solidFill>
              <a:latin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1508" name="Picture 4" descr="https://ask.qcloudimg.com/http-save/developer-news/hqjj9ezdvr.jpeg?imageView2/2/w/162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5749" y="1402241"/>
            <a:ext cx="4950251" cy="330016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68946" y="4803099"/>
            <a:ext cx="5743978" cy="1938992"/>
          </a:xfrm>
          <a:prstGeom prst="rect">
            <a:avLst/>
          </a:prstGeom>
          <a:noFill/>
        </p:spPr>
        <p:txBody>
          <a:bodyPr wrap="square" rtlCol="0">
            <a:spAutoFit/>
          </a:bodyPr>
          <a:lstStyle/>
          <a:p>
            <a:r>
              <a:rPr lang="zh-CN" altLang="en-US" sz="2400" b="1" dirty="0">
                <a:latin typeface="+mj-ea"/>
                <a:ea typeface="+mj-ea"/>
              </a:rPr>
              <a:t>杨立昆</a:t>
            </a:r>
            <a:r>
              <a:rPr lang="zh-CN" altLang="en-US" sz="2400" dirty="0">
                <a:latin typeface="+mj-ea"/>
                <a:ea typeface="+mj-ea"/>
              </a:rPr>
              <a:t>（</a:t>
            </a:r>
            <a:r>
              <a:rPr lang="en-US" altLang="zh-CN" sz="2400" dirty="0">
                <a:latin typeface="+mj-ea"/>
                <a:ea typeface="+mj-ea"/>
              </a:rPr>
              <a:t>Yann </a:t>
            </a:r>
            <a:r>
              <a:rPr lang="en-US" altLang="zh-CN" sz="2400" dirty="0" err="1">
                <a:latin typeface="+mj-ea"/>
                <a:ea typeface="+mj-ea"/>
              </a:rPr>
              <a:t>LeCun</a:t>
            </a:r>
            <a:r>
              <a:rPr lang="zh-CN" altLang="en-US" sz="2400" dirty="0">
                <a:latin typeface="+mj-ea"/>
                <a:ea typeface="+mj-ea"/>
              </a:rPr>
              <a:t>）</a:t>
            </a:r>
            <a:endParaRPr lang="en-US" altLang="zh-CN" sz="2400" dirty="0">
              <a:latin typeface="+mj-ea"/>
              <a:ea typeface="+mj-ea"/>
            </a:endParaRPr>
          </a:p>
          <a:p>
            <a:r>
              <a:rPr lang="zh-CN" altLang="en-US" sz="2400" b="1" dirty="0">
                <a:latin typeface="+mj-ea"/>
                <a:ea typeface="+mj-ea"/>
              </a:rPr>
              <a:t>杰弗里</a:t>
            </a:r>
            <a:r>
              <a:rPr lang="en-US" altLang="zh-CN" sz="2400" b="1" dirty="0">
                <a:latin typeface="+mj-ea"/>
                <a:ea typeface="+mj-ea"/>
              </a:rPr>
              <a:t>·</a:t>
            </a:r>
            <a:r>
              <a:rPr lang="zh-CN" altLang="en-US" sz="2400" b="1" dirty="0">
                <a:latin typeface="+mj-ea"/>
                <a:ea typeface="+mj-ea"/>
              </a:rPr>
              <a:t>欣顿</a:t>
            </a:r>
            <a:r>
              <a:rPr lang="zh-CN" altLang="en-US" sz="2400" dirty="0">
                <a:latin typeface="+mj-ea"/>
                <a:ea typeface="+mj-ea"/>
              </a:rPr>
              <a:t>（</a:t>
            </a:r>
            <a:r>
              <a:rPr lang="en-US" altLang="zh-CN" sz="2400" dirty="0">
                <a:latin typeface="+mj-ea"/>
                <a:ea typeface="+mj-ea"/>
              </a:rPr>
              <a:t>Geoffrey Hinton</a:t>
            </a:r>
            <a:r>
              <a:rPr lang="zh-CN" altLang="en-US" sz="2400" dirty="0">
                <a:latin typeface="+mj-ea"/>
                <a:ea typeface="+mj-ea"/>
              </a:rPr>
              <a:t>）</a:t>
            </a:r>
            <a:endParaRPr lang="en-US" altLang="zh-CN" sz="2400" dirty="0">
              <a:latin typeface="+mj-ea"/>
              <a:ea typeface="+mj-ea"/>
            </a:endParaRPr>
          </a:p>
          <a:p>
            <a:r>
              <a:rPr lang="zh-CN" altLang="en-US" sz="2400" b="1" dirty="0">
                <a:latin typeface="+mj-ea"/>
                <a:ea typeface="+mj-ea"/>
              </a:rPr>
              <a:t>本吉奥</a:t>
            </a:r>
            <a:r>
              <a:rPr lang="zh-CN" altLang="en-US" sz="2400" dirty="0">
                <a:latin typeface="+mj-ea"/>
                <a:ea typeface="+mj-ea"/>
              </a:rPr>
              <a:t>（</a:t>
            </a:r>
            <a:r>
              <a:rPr lang="en-US" altLang="zh-CN" sz="2400" dirty="0">
                <a:latin typeface="+mj-ea"/>
                <a:ea typeface="+mj-ea"/>
              </a:rPr>
              <a:t> </a:t>
            </a:r>
            <a:r>
              <a:rPr lang="en-US" altLang="zh-CN" sz="2400" dirty="0" err="1">
                <a:latin typeface="+mj-ea"/>
                <a:ea typeface="+mj-ea"/>
              </a:rPr>
              <a:t>Bengio</a:t>
            </a:r>
            <a:r>
              <a:rPr lang="en-US" altLang="zh-CN" sz="2400" dirty="0">
                <a:latin typeface="+mj-ea"/>
                <a:ea typeface="+mj-ea"/>
              </a:rPr>
              <a:t> </a:t>
            </a:r>
            <a:r>
              <a:rPr lang="zh-CN" altLang="en-US" sz="2400" dirty="0">
                <a:latin typeface="+mj-ea"/>
                <a:ea typeface="+mj-ea"/>
              </a:rPr>
              <a:t>）</a:t>
            </a:r>
            <a:endParaRPr lang="en-US" altLang="zh-CN" sz="2400" dirty="0">
              <a:latin typeface="+mj-ea"/>
              <a:ea typeface="+mj-ea"/>
            </a:endParaRPr>
          </a:p>
          <a:p>
            <a:r>
              <a:rPr lang="zh-CN" altLang="en-US" sz="2400" dirty="0">
                <a:latin typeface="+mj-ea"/>
                <a:ea typeface="+mj-ea"/>
              </a:rPr>
              <a:t>共同获得了</a:t>
            </a:r>
            <a:r>
              <a:rPr lang="en-US" altLang="zh-CN" sz="2400" dirty="0">
                <a:latin typeface="+mj-ea"/>
                <a:ea typeface="+mj-ea"/>
              </a:rPr>
              <a:t>2018</a:t>
            </a:r>
            <a:r>
              <a:rPr lang="zh-CN" altLang="en-US" sz="2400" dirty="0">
                <a:latin typeface="+mj-ea"/>
                <a:ea typeface="+mj-ea"/>
              </a:rPr>
              <a:t>年计算机科学的最高奖项</a:t>
            </a:r>
            <a:r>
              <a:rPr lang="en-US" altLang="zh-CN" sz="2400" dirty="0">
                <a:latin typeface="+mj-ea"/>
                <a:ea typeface="+mj-ea"/>
              </a:rPr>
              <a:t>——</a:t>
            </a:r>
            <a:r>
              <a:rPr lang="en-US" altLang="zh-CN" sz="2400" b="1" dirty="0">
                <a:solidFill>
                  <a:srgbClr val="FF0000"/>
                </a:solidFill>
                <a:latin typeface="+mj-ea"/>
                <a:ea typeface="+mj-ea"/>
              </a:rPr>
              <a:t>ACM</a:t>
            </a:r>
            <a:r>
              <a:rPr lang="zh-CN" altLang="en-US" sz="2400" b="1" dirty="0">
                <a:solidFill>
                  <a:srgbClr val="FF0000"/>
                </a:solidFill>
                <a:latin typeface="+mj-ea"/>
                <a:ea typeface="+mj-ea"/>
              </a:rPr>
              <a:t>图灵奖</a:t>
            </a:r>
            <a:r>
              <a:rPr lang="zh-CN" altLang="en-US" sz="2400" dirty="0">
                <a:latin typeface="+mj-ea"/>
                <a:ea typeface="+mj-ea"/>
              </a:rPr>
              <a:t>。</a:t>
            </a:r>
            <a:endParaRPr lang="en-US" altLang="zh-CN" sz="2400" dirty="0">
              <a:latin typeface="+mj-ea"/>
              <a:ea typeface="+mj-ea"/>
            </a:endParaRPr>
          </a:p>
        </p:txBody>
      </p:sp>
      <p:pic>
        <p:nvPicPr>
          <p:cNvPr id="6" name="图片 5"/>
          <p:cNvPicPr>
            <a:picLocks noChangeAspect="1"/>
          </p:cNvPicPr>
          <p:nvPr/>
        </p:nvPicPr>
        <p:blipFill rotWithShape="1">
          <a:blip r:embed="rId4" cstate="hqprint">
            <a:extLst>
              <a:ext uri="{28A0092B-C50C-407E-A947-70E740481C1C}">
                <a14:useLocalDpi xmlns:a14="http://schemas.microsoft.com/office/drawing/2010/main" val="0"/>
              </a:ext>
            </a:extLst>
          </a:blip>
          <a:srcRect/>
          <a:stretch>
            <a:fillRect/>
          </a:stretch>
        </p:blipFill>
        <p:spPr>
          <a:xfrm>
            <a:off x="7572164" y="1366642"/>
            <a:ext cx="2733264" cy="3280130"/>
          </a:xfrm>
          <a:prstGeom prst="rect">
            <a:avLst/>
          </a:prstGeom>
        </p:spPr>
      </p:pic>
      <p:sp>
        <p:nvSpPr>
          <p:cNvPr id="13" name="文本框 22"/>
          <p:cNvSpPr txBox="1">
            <a:spLocks noChangeArrowheads="1"/>
          </p:cNvSpPr>
          <p:nvPr/>
        </p:nvSpPr>
        <p:spPr bwMode="auto">
          <a:xfrm>
            <a:off x="642983" y="25722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机器学习界的执牛耳者</a:t>
            </a:r>
            <a:br>
              <a:rPr lang="zh-CN" altLang="en-US" dirty="0"/>
            </a:br>
            <a:endParaRPr lang="zh-CN" altLang="en-US" dirty="0"/>
          </a:p>
        </p:txBody>
      </p:sp>
      <p:sp>
        <p:nvSpPr>
          <p:cNvPr id="2" name="矩形 1"/>
          <p:cNvSpPr/>
          <p:nvPr/>
        </p:nvSpPr>
        <p:spPr>
          <a:xfrm>
            <a:off x="7429980" y="4756740"/>
            <a:ext cx="4566690" cy="1569660"/>
          </a:xfrm>
          <a:prstGeom prst="rect">
            <a:avLst/>
          </a:prstGeom>
        </p:spPr>
        <p:txBody>
          <a:bodyPr wrap="square">
            <a:spAutoFit/>
          </a:bodyPr>
          <a:lstStyle/>
          <a:p>
            <a:r>
              <a:rPr lang="en-US" altLang="zh-CN" sz="2400" b="1" dirty="0"/>
              <a:t>Andrew Ng</a:t>
            </a:r>
            <a:endParaRPr lang="en-US" altLang="zh-CN" sz="2400" dirty="0"/>
          </a:p>
          <a:p>
            <a:r>
              <a:rPr lang="zh-CN" altLang="zh-CN" sz="2400" dirty="0">
                <a:latin typeface="+mj-ea"/>
                <a:ea typeface="+mj-ea"/>
              </a:rPr>
              <a:t>中文名</a:t>
            </a:r>
            <a:r>
              <a:rPr lang="zh-CN" altLang="zh-CN" sz="2400" b="1" dirty="0">
                <a:latin typeface="+mj-ea"/>
                <a:ea typeface="+mj-ea"/>
              </a:rPr>
              <a:t>吴恩达</a:t>
            </a:r>
            <a:r>
              <a:rPr lang="zh-CN" altLang="zh-CN" sz="2400" dirty="0">
                <a:latin typeface="+mj-ea"/>
                <a:ea typeface="+mj-ea"/>
              </a:rPr>
              <a:t>，斯坦福大学副教授，</a:t>
            </a:r>
            <a:r>
              <a:rPr lang="zh-CN" altLang="en-US" sz="2400" dirty="0">
                <a:latin typeface="+mj-ea"/>
                <a:ea typeface="+mj-ea"/>
              </a:rPr>
              <a:t>前</a:t>
            </a:r>
            <a:r>
              <a:rPr lang="en-US" altLang="zh-CN" sz="2400" dirty="0">
                <a:latin typeface="+mj-ea"/>
                <a:ea typeface="+mj-ea"/>
              </a:rPr>
              <a:t>“</a:t>
            </a:r>
            <a:r>
              <a:rPr lang="zh-CN" altLang="zh-CN" sz="2400" dirty="0">
                <a:latin typeface="+mj-ea"/>
                <a:ea typeface="+mj-ea"/>
              </a:rPr>
              <a:t>百度大脑</a:t>
            </a:r>
            <a:r>
              <a:rPr lang="en-US" altLang="zh-CN" sz="2400" dirty="0">
                <a:latin typeface="+mj-ea"/>
                <a:ea typeface="+mj-ea"/>
              </a:rPr>
              <a:t>”</a:t>
            </a:r>
            <a:r>
              <a:rPr lang="zh-CN" altLang="zh-CN" sz="2400" dirty="0">
                <a:latin typeface="+mj-ea"/>
                <a:ea typeface="+mj-ea"/>
              </a:rPr>
              <a:t>的负责人与百度首席科学家。</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文本框 4"/>
          <p:cNvSpPr txBox="1"/>
          <p:nvPr/>
        </p:nvSpPr>
        <p:spPr>
          <a:xfrm>
            <a:off x="1145750" y="4937045"/>
            <a:ext cx="4340650" cy="1692771"/>
          </a:xfrm>
          <a:prstGeom prst="rect">
            <a:avLst/>
          </a:prstGeom>
          <a:noFill/>
        </p:spPr>
        <p:txBody>
          <a:bodyPr wrap="square" rtlCol="0">
            <a:spAutoFit/>
          </a:bodyPr>
          <a:lstStyle/>
          <a:p>
            <a:r>
              <a:rPr lang="zh-CN" altLang="en-US" sz="2100" b="1" dirty="0">
                <a:latin typeface="+mj-ea"/>
                <a:ea typeface="+mj-ea"/>
              </a:rPr>
              <a:t>李航</a:t>
            </a:r>
            <a:r>
              <a:rPr lang="en-US" altLang="zh-CN" sz="2100" dirty="0">
                <a:latin typeface="+mj-ea"/>
                <a:ea typeface="+mj-ea"/>
              </a:rPr>
              <a:t>,</a:t>
            </a:r>
            <a:r>
              <a:rPr lang="zh-CN" altLang="en-US" sz="2100" dirty="0">
                <a:latin typeface="+mj-ea"/>
                <a:ea typeface="+mj-ea"/>
              </a:rPr>
              <a:t> 现任字节跳动科技有限公司人工智能实验室总监，北京大学、南京大学客座教授，</a:t>
            </a:r>
            <a:r>
              <a:rPr lang="en-US" altLang="zh-CN" sz="2100" dirty="0">
                <a:latin typeface="+mj-ea"/>
                <a:ea typeface="+mj-ea"/>
              </a:rPr>
              <a:t>IEEE </a:t>
            </a:r>
            <a:r>
              <a:rPr lang="zh-CN" altLang="en-US" sz="2100" dirty="0">
                <a:latin typeface="+mj-ea"/>
                <a:ea typeface="+mj-ea"/>
              </a:rPr>
              <a:t>会士，</a:t>
            </a:r>
            <a:r>
              <a:rPr lang="en-US" altLang="zh-CN" sz="2100" dirty="0">
                <a:latin typeface="+mj-ea"/>
                <a:ea typeface="+mj-ea"/>
              </a:rPr>
              <a:t>ACM </a:t>
            </a:r>
            <a:r>
              <a:rPr lang="zh-CN" altLang="en-US" sz="2100" dirty="0">
                <a:latin typeface="+mj-ea"/>
                <a:ea typeface="+mj-ea"/>
              </a:rPr>
              <a:t>杰出科学家，</a:t>
            </a:r>
            <a:r>
              <a:rPr lang="en-US" altLang="zh-CN" sz="2100" dirty="0">
                <a:latin typeface="+mj-ea"/>
                <a:ea typeface="+mj-ea"/>
              </a:rPr>
              <a:t>CCF </a:t>
            </a:r>
            <a:r>
              <a:rPr lang="zh-CN" altLang="en-US" sz="2100" dirty="0">
                <a:latin typeface="+mj-ea"/>
                <a:ea typeface="+mj-ea"/>
              </a:rPr>
              <a:t>高级会员。</a:t>
            </a:r>
            <a:endParaRPr lang="en-US" altLang="zh-CN" sz="2100" dirty="0">
              <a:latin typeface="+mj-ea"/>
              <a:ea typeface="+mj-ea"/>
            </a:endParaRPr>
          </a:p>
          <a:p>
            <a:r>
              <a:rPr lang="zh-CN" altLang="en-US" sz="2100" dirty="0">
                <a:latin typeface="+mj-ea"/>
                <a:ea typeface="+mj-ea"/>
              </a:rPr>
              <a:t>代表作：</a:t>
            </a:r>
            <a:r>
              <a:rPr lang="en-US" altLang="zh-CN" sz="2100" dirty="0">
                <a:latin typeface="+mj-ea"/>
                <a:ea typeface="+mj-ea"/>
              </a:rPr>
              <a:t>《</a:t>
            </a:r>
            <a:r>
              <a:rPr lang="zh-CN" altLang="en-US" sz="2100" dirty="0">
                <a:latin typeface="+mj-ea"/>
                <a:ea typeface="+mj-ea"/>
              </a:rPr>
              <a:t>统计学习方法</a:t>
            </a:r>
            <a:r>
              <a:rPr lang="en-US" altLang="zh-CN" sz="2100" dirty="0">
                <a:latin typeface="+mj-ea"/>
                <a:ea typeface="+mj-ea"/>
              </a:rPr>
              <a:t>》</a:t>
            </a:r>
          </a:p>
        </p:txBody>
      </p:sp>
      <p:sp>
        <p:nvSpPr>
          <p:cNvPr id="13" name="文本框 22"/>
          <p:cNvSpPr txBox="1">
            <a:spLocks noChangeArrowheads="1"/>
          </p:cNvSpPr>
          <p:nvPr/>
        </p:nvSpPr>
        <p:spPr bwMode="auto">
          <a:xfrm>
            <a:off x="591468" y="19468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机器学习界的国内泰斗</a:t>
            </a:r>
          </a:p>
        </p:txBody>
      </p:sp>
      <p:sp>
        <p:nvSpPr>
          <p:cNvPr id="2" name="矩形 1"/>
          <p:cNvSpPr/>
          <p:nvPr/>
        </p:nvSpPr>
        <p:spPr>
          <a:xfrm>
            <a:off x="6744450" y="4928731"/>
            <a:ext cx="4301800" cy="1061829"/>
          </a:xfrm>
          <a:prstGeom prst="rect">
            <a:avLst/>
          </a:prstGeom>
        </p:spPr>
        <p:txBody>
          <a:bodyPr wrap="square">
            <a:spAutoFit/>
          </a:bodyPr>
          <a:lstStyle/>
          <a:p>
            <a:r>
              <a:rPr lang="zh-CN" altLang="en-US" sz="2100" b="1" dirty="0">
                <a:latin typeface="+mj-ea"/>
                <a:ea typeface="+mj-ea"/>
              </a:rPr>
              <a:t>周志华</a:t>
            </a:r>
            <a:r>
              <a:rPr lang="zh-CN" altLang="zh-CN" sz="2100" dirty="0">
                <a:latin typeface="+mj-ea"/>
                <a:ea typeface="+mj-ea"/>
              </a:rPr>
              <a:t>，</a:t>
            </a:r>
            <a:r>
              <a:rPr lang="zh-CN" altLang="en-US" sz="2100" dirty="0">
                <a:latin typeface="+mj-ea"/>
                <a:ea typeface="+mj-ea"/>
              </a:rPr>
              <a:t>南京大学计算机科学与技术系主任</a:t>
            </a:r>
            <a:r>
              <a:rPr lang="en-US" altLang="zh-CN" sz="2100" dirty="0">
                <a:latin typeface="+mj-ea"/>
                <a:ea typeface="+mj-ea"/>
              </a:rPr>
              <a:t> </a:t>
            </a:r>
            <a:r>
              <a:rPr lang="zh-CN" altLang="en-US" sz="2100" dirty="0">
                <a:latin typeface="+mj-ea"/>
                <a:ea typeface="+mj-ea"/>
              </a:rPr>
              <a:t>、人工智能学院院长。</a:t>
            </a:r>
          </a:p>
          <a:p>
            <a:r>
              <a:rPr lang="zh-CN" altLang="en-US" sz="2100" dirty="0">
                <a:latin typeface="+mj-ea"/>
                <a:ea typeface="+mj-ea"/>
              </a:rPr>
              <a:t>代表作：</a:t>
            </a:r>
            <a:r>
              <a:rPr lang="en-US" altLang="zh-CN" sz="2100" dirty="0">
                <a:latin typeface="+mj-ea"/>
                <a:ea typeface="+mj-ea"/>
              </a:rPr>
              <a:t>《</a:t>
            </a:r>
            <a:r>
              <a:rPr lang="zh-CN" altLang="en-US" sz="2100" dirty="0">
                <a:latin typeface="+mj-ea"/>
                <a:ea typeface="+mj-ea"/>
              </a:rPr>
              <a:t>机器学习</a:t>
            </a:r>
            <a:r>
              <a:rPr lang="en-US" altLang="zh-CN" sz="2100" dirty="0">
                <a:latin typeface="+mj-ea"/>
                <a:ea typeface="+mj-ea"/>
              </a:rPr>
              <a:t>》</a:t>
            </a:r>
            <a:r>
              <a:rPr lang="zh-CN" altLang="en-US" sz="2100" dirty="0">
                <a:latin typeface="+mj-ea"/>
                <a:ea typeface="+mj-ea"/>
              </a:rPr>
              <a:t>（西瓜书）</a:t>
            </a:r>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3326" t="7032" r="27801"/>
          <a:stretch>
            <a:fillRect/>
          </a:stretch>
        </p:blipFill>
        <p:spPr>
          <a:xfrm>
            <a:off x="7196918" y="1299250"/>
            <a:ext cx="2852785" cy="3574829"/>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6955" y="1295343"/>
            <a:ext cx="2661870" cy="35826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11166324" cy="730420"/>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ctr"/>
            <a:r>
              <a:rPr lang="zh-CN" altLang="en-US" dirty="0">
                <a:solidFill>
                  <a:srgbClr val="0000CC"/>
                </a:solidFill>
              </a:rPr>
              <a:t>课程目标</a:t>
            </a:r>
          </a:p>
        </p:txBody>
      </p:sp>
      <p:sp>
        <p:nvSpPr>
          <p:cNvPr id="4" name="文本框 3"/>
          <p:cNvSpPr txBox="1"/>
          <p:nvPr/>
        </p:nvSpPr>
        <p:spPr>
          <a:xfrm>
            <a:off x="723901" y="1437184"/>
            <a:ext cx="10807700" cy="4338945"/>
          </a:xfrm>
          <a:prstGeom prst="rect">
            <a:avLst/>
          </a:prstGeom>
          <a:noFill/>
        </p:spPr>
        <p:txBody>
          <a:bodyPr wrap="square" rtlCol="0">
            <a:spAutoFit/>
          </a:bodyPr>
          <a:lstStyle/>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effectLst/>
                <a:latin typeface="+mj-ea"/>
                <a:ea typeface="+mj-ea"/>
              </a:rPr>
              <a:t>掌握</a:t>
            </a:r>
            <a:r>
              <a:rPr lang="zh-CN" altLang="en-US" sz="2800" kern="100" dirty="0">
                <a:solidFill>
                  <a:srgbClr val="0000CC"/>
                </a:solidFill>
                <a:effectLst/>
                <a:latin typeface="+mj-ea"/>
                <a:ea typeface="+mj-ea"/>
              </a:rPr>
              <a:t>机器学习基础理论和专业核心知识</a:t>
            </a:r>
            <a:r>
              <a:rPr lang="zh-CN" altLang="en-US" sz="2800" kern="100" dirty="0">
                <a:effectLst/>
                <a:latin typeface="+mj-ea"/>
                <a:ea typeface="+mj-ea"/>
              </a:rPr>
              <a:t>，熟悉机器学习的发展现状和趋势，并能够将机器学习知识应用于分析和解决复杂软件工程问题。</a:t>
            </a:r>
            <a:endParaRPr lang="en-US" altLang="zh-CN" sz="2800" kern="100" dirty="0">
              <a:latin typeface="+mj-ea"/>
              <a:ea typeface="+mj-ea"/>
            </a:endParaRPr>
          </a:p>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effectLst/>
                <a:latin typeface="+mj-ea"/>
                <a:ea typeface="+mj-ea"/>
              </a:rPr>
              <a:t>掌握</a:t>
            </a:r>
            <a:r>
              <a:rPr lang="zh-CN" altLang="en-US" sz="2800" kern="100" dirty="0">
                <a:solidFill>
                  <a:srgbClr val="0000CC"/>
                </a:solidFill>
                <a:effectLst/>
                <a:latin typeface="+mj-ea"/>
                <a:ea typeface="+mj-ea"/>
              </a:rPr>
              <a:t>机器学习算法的优缺点与适用场景</a:t>
            </a:r>
            <a:r>
              <a:rPr lang="zh-CN" altLang="en-US" sz="2800" kern="100" dirty="0">
                <a:effectLst/>
                <a:latin typeface="+mj-ea"/>
                <a:ea typeface="+mj-ea"/>
              </a:rPr>
              <a:t>，能够对复杂软件工程问题进行识别、分析、归类和表达，进而完成文献研究、技术选型和方案比较。</a:t>
            </a:r>
          </a:p>
          <a:p>
            <a:pPr marL="457200" marR="0" indent="-457200" algn="just">
              <a:lnSpc>
                <a:spcPct val="120000"/>
              </a:lnSpc>
              <a:spcBef>
                <a:spcPts val="0"/>
              </a:spcBef>
              <a:spcAft>
                <a:spcPts val="0"/>
              </a:spcAft>
              <a:buFont typeface="Wingdings" panose="05000000000000000000" pitchFamily="2" charset="2"/>
              <a:buChar char="l"/>
            </a:pPr>
            <a:r>
              <a:rPr lang="zh-CN" altLang="en-US" sz="2800" kern="100" dirty="0">
                <a:effectLst/>
                <a:latin typeface="+mj-ea"/>
                <a:ea typeface="+mj-ea"/>
              </a:rPr>
              <a:t>能够</a:t>
            </a:r>
            <a:r>
              <a:rPr lang="zh-CN" altLang="en-US" sz="2800" kern="100" dirty="0">
                <a:solidFill>
                  <a:srgbClr val="0000CC"/>
                </a:solidFill>
                <a:effectLst/>
                <a:latin typeface="+mj-ea"/>
                <a:ea typeface="+mj-ea"/>
              </a:rPr>
              <a:t>运用机器学习算法针对实际问题进行实验研究</a:t>
            </a:r>
            <a:r>
              <a:rPr lang="zh-CN" altLang="en-US" sz="2800" kern="100" dirty="0">
                <a:effectLst/>
                <a:latin typeface="+mj-ea"/>
                <a:ea typeface="+mj-ea"/>
              </a:rPr>
              <a:t>，对实验结果进行分析、解释和评价，进而获得实验结论。</a:t>
            </a:r>
          </a:p>
        </p:txBody>
      </p:sp>
    </p:spTree>
    <p:extLst>
      <p:ext uri="{BB962C8B-B14F-4D97-AF65-F5344CB8AC3E}">
        <p14:creationId xmlns:p14="http://schemas.microsoft.com/office/powerpoint/2010/main" val="3710855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文本框 4"/>
          <p:cNvSpPr txBox="1"/>
          <p:nvPr/>
        </p:nvSpPr>
        <p:spPr>
          <a:xfrm>
            <a:off x="1133823" y="4937043"/>
            <a:ext cx="4591116" cy="1708160"/>
          </a:xfrm>
          <a:prstGeom prst="rect">
            <a:avLst/>
          </a:prstGeom>
          <a:noFill/>
        </p:spPr>
        <p:txBody>
          <a:bodyPr wrap="square" rtlCol="0">
            <a:spAutoFit/>
          </a:bodyPr>
          <a:lstStyle/>
          <a:p>
            <a:r>
              <a:rPr lang="zh-CN" altLang="en-US" sz="2100" b="1" dirty="0">
                <a:latin typeface="+mj-ea"/>
                <a:ea typeface="+mj-ea"/>
              </a:rPr>
              <a:t>陈天奇</a:t>
            </a:r>
            <a:r>
              <a:rPr lang="en-US" altLang="zh-CN" sz="2100" dirty="0">
                <a:latin typeface="+mj-ea"/>
                <a:ea typeface="+mj-ea"/>
              </a:rPr>
              <a:t>,</a:t>
            </a:r>
            <a:r>
              <a:rPr lang="zh-CN" altLang="en-US" sz="2100" dirty="0">
                <a:latin typeface="+mj-ea"/>
                <a:ea typeface="+mj-ea"/>
              </a:rPr>
              <a:t>陈天奇是机器学习领域著名的青年华人学者之一，本科毕业于上海交通大学</a:t>
            </a:r>
            <a:r>
              <a:rPr lang="en-US" altLang="zh-CN" sz="2100" dirty="0">
                <a:latin typeface="+mj-ea"/>
                <a:ea typeface="+mj-ea"/>
              </a:rPr>
              <a:t>ACM</a:t>
            </a:r>
            <a:r>
              <a:rPr lang="zh-CN" altLang="en-US" sz="2100" dirty="0">
                <a:latin typeface="+mj-ea"/>
                <a:ea typeface="+mj-ea"/>
              </a:rPr>
              <a:t>班，博士毕业于华盛顿大学计算机系。</a:t>
            </a:r>
            <a:endParaRPr lang="en-US" altLang="zh-CN" sz="2100" dirty="0">
              <a:latin typeface="+mj-ea"/>
              <a:ea typeface="+mj-ea"/>
            </a:endParaRPr>
          </a:p>
          <a:p>
            <a:r>
              <a:rPr lang="zh-CN" altLang="en-US" sz="2100" dirty="0">
                <a:latin typeface="+mj-ea"/>
                <a:ea typeface="+mj-ea"/>
              </a:rPr>
              <a:t>主要贡献：设计了</a:t>
            </a:r>
            <a:r>
              <a:rPr lang="en-US" altLang="zh-CN" sz="2100" dirty="0" err="1">
                <a:latin typeface="+mj-ea"/>
                <a:ea typeface="+mj-ea"/>
              </a:rPr>
              <a:t>XGBoost</a:t>
            </a:r>
            <a:r>
              <a:rPr lang="zh-CN" altLang="en-US" sz="2100" dirty="0">
                <a:latin typeface="+mj-ea"/>
                <a:ea typeface="+mj-ea"/>
              </a:rPr>
              <a:t>算法。</a:t>
            </a:r>
            <a:endParaRPr lang="en-US" altLang="zh-CN" sz="2100" dirty="0">
              <a:latin typeface="+mj-ea"/>
              <a:ea typeface="+mj-ea"/>
            </a:endParaRPr>
          </a:p>
        </p:txBody>
      </p:sp>
      <p:sp>
        <p:nvSpPr>
          <p:cNvPr id="13" name="文本框 22"/>
          <p:cNvSpPr txBox="1">
            <a:spLocks noChangeArrowheads="1"/>
          </p:cNvSpPr>
          <p:nvPr/>
        </p:nvSpPr>
        <p:spPr bwMode="auto">
          <a:xfrm>
            <a:off x="597907" y="246657"/>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机器学习界的青年才俊</a:t>
            </a:r>
          </a:p>
        </p:txBody>
      </p:sp>
      <p:sp>
        <p:nvSpPr>
          <p:cNvPr id="2" name="矩形 1"/>
          <p:cNvSpPr/>
          <p:nvPr/>
        </p:nvSpPr>
        <p:spPr>
          <a:xfrm>
            <a:off x="6285507" y="4937044"/>
            <a:ext cx="5167584" cy="1692771"/>
          </a:xfrm>
          <a:prstGeom prst="rect">
            <a:avLst/>
          </a:prstGeom>
        </p:spPr>
        <p:txBody>
          <a:bodyPr wrap="square">
            <a:spAutoFit/>
          </a:bodyPr>
          <a:lstStyle/>
          <a:p>
            <a:r>
              <a:rPr lang="zh-CN" altLang="en-US" sz="2100" b="1" dirty="0">
                <a:latin typeface="+mj-ea"/>
                <a:ea typeface="+mj-ea"/>
              </a:rPr>
              <a:t>何恺明</a:t>
            </a:r>
            <a:r>
              <a:rPr lang="zh-CN" altLang="zh-CN" sz="2100" dirty="0">
                <a:latin typeface="+mj-ea"/>
                <a:ea typeface="+mj-ea"/>
              </a:rPr>
              <a:t>，</a:t>
            </a:r>
            <a:r>
              <a:rPr lang="zh-CN" altLang="en-US" sz="2100" dirty="0">
                <a:latin typeface="+mj-ea"/>
                <a:ea typeface="+mj-ea"/>
              </a:rPr>
              <a:t>本科就读于清华大学，博士毕业于香港中文大学多媒体实验室。</a:t>
            </a:r>
            <a:r>
              <a:rPr lang="en-US" altLang="zh-CN" sz="2100" dirty="0">
                <a:latin typeface="+mj-ea"/>
                <a:ea typeface="+mj-ea"/>
              </a:rPr>
              <a:t>2016</a:t>
            </a:r>
            <a:r>
              <a:rPr lang="zh-CN" altLang="en-US" sz="2100" dirty="0">
                <a:latin typeface="+mj-ea"/>
                <a:ea typeface="+mj-ea"/>
              </a:rPr>
              <a:t>年，加入</a:t>
            </a:r>
            <a:r>
              <a:rPr lang="en-US" altLang="zh-CN" sz="2100" dirty="0">
                <a:latin typeface="+mj-ea"/>
                <a:ea typeface="+mj-ea"/>
              </a:rPr>
              <a:t>Facebook AI Research</a:t>
            </a:r>
            <a:r>
              <a:rPr lang="zh-CN" altLang="en-US" sz="2100" dirty="0">
                <a:latin typeface="+mj-ea"/>
                <a:ea typeface="+mj-ea"/>
              </a:rPr>
              <a:t>（</a:t>
            </a:r>
            <a:r>
              <a:rPr lang="en-US" altLang="zh-CN" sz="2100" dirty="0">
                <a:latin typeface="+mj-ea"/>
                <a:ea typeface="+mj-ea"/>
              </a:rPr>
              <a:t>FAIR</a:t>
            </a:r>
            <a:r>
              <a:rPr lang="zh-CN" altLang="en-US" sz="2100" dirty="0">
                <a:latin typeface="+mj-ea"/>
                <a:ea typeface="+mj-ea"/>
              </a:rPr>
              <a:t>）担任研究科学家。</a:t>
            </a:r>
          </a:p>
          <a:p>
            <a:r>
              <a:rPr lang="zh-CN" altLang="en-US" sz="2100" dirty="0">
                <a:latin typeface="+mj-ea"/>
                <a:ea typeface="+mj-ea"/>
              </a:rPr>
              <a:t>主要贡献：设计了</a:t>
            </a:r>
            <a:r>
              <a:rPr lang="en-US" altLang="zh-CN" sz="2100" dirty="0" err="1">
                <a:latin typeface="+mj-ea"/>
                <a:ea typeface="+mj-ea"/>
              </a:rPr>
              <a:t>ResNets</a:t>
            </a:r>
            <a:endParaRPr lang="zh-CN" altLang="en-US" sz="2100" dirty="0">
              <a:latin typeface="+mj-ea"/>
              <a:ea typeface="+mj-ea"/>
            </a:endParaRPr>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pic>
        <p:nvPicPr>
          <p:cNvPr id="1028" name="Picture 4" descr="https://image.jiqizhixin.com/uploads/editor/857475d9-f530-425d-9b0e-62e3c0f30fff/640.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22" t="-273" r="16284" b="273"/>
          <a:stretch>
            <a:fillRect/>
          </a:stretch>
        </p:blipFill>
        <p:spPr bwMode="auto">
          <a:xfrm>
            <a:off x="1829014" y="1282889"/>
            <a:ext cx="2674629" cy="3654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kimg.cdn.bcebos.com/pic/377adab44aed2e7324ede73d8a01a18b87d6fa9f?x-bce-process=image/resize,m_lfit,w_268,limit_1/format,f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060" y="1282889"/>
            <a:ext cx="2600055" cy="3594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04506" y="27993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国内外知名人工智能企业榜单</a:t>
            </a:r>
          </a:p>
        </p:txBody>
      </p:sp>
      <p:graphicFrame>
        <p:nvGraphicFramePr>
          <p:cNvPr id="13" name="object 4"/>
          <p:cNvGraphicFramePr>
            <a:graphicFrameLocks noGrp="1"/>
          </p:cNvGraphicFramePr>
          <p:nvPr/>
        </p:nvGraphicFramePr>
        <p:xfrm>
          <a:off x="373038" y="1305635"/>
          <a:ext cx="10882832" cy="5221220"/>
        </p:xfrm>
        <a:graphic>
          <a:graphicData uri="http://schemas.openxmlformats.org/drawingml/2006/table">
            <a:tbl>
              <a:tblPr firstRow="1" bandRow="1">
                <a:tableStyleId>{2D5ABB26-0587-4C30-8999-92F81FD0307C}</a:tableStyleId>
              </a:tblPr>
              <a:tblGrid>
                <a:gridCol w="524904">
                  <a:extLst>
                    <a:ext uri="{9D8B030D-6E8A-4147-A177-3AD203B41FA5}">
                      <a16:colId xmlns:a16="http://schemas.microsoft.com/office/drawing/2014/main" val="20000"/>
                    </a:ext>
                  </a:extLst>
                </a:gridCol>
                <a:gridCol w="1639196">
                  <a:extLst>
                    <a:ext uri="{9D8B030D-6E8A-4147-A177-3AD203B41FA5}">
                      <a16:colId xmlns:a16="http://schemas.microsoft.com/office/drawing/2014/main" val="20001"/>
                    </a:ext>
                  </a:extLst>
                </a:gridCol>
                <a:gridCol w="2485623">
                  <a:extLst>
                    <a:ext uri="{9D8B030D-6E8A-4147-A177-3AD203B41FA5}">
                      <a16:colId xmlns:a16="http://schemas.microsoft.com/office/drawing/2014/main" val="20002"/>
                    </a:ext>
                  </a:extLst>
                </a:gridCol>
                <a:gridCol w="1493949">
                  <a:extLst>
                    <a:ext uri="{9D8B030D-6E8A-4147-A177-3AD203B41FA5}">
                      <a16:colId xmlns:a16="http://schemas.microsoft.com/office/drawing/2014/main" val="20003"/>
                    </a:ext>
                  </a:extLst>
                </a:gridCol>
                <a:gridCol w="846336">
                  <a:extLst>
                    <a:ext uri="{9D8B030D-6E8A-4147-A177-3AD203B41FA5}">
                      <a16:colId xmlns:a16="http://schemas.microsoft.com/office/drawing/2014/main" val="20004"/>
                    </a:ext>
                  </a:extLst>
                </a:gridCol>
                <a:gridCol w="1297608">
                  <a:extLst>
                    <a:ext uri="{9D8B030D-6E8A-4147-A177-3AD203B41FA5}">
                      <a16:colId xmlns:a16="http://schemas.microsoft.com/office/drawing/2014/main" val="20005"/>
                    </a:ext>
                  </a:extLst>
                </a:gridCol>
                <a:gridCol w="1297608">
                  <a:extLst>
                    <a:ext uri="{9D8B030D-6E8A-4147-A177-3AD203B41FA5}">
                      <a16:colId xmlns:a16="http://schemas.microsoft.com/office/drawing/2014/main" val="20006"/>
                    </a:ext>
                  </a:extLst>
                </a:gridCol>
                <a:gridCol w="1297608">
                  <a:extLst>
                    <a:ext uri="{9D8B030D-6E8A-4147-A177-3AD203B41FA5}">
                      <a16:colId xmlns:a16="http://schemas.microsoft.com/office/drawing/2014/main" val="20007"/>
                    </a:ext>
                  </a:extLst>
                </a:gridCol>
              </a:tblGrid>
              <a:tr h="210536">
                <a:tc>
                  <a:txBody>
                    <a:bodyPr/>
                    <a:lstStyle/>
                    <a:p>
                      <a:pPr marL="16510" algn="ctr">
                        <a:lnSpc>
                          <a:spcPct val="100000"/>
                        </a:lnSpc>
                        <a:spcBef>
                          <a:spcPts val="375"/>
                        </a:spcBef>
                      </a:pPr>
                      <a:r>
                        <a:rPr sz="1200" b="1" dirty="0">
                          <a:solidFill>
                            <a:srgbClr val="FFFFFF"/>
                          </a:solidFill>
                          <a:latin typeface="+mj-ea"/>
                          <a:ea typeface="+mj-ea"/>
                          <a:cs typeface="微软雅黑" panose="020B0503020204020204" charset="-122"/>
                        </a:rPr>
                        <a:t>编码</a:t>
                      </a:r>
                      <a:endParaRPr sz="1200" b="1"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0070C0"/>
                    </a:solidFill>
                  </a:tcPr>
                </a:tc>
                <a:tc>
                  <a:txBody>
                    <a:bodyPr/>
                    <a:lstStyle/>
                    <a:p>
                      <a:pPr marL="635" algn="ctr">
                        <a:lnSpc>
                          <a:spcPct val="100000"/>
                        </a:lnSpc>
                        <a:spcBef>
                          <a:spcPts val="375"/>
                        </a:spcBef>
                      </a:pPr>
                      <a:r>
                        <a:rPr sz="1200" b="1" dirty="0">
                          <a:solidFill>
                            <a:srgbClr val="FFFFFF"/>
                          </a:solidFill>
                          <a:latin typeface="+mj-ea"/>
                          <a:ea typeface="+mj-ea"/>
                          <a:cs typeface="微软雅黑" panose="020B0503020204020204" charset="-122"/>
                        </a:rPr>
                        <a:t>企业名称</a:t>
                      </a:r>
                      <a:endParaRPr sz="1200" b="1"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algn="ctr">
                        <a:lnSpc>
                          <a:spcPct val="100000"/>
                        </a:lnSpc>
                        <a:spcBef>
                          <a:spcPts val="375"/>
                        </a:spcBef>
                      </a:pPr>
                      <a:r>
                        <a:rPr sz="1200" b="1" dirty="0">
                          <a:solidFill>
                            <a:srgbClr val="FFFFFF"/>
                          </a:solidFill>
                          <a:latin typeface="+mj-ea"/>
                          <a:ea typeface="+mj-ea"/>
                          <a:cs typeface="微软雅黑" panose="020B0503020204020204" charset="-122"/>
                        </a:rPr>
                        <a:t>人工智能技术</a:t>
                      </a:r>
                      <a:endParaRPr sz="1200" b="1">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3810" algn="ctr">
                        <a:lnSpc>
                          <a:spcPct val="100000"/>
                        </a:lnSpc>
                        <a:spcBef>
                          <a:spcPts val="375"/>
                        </a:spcBef>
                      </a:pPr>
                      <a:r>
                        <a:rPr sz="1200" b="1" dirty="0">
                          <a:solidFill>
                            <a:srgbClr val="FFFFFF"/>
                          </a:solidFill>
                          <a:latin typeface="+mj-ea"/>
                          <a:ea typeface="+mj-ea"/>
                          <a:cs typeface="微软雅黑" panose="020B0503020204020204" charset="-122"/>
                        </a:rPr>
                        <a:t>应用领域</a:t>
                      </a:r>
                      <a:endParaRPr sz="1200" b="1">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13335" algn="ctr">
                        <a:lnSpc>
                          <a:spcPct val="100000"/>
                        </a:lnSpc>
                        <a:spcBef>
                          <a:spcPts val="375"/>
                        </a:spcBef>
                      </a:pPr>
                      <a:r>
                        <a:rPr sz="1200" b="1" dirty="0">
                          <a:solidFill>
                            <a:srgbClr val="FFFFFF"/>
                          </a:solidFill>
                          <a:latin typeface="+mj-ea"/>
                          <a:ea typeface="+mj-ea"/>
                          <a:cs typeface="微软雅黑" panose="020B0503020204020204" charset="-122"/>
                        </a:rPr>
                        <a:t>所属国家</a:t>
                      </a:r>
                      <a:endParaRPr sz="1200" b="1">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17145" algn="ctr">
                        <a:lnSpc>
                          <a:spcPct val="100000"/>
                        </a:lnSpc>
                        <a:spcBef>
                          <a:spcPts val="375"/>
                        </a:spcBef>
                      </a:pPr>
                      <a:r>
                        <a:rPr sz="1200" b="1" dirty="0">
                          <a:solidFill>
                            <a:srgbClr val="FFFFFF"/>
                          </a:solidFill>
                          <a:latin typeface="+mj-ea"/>
                          <a:ea typeface="+mj-ea"/>
                          <a:cs typeface="微软雅黑" panose="020B0503020204020204" charset="-122"/>
                        </a:rPr>
                        <a:t>成立时间</a:t>
                      </a:r>
                      <a:endParaRPr sz="1200" b="1"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20955" algn="ctr">
                        <a:lnSpc>
                          <a:spcPct val="100000"/>
                        </a:lnSpc>
                        <a:spcBef>
                          <a:spcPts val="375"/>
                        </a:spcBef>
                      </a:pPr>
                      <a:r>
                        <a:rPr sz="1200" b="1" dirty="0">
                          <a:solidFill>
                            <a:srgbClr val="FFFFFF"/>
                          </a:solidFill>
                          <a:latin typeface="+mj-ea"/>
                          <a:ea typeface="+mj-ea"/>
                          <a:cs typeface="微软雅黑" panose="020B0503020204020204" charset="-122"/>
                        </a:rPr>
                        <a:t>资本市场状态</a:t>
                      </a:r>
                      <a:endParaRPr sz="1200" b="1"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5715" algn="ctr">
                        <a:lnSpc>
                          <a:spcPct val="100000"/>
                        </a:lnSpc>
                        <a:spcBef>
                          <a:spcPts val="375"/>
                        </a:spcBef>
                      </a:pPr>
                      <a:r>
                        <a:rPr sz="1200" b="1" dirty="0">
                          <a:solidFill>
                            <a:srgbClr val="FFFFFF"/>
                          </a:solidFill>
                          <a:latin typeface="+mj-ea"/>
                          <a:ea typeface="+mj-ea"/>
                          <a:cs typeface="微软雅黑" panose="020B0503020204020204" charset="-122"/>
                        </a:rPr>
                        <a:t>市值/估值/融资额</a:t>
                      </a:r>
                      <a:endParaRPr sz="1200" b="1"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extLst>
                  <a:ext uri="{0D108BD9-81ED-4DB2-BD59-A6C34878D82A}">
                    <a16:rowId xmlns:a16="http://schemas.microsoft.com/office/drawing/2014/main" val="10000"/>
                  </a:ext>
                </a:extLst>
              </a:tr>
              <a:tr h="328436">
                <a:tc>
                  <a:txBody>
                    <a:bodyPr/>
                    <a:lstStyle/>
                    <a:p>
                      <a:pPr marL="14605" algn="ctr">
                        <a:lnSpc>
                          <a:spcPct val="100000"/>
                        </a:lnSpc>
                        <a:spcBef>
                          <a:spcPts val="900"/>
                        </a:spcBef>
                      </a:pPr>
                      <a:r>
                        <a:rPr sz="1050" dirty="0">
                          <a:latin typeface="+mj-ea"/>
                          <a:ea typeface="+mj-ea"/>
                          <a:cs typeface="微软雅黑" panose="020B0503020204020204" charset="-122"/>
                        </a:rPr>
                        <a:t>1</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dirty="0">
                          <a:latin typeface="+mj-ea"/>
                          <a:ea typeface="+mj-ea"/>
                          <a:cs typeface="微软雅黑" panose="020B0503020204020204" charset="-122"/>
                        </a:rPr>
                        <a:t>M</a:t>
                      </a:r>
                      <a:r>
                        <a:rPr sz="1050" spc="-5" dirty="0">
                          <a:latin typeface="+mj-ea"/>
                          <a:ea typeface="+mj-ea"/>
                          <a:cs typeface="微软雅黑" panose="020B0503020204020204" charset="-122"/>
                        </a:rPr>
                        <a:t>i</a:t>
                      </a:r>
                      <a:r>
                        <a:rPr sz="1050" dirty="0">
                          <a:latin typeface="+mj-ea"/>
                          <a:ea typeface="+mj-ea"/>
                          <a:cs typeface="微软雅黑" panose="020B0503020204020204" charset="-122"/>
                        </a:rPr>
                        <a:t>c</a:t>
                      </a:r>
                      <a:r>
                        <a:rPr sz="1050" spc="-15" dirty="0">
                          <a:latin typeface="+mj-ea"/>
                          <a:ea typeface="+mj-ea"/>
                          <a:cs typeface="微软雅黑" panose="020B0503020204020204" charset="-122"/>
                        </a:rPr>
                        <a:t>r</a:t>
                      </a:r>
                      <a:r>
                        <a:rPr sz="1050" spc="-5" dirty="0">
                          <a:latin typeface="+mj-ea"/>
                          <a:ea typeface="+mj-ea"/>
                          <a:cs typeface="微软雅黑" panose="020B0503020204020204" charset="-122"/>
                        </a:rPr>
                        <a:t>o</a:t>
                      </a:r>
                      <a:r>
                        <a:rPr sz="1050" dirty="0">
                          <a:latin typeface="+mj-ea"/>
                          <a:ea typeface="+mj-ea"/>
                          <a:cs typeface="微软雅黑" panose="020B0503020204020204" charset="-122"/>
                        </a:rPr>
                        <a:t>s</a:t>
                      </a:r>
                      <a:r>
                        <a:rPr sz="1050" spc="-20" dirty="0">
                          <a:latin typeface="+mj-ea"/>
                          <a:ea typeface="+mj-ea"/>
                          <a:cs typeface="微软雅黑" panose="020B0503020204020204" charset="-122"/>
                        </a:rPr>
                        <a:t>o</a:t>
                      </a:r>
                      <a:r>
                        <a:rPr sz="1050" spc="10" dirty="0">
                          <a:latin typeface="+mj-ea"/>
                          <a:ea typeface="+mj-ea"/>
                          <a:cs typeface="微软雅黑" panose="020B0503020204020204" charset="-122"/>
                        </a:rPr>
                        <a:t>f</a:t>
                      </a:r>
                      <a:r>
                        <a:rPr sz="1050" dirty="0">
                          <a:latin typeface="+mj-ea"/>
                          <a:ea typeface="+mj-ea"/>
                          <a:cs typeface="微软雅黑" panose="020B0503020204020204" charset="-122"/>
                        </a:rPr>
                        <a:t>t（微软）</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38225" marR="80645" indent="-952500">
                        <a:lnSpc>
                          <a:spcPct val="117000"/>
                        </a:lnSpc>
                      </a:pPr>
                      <a:r>
                        <a:rPr sz="1050" dirty="0">
                          <a:latin typeface="+mj-ea"/>
                          <a:ea typeface="+mj-ea"/>
                          <a:cs typeface="微软雅黑" panose="020B0503020204020204" charset="-122"/>
                        </a:rPr>
                        <a:t>计算机视觉技术、自然语言处理技术 等</a:t>
                      </a: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900"/>
                        </a:spcBef>
                      </a:pPr>
                      <a:r>
                        <a:rPr sz="1050" dirty="0">
                          <a:latin typeface="+mj-ea"/>
                          <a:ea typeface="+mj-ea"/>
                          <a:cs typeface="微软雅黑" panose="020B0503020204020204" charset="-122"/>
                        </a:rPr>
                        <a:t>办公</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900"/>
                        </a:spcBef>
                      </a:pPr>
                      <a:r>
                        <a:rPr sz="1050" dirty="0">
                          <a:latin typeface="+mj-ea"/>
                          <a:ea typeface="+mj-ea"/>
                          <a:cs typeface="微软雅黑" panose="020B0503020204020204" charset="-122"/>
                        </a:rPr>
                        <a:t>美国</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900"/>
                        </a:spcBef>
                      </a:pPr>
                      <a:r>
                        <a:rPr sz="1050" spc="-5" dirty="0">
                          <a:latin typeface="+mj-ea"/>
                          <a:ea typeface="+mj-ea"/>
                          <a:cs typeface="微软雅黑" panose="020B0503020204020204" charset="-122"/>
                        </a:rPr>
                        <a:t>1975年</a:t>
                      </a:r>
                      <a:endParaRPr sz="1050" dirty="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900"/>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dirty="0">
                          <a:latin typeface="+mj-ea"/>
                          <a:ea typeface="+mj-ea"/>
                          <a:cs typeface="微软雅黑" panose="020B0503020204020204" charset="-122"/>
                        </a:rPr>
                        <a:t>市值1</a:t>
                      </a:r>
                      <a:r>
                        <a:rPr sz="1050" spc="-5" dirty="0">
                          <a:latin typeface="+mj-ea"/>
                          <a:ea typeface="+mj-ea"/>
                          <a:cs typeface="微软雅黑" panose="020B0503020204020204" charset="-122"/>
                        </a:rPr>
                        <a:t>.21</a:t>
                      </a:r>
                      <a:r>
                        <a:rPr sz="1050" dirty="0">
                          <a:latin typeface="+mj-ea"/>
                          <a:ea typeface="+mj-ea"/>
                          <a:cs typeface="微软雅黑" panose="020B0503020204020204" charset="-122"/>
                        </a:rPr>
                        <a:t>万亿美元</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1"/>
                  </a:ext>
                </a:extLst>
              </a:tr>
              <a:tr h="335688">
                <a:tc>
                  <a:txBody>
                    <a:bodyPr/>
                    <a:lstStyle/>
                    <a:p>
                      <a:pPr marL="14605" algn="ctr">
                        <a:lnSpc>
                          <a:spcPct val="100000"/>
                        </a:lnSpc>
                        <a:spcBef>
                          <a:spcPts val="890"/>
                        </a:spcBef>
                      </a:pPr>
                      <a:r>
                        <a:rPr sz="1050" dirty="0">
                          <a:latin typeface="+mj-ea"/>
                          <a:ea typeface="+mj-ea"/>
                          <a:cs typeface="微软雅黑" panose="020B0503020204020204" charset="-122"/>
                        </a:rPr>
                        <a:t>2</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1430" algn="ctr">
                        <a:lnSpc>
                          <a:spcPct val="100000"/>
                        </a:lnSpc>
                        <a:spcBef>
                          <a:spcPts val="890"/>
                        </a:spcBef>
                      </a:pPr>
                      <a:r>
                        <a:rPr sz="1050" dirty="0">
                          <a:latin typeface="+mj-ea"/>
                          <a:ea typeface="+mj-ea"/>
                          <a:cs typeface="微软雅黑" panose="020B0503020204020204" charset="-122"/>
                        </a:rPr>
                        <a:t>G</a:t>
                      </a:r>
                      <a:r>
                        <a:rPr sz="1050" spc="-5" dirty="0">
                          <a:latin typeface="+mj-ea"/>
                          <a:ea typeface="+mj-ea"/>
                          <a:cs typeface="微软雅黑" panose="020B0503020204020204" charset="-122"/>
                        </a:rPr>
                        <a:t>oogl</a:t>
                      </a:r>
                      <a:r>
                        <a:rPr sz="1050" dirty="0">
                          <a:latin typeface="+mj-ea"/>
                          <a:ea typeface="+mj-ea"/>
                          <a:cs typeface="微软雅黑" panose="020B0503020204020204" charset="-122"/>
                        </a:rPr>
                        <a:t>e（谷歌）</a:t>
                      </a: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38225" marR="80645" indent="-952500">
                        <a:lnSpc>
                          <a:spcPts val="1400"/>
                        </a:lnSpc>
                        <a:spcBef>
                          <a:spcPts val="70"/>
                        </a:spcBef>
                      </a:pPr>
                      <a:r>
                        <a:rPr sz="1050" dirty="0">
                          <a:latin typeface="+mj-ea"/>
                          <a:ea typeface="+mj-ea"/>
                          <a:cs typeface="微软雅黑" panose="020B0503020204020204" charset="-122"/>
                        </a:rPr>
                        <a:t>计算机视觉技术、自然语言处理技术 等</a:t>
                      </a:r>
                      <a:endParaRPr sz="1050">
                        <a:latin typeface="+mj-ea"/>
                        <a:ea typeface="+mj-ea"/>
                        <a:cs typeface="微软雅黑" panose="020B0503020204020204" charset="-122"/>
                      </a:endParaRPr>
                    </a:p>
                  </a:txBody>
                  <a:tcPr marL="0" marR="0" marT="889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890"/>
                        </a:spcBef>
                      </a:pPr>
                      <a:r>
                        <a:rPr sz="1050" dirty="0">
                          <a:latin typeface="+mj-ea"/>
                          <a:ea typeface="+mj-ea"/>
                          <a:cs typeface="微软雅黑" panose="020B0503020204020204" charset="-122"/>
                        </a:rPr>
                        <a:t>综合</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890"/>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890"/>
                        </a:spcBef>
                      </a:pPr>
                      <a:r>
                        <a:rPr sz="1050" spc="-5" dirty="0">
                          <a:latin typeface="+mj-ea"/>
                          <a:ea typeface="+mj-ea"/>
                          <a:cs typeface="微软雅黑" panose="020B0503020204020204" charset="-122"/>
                        </a:rPr>
                        <a:t>1998年</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890"/>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7780" algn="ctr">
                        <a:lnSpc>
                          <a:spcPct val="100000"/>
                        </a:lnSpc>
                        <a:spcBef>
                          <a:spcPts val="890"/>
                        </a:spcBef>
                      </a:pPr>
                      <a:r>
                        <a:rPr sz="1050" dirty="0">
                          <a:latin typeface="+mj-ea"/>
                          <a:ea typeface="+mj-ea"/>
                          <a:cs typeface="微软雅黑" panose="020B0503020204020204" charset="-122"/>
                        </a:rPr>
                        <a:t>市值9</a:t>
                      </a:r>
                      <a:r>
                        <a:rPr sz="1050" spc="-5" dirty="0">
                          <a:latin typeface="+mj-ea"/>
                          <a:ea typeface="+mj-ea"/>
                          <a:cs typeface="微软雅黑" panose="020B0503020204020204" charset="-122"/>
                        </a:rPr>
                        <a:t>324</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2"/>
                  </a:ext>
                </a:extLst>
              </a:tr>
              <a:tr h="209122">
                <a:tc>
                  <a:txBody>
                    <a:bodyPr/>
                    <a:lstStyle/>
                    <a:p>
                      <a:pPr marL="14605" algn="ctr">
                        <a:lnSpc>
                          <a:spcPct val="100000"/>
                        </a:lnSpc>
                        <a:spcBef>
                          <a:spcPts val="365"/>
                        </a:spcBef>
                      </a:pPr>
                      <a:r>
                        <a:rPr sz="1050" dirty="0">
                          <a:latin typeface="+mj-ea"/>
                          <a:ea typeface="+mj-ea"/>
                          <a:cs typeface="微软雅黑" panose="020B0503020204020204" charset="-122"/>
                        </a:rPr>
                        <a:t>3</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65"/>
                        </a:spcBef>
                      </a:pPr>
                      <a:r>
                        <a:rPr sz="1050" spc="-45" dirty="0">
                          <a:latin typeface="+mj-ea"/>
                          <a:ea typeface="+mj-ea"/>
                          <a:cs typeface="微软雅黑" panose="020B0503020204020204" charset="-122"/>
                        </a:rPr>
                        <a:t>F</a:t>
                      </a:r>
                      <a:r>
                        <a:rPr sz="1050" spc="-5" dirty="0">
                          <a:latin typeface="+mj-ea"/>
                          <a:ea typeface="+mj-ea"/>
                          <a:cs typeface="微软雅黑" panose="020B0503020204020204" charset="-122"/>
                        </a:rPr>
                        <a:t>a</a:t>
                      </a:r>
                      <a:r>
                        <a:rPr sz="1050" dirty="0">
                          <a:latin typeface="+mj-ea"/>
                          <a:ea typeface="+mj-ea"/>
                          <a:cs typeface="微软雅黑" panose="020B0503020204020204" charset="-122"/>
                        </a:rPr>
                        <a:t>ceb</a:t>
                      </a:r>
                      <a:r>
                        <a:rPr sz="1050" spc="-5" dirty="0">
                          <a:latin typeface="+mj-ea"/>
                          <a:ea typeface="+mj-ea"/>
                          <a:cs typeface="微软雅黑" panose="020B0503020204020204" charset="-122"/>
                        </a:rPr>
                        <a:t>ook</a:t>
                      </a:r>
                      <a:r>
                        <a:rPr sz="1050" dirty="0">
                          <a:latin typeface="+mj-ea"/>
                          <a:ea typeface="+mj-ea"/>
                          <a:cs typeface="微软雅黑" panose="020B0503020204020204" charset="-122"/>
                        </a:rPr>
                        <a:t>（脸书）</a:t>
                      </a: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65"/>
                        </a:spcBef>
                      </a:pPr>
                      <a:r>
                        <a:rPr sz="1050" dirty="0">
                          <a:latin typeface="+mj-ea"/>
                          <a:ea typeface="+mj-ea"/>
                          <a:cs typeface="微软雅黑" panose="020B0503020204020204" charset="-122"/>
                        </a:rPr>
                        <a:t>人脸识别、深度学习等</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65"/>
                        </a:spcBef>
                      </a:pPr>
                      <a:r>
                        <a:rPr sz="1050" dirty="0">
                          <a:latin typeface="+mj-ea"/>
                          <a:ea typeface="+mj-ea"/>
                          <a:cs typeface="微软雅黑" panose="020B0503020204020204" charset="-122"/>
                        </a:rPr>
                        <a:t>社交</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65"/>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65"/>
                        </a:spcBef>
                      </a:pPr>
                      <a:r>
                        <a:rPr sz="1050" spc="-5" dirty="0">
                          <a:latin typeface="+mj-ea"/>
                          <a:ea typeface="+mj-ea"/>
                          <a:cs typeface="微软雅黑" panose="020B0503020204020204" charset="-122"/>
                        </a:rPr>
                        <a:t>2004年</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65"/>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365"/>
                        </a:spcBef>
                      </a:pPr>
                      <a:r>
                        <a:rPr sz="1050" dirty="0">
                          <a:latin typeface="+mj-ea"/>
                          <a:ea typeface="+mj-ea"/>
                          <a:cs typeface="微软雅黑" panose="020B0503020204020204" charset="-122"/>
                        </a:rPr>
                        <a:t>市值5</a:t>
                      </a:r>
                      <a:r>
                        <a:rPr sz="1050" spc="-5" dirty="0">
                          <a:latin typeface="+mj-ea"/>
                          <a:ea typeface="+mj-ea"/>
                          <a:cs typeface="微软雅黑" panose="020B0503020204020204" charset="-122"/>
                        </a:rPr>
                        <a:t>934</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3"/>
                  </a:ext>
                </a:extLst>
              </a:tr>
              <a:tr h="329021">
                <a:tc>
                  <a:txBody>
                    <a:bodyPr/>
                    <a:lstStyle/>
                    <a:p>
                      <a:pPr marL="14605" algn="ctr">
                        <a:lnSpc>
                          <a:spcPct val="100000"/>
                        </a:lnSpc>
                        <a:spcBef>
                          <a:spcPts val="905"/>
                        </a:spcBef>
                      </a:pPr>
                      <a:r>
                        <a:rPr sz="1050" dirty="0">
                          <a:solidFill>
                            <a:srgbClr val="FF0000"/>
                          </a:solidFill>
                          <a:latin typeface="+mj-ea"/>
                          <a:ea typeface="+mj-ea"/>
                          <a:cs typeface="微软雅黑" panose="020B0503020204020204" charset="-122"/>
                        </a:rPr>
                        <a:t>4</a:t>
                      </a: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905"/>
                        </a:spcBef>
                      </a:pPr>
                      <a:r>
                        <a:rPr sz="1050" dirty="0">
                          <a:solidFill>
                            <a:srgbClr val="FF0000"/>
                          </a:solidFill>
                          <a:latin typeface="+mj-ea"/>
                          <a:ea typeface="+mj-ea"/>
                          <a:cs typeface="微软雅黑" panose="020B0503020204020204" charset="-122"/>
                        </a:rPr>
                        <a:t>百度</a:t>
                      </a: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57225" marR="144145" indent="-508000">
                        <a:lnSpc>
                          <a:spcPct val="117000"/>
                        </a:lnSpc>
                        <a:spcBef>
                          <a:spcPts val="5"/>
                        </a:spcBef>
                      </a:pPr>
                      <a:r>
                        <a:rPr sz="1050" dirty="0">
                          <a:solidFill>
                            <a:srgbClr val="FF0000"/>
                          </a:solidFill>
                          <a:latin typeface="+mj-ea"/>
                          <a:ea typeface="+mj-ea"/>
                          <a:cs typeface="微软雅黑" panose="020B0503020204020204" charset="-122"/>
                        </a:rPr>
                        <a:t>计算机视觉技术、自然语言处理技 术、知识图谱等</a:t>
                      </a:r>
                    </a:p>
                  </a:txBody>
                  <a:tcPr marL="0" marR="0" marT="6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905"/>
                        </a:spcBef>
                      </a:pPr>
                      <a:r>
                        <a:rPr sz="1050" dirty="0">
                          <a:solidFill>
                            <a:srgbClr val="FF0000"/>
                          </a:solidFill>
                          <a:latin typeface="+mj-ea"/>
                          <a:ea typeface="+mj-ea"/>
                          <a:cs typeface="微软雅黑" panose="020B0503020204020204" charset="-122"/>
                        </a:rPr>
                        <a:t>综合</a:t>
                      </a:r>
                      <a:endParaRPr sz="1050">
                        <a:solidFill>
                          <a:srgbClr val="FF0000"/>
                        </a:solidFill>
                        <a:latin typeface="+mj-ea"/>
                        <a:ea typeface="+mj-ea"/>
                        <a:cs typeface="微软雅黑" panose="020B0503020204020204" charset="-122"/>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905"/>
                        </a:spcBef>
                      </a:pPr>
                      <a:r>
                        <a:rPr sz="1050" dirty="0">
                          <a:solidFill>
                            <a:srgbClr val="FF0000"/>
                          </a:solidFill>
                          <a:latin typeface="+mj-ea"/>
                          <a:ea typeface="+mj-ea"/>
                          <a:cs typeface="微软雅黑" panose="020B0503020204020204" charset="-122"/>
                        </a:rPr>
                        <a:t>中国</a:t>
                      </a: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905"/>
                        </a:spcBef>
                      </a:pPr>
                      <a:r>
                        <a:rPr sz="1050" spc="-5" dirty="0">
                          <a:solidFill>
                            <a:srgbClr val="FF0000"/>
                          </a:solidFill>
                          <a:latin typeface="+mj-ea"/>
                          <a:ea typeface="+mj-ea"/>
                          <a:cs typeface="微软雅黑" panose="020B0503020204020204" charset="-122"/>
                        </a:rPr>
                        <a:t>2001年</a:t>
                      </a:r>
                      <a:endParaRPr sz="1050">
                        <a:solidFill>
                          <a:srgbClr val="FF0000"/>
                        </a:solidFill>
                        <a:latin typeface="+mj-ea"/>
                        <a:ea typeface="+mj-ea"/>
                        <a:cs typeface="微软雅黑" panose="020B0503020204020204" charset="-122"/>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905"/>
                        </a:spcBef>
                      </a:pPr>
                      <a:r>
                        <a:rPr sz="1050" dirty="0">
                          <a:solidFill>
                            <a:srgbClr val="FF0000"/>
                          </a:solidFill>
                          <a:latin typeface="+mj-ea"/>
                          <a:ea typeface="+mj-ea"/>
                          <a:cs typeface="微软雅黑" panose="020B0503020204020204" charset="-122"/>
                        </a:rPr>
                        <a:t>上市</a:t>
                      </a:r>
                      <a:endParaRPr sz="1050">
                        <a:solidFill>
                          <a:srgbClr val="FF0000"/>
                        </a:solidFill>
                        <a:latin typeface="+mj-ea"/>
                        <a:ea typeface="+mj-ea"/>
                        <a:cs typeface="微软雅黑" panose="020B0503020204020204" charset="-122"/>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905"/>
                        </a:spcBef>
                      </a:pPr>
                      <a:r>
                        <a:rPr sz="1050" dirty="0">
                          <a:solidFill>
                            <a:srgbClr val="FF0000"/>
                          </a:solidFill>
                          <a:latin typeface="+mj-ea"/>
                          <a:ea typeface="+mj-ea"/>
                          <a:cs typeface="微软雅黑" panose="020B0503020204020204" charset="-122"/>
                        </a:rPr>
                        <a:t>市值4</a:t>
                      </a:r>
                      <a:r>
                        <a:rPr sz="1050" spc="-5" dirty="0">
                          <a:solidFill>
                            <a:srgbClr val="FF0000"/>
                          </a:solidFill>
                          <a:latin typeface="+mj-ea"/>
                          <a:ea typeface="+mj-ea"/>
                          <a:cs typeface="微软雅黑" panose="020B0503020204020204" charset="-122"/>
                        </a:rPr>
                        <a:t>38</a:t>
                      </a:r>
                      <a:r>
                        <a:rPr sz="1050" dirty="0">
                          <a:solidFill>
                            <a:srgbClr val="FF0000"/>
                          </a:solidFill>
                          <a:latin typeface="+mj-ea"/>
                          <a:ea typeface="+mj-ea"/>
                          <a:cs typeface="微软雅黑" panose="020B0503020204020204" charset="-122"/>
                        </a:rPr>
                        <a:t>亿美元</a:t>
                      </a:r>
                      <a:endParaRPr sz="1050">
                        <a:solidFill>
                          <a:srgbClr val="FF0000"/>
                        </a:solidFill>
                        <a:latin typeface="+mj-ea"/>
                        <a:ea typeface="+mj-ea"/>
                        <a:cs typeface="微软雅黑" panose="020B0503020204020204" charset="-122"/>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4"/>
                  </a:ext>
                </a:extLst>
              </a:tr>
              <a:tr h="210536">
                <a:tc>
                  <a:txBody>
                    <a:bodyPr/>
                    <a:lstStyle/>
                    <a:p>
                      <a:pPr marL="14605" algn="ctr">
                        <a:lnSpc>
                          <a:spcPct val="100000"/>
                        </a:lnSpc>
                        <a:spcBef>
                          <a:spcPts val="395"/>
                        </a:spcBef>
                      </a:pPr>
                      <a:r>
                        <a:rPr sz="1050" dirty="0">
                          <a:solidFill>
                            <a:srgbClr val="FF0000"/>
                          </a:solidFill>
                          <a:latin typeface="+mj-ea"/>
                          <a:ea typeface="+mj-ea"/>
                          <a:cs typeface="微软雅黑" panose="020B0503020204020204" charset="-122"/>
                        </a:rPr>
                        <a:t>5</a:t>
                      </a:r>
                      <a:endParaRPr sz="1050">
                        <a:solidFill>
                          <a:srgbClr val="FF0000"/>
                        </a:solidFill>
                        <a:latin typeface="+mj-ea"/>
                        <a:ea typeface="+mj-ea"/>
                        <a:cs typeface="微软雅黑" panose="020B0503020204020204" charset="-122"/>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635" algn="ctr">
                        <a:lnSpc>
                          <a:spcPct val="100000"/>
                        </a:lnSpc>
                        <a:spcBef>
                          <a:spcPts val="395"/>
                        </a:spcBef>
                      </a:pPr>
                      <a:r>
                        <a:rPr sz="1050" dirty="0">
                          <a:solidFill>
                            <a:srgbClr val="FF0000"/>
                          </a:solidFill>
                          <a:latin typeface="+mj-ea"/>
                          <a:ea typeface="+mj-ea"/>
                          <a:cs typeface="微软雅黑" panose="020B0503020204020204" charset="-122"/>
                        </a:rPr>
                        <a:t>大疆创新</a:t>
                      </a: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95"/>
                        </a:spcBef>
                      </a:pPr>
                      <a:r>
                        <a:rPr sz="1050" dirty="0">
                          <a:solidFill>
                            <a:srgbClr val="FF0000"/>
                          </a:solidFill>
                          <a:latin typeface="+mj-ea"/>
                          <a:ea typeface="+mj-ea"/>
                          <a:cs typeface="微软雅黑" panose="020B0503020204020204" charset="-122"/>
                        </a:rPr>
                        <a:t>图像识别技术、智能引擎技术等</a:t>
                      </a: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95"/>
                        </a:spcBef>
                      </a:pPr>
                      <a:r>
                        <a:rPr sz="1050" dirty="0">
                          <a:solidFill>
                            <a:srgbClr val="FF0000"/>
                          </a:solidFill>
                          <a:latin typeface="+mj-ea"/>
                          <a:ea typeface="+mj-ea"/>
                          <a:cs typeface="微软雅黑" panose="020B0503020204020204" charset="-122"/>
                        </a:rPr>
                        <a:t>无人机</a:t>
                      </a:r>
                      <a:endParaRPr sz="1050">
                        <a:solidFill>
                          <a:srgbClr val="FF0000"/>
                        </a:solidFill>
                        <a:latin typeface="+mj-ea"/>
                        <a:ea typeface="+mj-ea"/>
                        <a:cs typeface="微软雅黑" panose="020B0503020204020204" charset="-122"/>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95"/>
                        </a:spcBef>
                      </a:pPr>
                      <a:r>
                        <a:rPr sz="1050" dirty="0">
                          <a:solidFill>
                            <a:srgbClr val="FF0000"/>
                          </a:solidFill>
                          <a:latin typeface="+mj-ea"/>
                          <a:ea typeface="+mj-ea"/>
                          <a:cs typeface="微软雅黑" panose="020B0503020204020204" charset="-122"/>
                        </a:rPr>
                        <a:t>中国</a:t>
                      </a: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95"/>
                        </a:spcBef>
                      </a:pPr>
                      <a:r>
                        <a:rPr sz="1050" spc="-5" dirty="0">
                          <a:solidFill>
                            <a:srgbClr val="FF0000"/>
                          </a:solidFill>
                          <a:latin typeface="+mj-ea"/>
                          <a:ea typeface="+mj-ea"/>
                          <a:cs typeface="微软雅黑" panose="020B0503020204020204" charset="-122"/>
                        </a:rPr>
                        <a:t>2006年</a:t>
                      </a:r>
                      <a:endParaRPr sz="1050">
                        <a:solidFill>
                          <a:srgbClr val="FF0000"/>
                        </a:solidFill>
                        <a:latin typeface="+mj-ea"/>
                        <a:ea typeface="+mj-ea"/>
                        <a:cs typeface="微软雅黑" panose="020B0503020204020204" charset="-122"/>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95"/>
                        </a:spcBef>
                      </a:pPr>
                      <a:r>
                        <a:rPr sz="1050" dirty="0">
                          <a:solidFill>
                            <a:srgbClr val="FF0000"/>
                          </a:solidFill>
                          <a:latin typeface="+mj-ea"/>
                          <a:ea typeface="+mj-ea"/>
                          <a:cs typeface="微软雅黑" panose="020B0503020204020204" charset="-122"/>
                        </a:rPr>
                        <a:t>战略融资</a:t>
                      </a:r>
                      <a:endParaRPr sz="1050">
                        <a:solidFill>
                          <a:srgbClr val="FF0000"/>
                        </a:solidFill>
                        <a:latin typeface="+mj-ea"/>
                        <a:ea typeface="+mj-ea"/>
                        <a:cs typeface="微软雅黑" panose="020B0503020204020204" charset="-122"/>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9050" algn="ctr">
                        <a:lnSpc>
                          <a:spcPct val="100000"/>
                        </a:lnSpc>
                        <a:spcBef>
                          <a:spcPts val="395"/>
                        </a:spcBef>
                      </a:pPr>
                      <a:r>
                        <a:rPr sz="1050" dirty="0">
                          <a:solidFill>
                            <a:srgbClr val="FF0000"/>
                          </a:solidFill>
                          <a:latin typeface="+mj-ea"/>
                          <a:ea typeface="+mj-ea"/>
                          <a:cs typeface="微软雅黑" panose="020B0503020204020204" charset="-122"/>
                        </a:rPr>
                        <a:t>估值2</a:t>
                      </a:r>
                      <a:r>
                        <a:rPr sz="1050" spc="-5" dirty="0">
                          <a:solidFill>
                            <a:srgbClr val="FF0000"/>
                          </a:solidFill>
                          <a:latin typeface="+mj-ea"/>
                          <a:ea typeface="+mj-ea"/>
                          <a:cs typeface="微软雅黑" panose="020B0503020204020204" charset="-122"/>
                        </a:rPr>
                        <a:t>10</a:t>
                      </a:r>
                      <a:r>
                        <a:rPr sz="1050" dirty="0">
                          <a:solidFill>
                            <a:srgbClr val="FF0000"/>
                          </a:solidFill>
                          <a:latin typeface="+mj-ea"/>
                          <a:ea typeface="+mj-ea"/>
                          <a:cs typeface="微软雅黑" panose="020B0503020204020204" charset="-122"/>
                        </a:rPr>
                        <a:t>亿美元</a:t>
                      </a:r>
                      <a:endParaRPr sz="1050">
                        <a:solidFill>
                          <a:srgbClr val="FF0000"/>
                        </a:solidFill>
                        <a:latin typeface="+mj-ea"/>
                        <a:ea typeface="+mj-ea"/>
                        <a:cs typeface="微软雅黑" panose="020B0503020204020204" charset="-122"/>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5"/>
                  </a:ext>
                </a:extLst>
              </a:tr>
              <a:tr h="210536">
                <a:tc>
                  <a:txBody>
                    <a:bodyPr/>
                    <a:lstStyle/>
                    <a:p>
                      <a:pPr marL="14605" algn="ctr">
                        <a:lnSpc>
                          <a:spcPct val="100000"/>
                        </a:lnSpc>
                        <a:spcBef>
                          <a:spcPts val="320"/>
                        </a:spcBef>
                      </a:pPr>
                      <a:r>
                        <a:rPr sz="1050" dirty="0">
                          <a:solidFill>
                            <a:srgbClr val="FF0000"/>
                          </a:solidFill>
                          <a:latin typeface="+mj-ea"/>
                          <a:ea typeface="+mj-ea"/>
                          <a:cs typeface="微软雅黑" panose="020B0503020204020204" charset="-122"/>
                        </a:rPr>
                        <a:t>6</a:t>
                      </a:r>
                      <a:endParaRPr sz="1050">
                        <a:solidFill>
                          <a:srgbClr val="FF0000"/>
                        </a:solidFill>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320"/>
                        </a:spcBef>
                      </a:pPr>
                      <a:r>
                        <a:rPr sz="1050" dirty="0">
                          <a:solidFill>
                            <a:srgbClr val="FF0000"/>
                          </a:solidFill>
                          <a:latin typeface="+mj-ea"/>
                          <a:ea typeface="+mj-ea"/>
                          <a:cs typeface="微软雅黑" panose="020B0503020204020204" charset="-122"/>
                        </a:rPr>
                        <a:t>商汤科技</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20"/>
                        </a:spcBef>
                      </a:pPr>
                      <a:r>
                        <a:rPr sz="1050" dirty="0">
                          <a:solidFill>
                            <a:srgbClr val="FF0000"/>
                          </a:solidFill>
                          <a:latin typeface="+mj-ea"/>
                          <a:ea typeface="+mj-ea"/>
                          <a:cs typeface="微软雅黑" panose="020B0503020204020204" charset="-122"/>
                        </a:rPr>
                        <a:t>计算机视觉技术、深度学习</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20"/>
                        </a:spcBef>
                      </a:pPr>
                      <a:r>
                        <a:rPr sz="1050" dirty="0">
                          <a:solidFill>
                            <a:srgbClr val="FF0000"/>
                          </a:solidFill>
                          <a:latin typeface="+mj-ea"/>
                          <a:ea typeface="+mj-ea"/>
                          <a:cs typeface="微软雅黑" panose="020B0503020204020204" charset="-122"/>
                        </a:rPr>
                        <a:t>安防</a:t>
                      </a:r>
                      <a:endParaRPr sz="1050">
                        <a:solidFill>
                          <a:srgbClr val="FF0000"/>
                        </a:solidFill>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20"/>
                        </a:spcBef>
                      </a:pPr>
                      <a:r>
                        <a:rPr sz="1050" dirty="0">
                          <a:solidFill>
                            <a:srgbClr val="FF0000"/>
                          </a:solidFill>
                          <a:latin typeface="+mj-ea"/>
                          <a:ea typeface="+mj-ea"/>
                          <a:cs typeface="微软雅黑" panose="020B0503020204020204" charset="-122"/>
                        </a:rPr>
                        <a:t>中国</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20"/>
                        </a:spcBef>
                      </a:pPr>
                      <a:r>
                        <a:rPr sz="1050" spc="-5" dirty="0">
                          <a:solidFill>
                            <a:srgbClr val="FF0000"/>
                          </a:solidFill>
                          <a:latin typeface="+mj-ea"/>
                          <a:ea typeface="+mj-ea"/>
                          <a:cs typeface="微软雅黑" panose="020B0503020204020204" charset="-122"/>
                        </a:rPr>
                        <a:t>2014年</a:t>
                      </a:r>
                      <a:endParaRPr sz="1050">
                        <a:solidFill>
                          <a:srgbClr val="FF0000"/>
                        </a:solidFill>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5875" algn="ctr">
                        <a:lnSpc>
                          <a:spcPct val="100000"/>
                        </a:lnSpc>
                        <a:spcBef>
                          <a:spcPts val="320"/>
                        </a:spcBef>
                      </a:pPr>
                      <a:r>
                        <a:rPr sz="1050" spc="-5" dirty="0">
                          <a:solidFill>
                            <a:srgbClr val="FF0000"/>
                          </a:solidFill>
                          <a:latin typeface="+mj-ea"/>
                          <a:ea typeface="+mj-ea"/>
                          <a:cs typeface="微软雅黑" panose="020B0503020204020204" charset="-122"/>
                        </a:rPr>
                        <a:t>D</a:t>
                      </a:r>
                      <a:r>
                        <a:rPr sz="1050" dirty="0">
                          <a:solidFill>
                            <a:srgbClr val="FF0000"/>
                          </a:solidFill>
                          <a:latin typeface="+mj-ea"/>
                          <a:ea typeface="+mj-ea"/>
                          <a:cs typeface="微软雅黑" panose="020B0503020204020204" charset="-122"/>
                        </a:rPr>
                        <a:t>轮融资</a:t>
                      </a:r>
                      <a:endParaRPr sz="1050">
                        <a:solidFill>
                          <a:srgbClr val="FF0000"/>
                        </a:solidFill>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20"/>
                        </a:spcBef>
                      </a:pPr>
                      <a:r>
                        <a:rPr sz="1050" dirty="0">
                          <a:solidFill>
                            <a:srgbClr val="FF0000"/>
                          </a:solidFill>
                          <a:latin typeface="+mj-ea"/>
                          <a:ea typeface="+mj-ea"/>
                          <a:cs typeface="微软雅黑" panose="020B0503020204020204" charset="-122"/>
                        </a:rPr>
                        <a:t>估值7</a:t>
                      </a:r>
                      <a:r>
                        <a:rPr sz="1050" spc="-5" dirty="0">
                          <a:solidFill>
                            <a:srgbClr val="FF0000"/>
                          </a:solidFill>
                          <a:latin typeface="+mj-ea"/>
                          <a:ea typeface="+mj-ea"/>
                          <a:cs typeface="微软雅黑" panose="020B0503020204020204" charset="-122"/>
                        </a:rPr>
                        <a:t>0</a:t>
                      </a:r>
                      <a:r>
                        <a:rPr sz="1050" dirty="0">
                          <a:solidFill>
                            <a:srgbClr val="FF0000"/>
                          </a:solidFill>
                          <a:latin typeface="+mj-ea"/>
                          <a:ea typeface="+mj-ea"/>
                          <a:cs typeface="微软雅黑" panose="020B0503020204020204" charset="-122"/>
                        </a:rPr>
                        <a:t>亿美元</a:t>
                      </a:r>
                      <a:endParaRPr sz="1050">
                        <a:solidFill>
                          <a:srgbClr val="FF0000"/>
                        </a:solidFill>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6"/>
                  </a:ext>
                </a:extLst>
              </a:tr>
              <a:tr h="210536">
                <a:tc>
                  <a:txBody>
                    <a:bodyPr/>
                    <a:lstStyle/>
                    <a:p>
                      <a:pPr marL="14605" algn="ctr">
                        <a:lnSpc>
                          <a:spcPct val="100000"/>
                        </a:lnSpc>
                        <a:spcBef>
                          <a:spcPts val="345"/>
                        </a:spcBef>
                      </a:pPr>
                      <a:r>
                        <a:rPr sz="1050" dirty="0">
                          <a:solidFill>
                            <a:srgbClr val="FF0000"/>
                          </a:solidFill>
                          <a:latin typeface="+mj-ea"/>
                          <a:ea typeface="+mj-ea"/>
                          <a:cs typeface="微软雅黑" panose="020B0503020204020204" charset="-122"/>
                        </a:rPr>
                        <a:t>7</a:t>
                      </a:r>
                      <a:endParaRPr sz="1050">
                        <a:solidFill>
                          <a:srgbClr val="FF0000"/>
                        </a:solidFill>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635" algn="ctr">
                        <a:lnSpc>
                          <a:spcPct val="100000"/>
                        </a:lnSpc>
                        <a:spcBef>
                          <a:spcPts val="345"/>
                        </a:spcBef>
                      </a:pPr>
                      <a:r>
                        <a:rPr sz="1050" dirty="0">
                          <a:solidFill>
                            <a:srgbClr val="FF0000"/>
                          </a:solidFill>
                          <a:latin typeface="+mj-ea"/>
                          <a:ea typeface="+mj-ea"/>
                          <a:cs typeface="微软雅黑" panose="020B0503020204020204" charset="-122"/>
                        </a:rPr>
                        <a:t>旷视科技</a:t>
                      </a:r>
                      <a:endParaRPr sz="1050">
                        <a:solidFill>
                          <a:srgbClr val="FF0000"/>
                        </a:solidFill>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45"/>
                        </a:spcBef>
                      </a:pPr>
                      <a:r>
                        <a:rPr sz="1050" dirty="0">
                          <a:solidFill>
                            <a:srgbClr val="FF0000"/>
                          </a:solidFill>
                          <a:latin typeface="+mj-ea"/>
                          <a:ea typeface="+mj-ea"/>
                          <a:cs typeface="微软雅黑" panose="020B0503020204020204" charset="-122"/>
                        </a:rPr>
                        <a:t>计算机视觉技术等</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45"/>
                        </a:spcBef>
                      </a:pPr>
                      <a:r>
                        <a:rPr sz="1050" dirty="0">
                          <a:solidFill>
                            <a:srgbClr val="FF0000"/>
                          </a:solidFill>
                          <a:latin typeface="+mj-ea"/>
                          <a:ea typeface="+mj-ea"/>
                          <a:cs typeface="微软雅黑" panose="020B0503020204020204" charset="-122"/>
                        </a:rPr>
                        <a:t>安防</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45"/>
                        </a:spcBef>
                      </a:pPr>
                      <a:r>
                        <a:rPr sz="1050" dirty="0">
                          <a:solidFill>
                            <a:srgbClr val="FF0000"/>
                          </a:solidFill>
                          <a:latin typeface="+mj-ea"/>
                          <a:ea typeface="+mj-ea"/>
                          <a:cs typeface="微软雅黑" panose="020B0503020204020204" charset="-122"/>
                        </a:rPr>
                        <a:t>中国</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45"/>
                        </a:spcBef>
                      </a:pPr>
                      <a:r>
                        <a:rPr sz="1050" spc="-5" dirty="0">
                          <a:solidFill>
                            <a:srgbClr val="FF0000"/>
                          </a:solidFill>
                          <a:latin typeface="+mj-ea"/>
                          <a:ea typeface="+mj-ea"/>
                          <a:cs typeface="微软雅黑" panose="020B0503020204020204" charset="-122"/>
                        </a:rPr>
                        <a:t>2011年</a:t>
                      </a:r>
                      <a:endParaRPr sz="1050" dirty="0">
                        <a:solidFill>
                          <a:srgbClr val="FF0000"/>
                        </a:solidFill>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5875" algn="ctr">
                        <a:lnSpc>
                          <a:spcPct val="100000"/>
                        </a:lnSpc>
                        <a:spcBef>
                          <a:spcPts val="345"/>
                        </a:spcBef>
                      </a:pPr>
                      <a:r>
                        <a:rPr sz="1050" spc="-5" dirty="0">
                          <a:solidFill>
                            <a:srgbClr val="FF0000"/>
                          </a:solidFill>
                          <a:latin typeface="+mj-ea"/>
                          <a:ea typeface="+mj-ea"/>
                          <a:cs typeface="微软雅黑" panose="020B0503020204020204" charset="-122"/>
                        </a:rPr>
                        <a:t>D</a:t>
                      </a:r>
                      <a:r>
                        <a:rPr sz="1050" dirty="0">
                          <a:solidFill>
                            <a:srgbClr val="FF0000"/>
                          </a:solidFill>
                          <a:latin typeface="+mj-ea"/>
                          <a:ea typeface="+mj-ea"/>
                          <a:cs typeface="微软雅黑" panose="020B0503020204020204" charset="-122"/>
                        </a:rPr>
                        <a:t>轮融资</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45"/>
                        </a:spcBef>
                      </a:pPr>
                      <a:r>
                        <a:rPr sz="1050" dirty="0">
                          <a:solidFill>
                            <a:srgbClr val="FF0000"/>
                          </a:solidFill>
                          <a:latin typeface="+mj-ea"/>
                          <a:ea typeface="+mj-ea"/>
                          <a:cs typeface="微软雅黑" panose="020B0503020204020204" charset="-122"/>
                        </a:rPr>
                        <a:t>估值4</a:t>
                      </a:r>
                      <a:r>
                        <a:rPr sz="1050" spc="-5" dirty="0">
                          <a:solidFill>
                            <a:srgbClr val="FF0000"/>
                          </a:solidFill>
                          <a:latin typeface="+mj-ea"/>
                          <a:ea typeface="+mj-ea"/>
                          <a:cs typeface="微软雅黑" panose="020B0503020204020204" charset="-122"/>
                        </a:rPr>
                        <a:t>0</a:t>
                      </a:r>
                      <a:r>
                        <a:rPr sz="1050" dirty="0">
                          <a:solidFill>
                            <a:srgbClr val="FF0000"/>
                          </a:solidFill>
                          <a:latin typeface="+mj-ea"/>
                          <a:ea typeface="+mj-ea"/>
                          <a:cs typeface="微软雅黑" panose="020B0503020204020204" charset="-122"/>
                        </a:rPr>
                        <a:t>亿美元</a:t>
                      </a:r>
                      <a:endParaRPr sz="1050">
                        <a:solidFill>
                          <a:srgbClr val="FF0000"/>
                        </a:solidFill>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7"/>
                  </a:ext>
                </a:extLst>
              </a:tr>
              <a:tr h="210536">
                <a:tc>
                  <a:txBody>
                    <a:bodyPr/>
                    <a:lstStyle/>
                    <a:p>
                      <a:pPr marL="14605" algn="ctr">
                        <a:lnSpc>
                          <a:spcPct val="100000"/>
                        </a:lnSpc>
                        <a:spcBef>
                          <a:spcPts val="375"/>
                        </a:spcBef>
                      </a:pPr>
                      <a:r>
                        <a:rPr sz="1050" dirty="0">
                          <a:solidFill>
                            <a:srgbClr val="FF0000"/>
                          </a:solidFill>
                          <a:latin typeface="+mj-ea"/>
                          <a:ea typeface="+mj-ea"/>
                          <a:cs typeface="微软雅黑" panose="020B0503020204020204" charset="-122"/>
                        </a:rPr>
                        <a:t>8</a:t>
                      </a:r>
                      <a:endParaRPr sz="1050">
                        <a:solidFill>
                          <a:srgbClr val="FF0000"/>
                        </a:solidFill>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375"/>
                        </a:spcBef>
                      </a:pPr>
                      <a:r>
                        <a:rPr sz="1050" dirty="0">
                          <a:solidFill>
                            <a:srgbClr val="FF0000"/>
                          </a:solidFill>
                          <a:latin typeface="+mj-ea"/>
                          <a:ea typeface="+mj-ea"/>
                          <a:cs typeface="微软雅黑" panose="020B0503020204020204" charset="-122"/>
                        </a:rPr>
                        <a:t>科大讯飞</a:t>
                      </a:r>
                      <a:endParaRPr sz="1050">
                        <a:solidFill>
                          <a:srgbClr val="FF0000"/>
                        </a:solidFill>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75"/>
                        </a:spcBef>
                      </a:pPr>
                      <a:r>
                        <a:rPr sz="1050" dirty="0">
                          <a:solidFill>
                            <a:srgbClr val="FF0000"/>
                          </a:solidFill>
                          <a:latin typeface="+mj-ea"/>
                          <a:ea typeface="+mj-ea"/>
                          <a:cs typeface="微软雅黑" panose="020B0503020204020204" charset="-122"/>
                        </a:rPr>
                        <a:t>智能语音技术</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dirty="0">
                          <a:solidFill>
                            <a:srgbClr val="FF0000"/>
                          </a:solidFill>
                          <a:latin typeface="+mj-ea"/>
                          <a:ea typeface="+mj-ea"/>
                          <a:cs typeface="微软雅黑" panose="020B0503020204020204" charset="-122"/>
                        </a:rPr>
                        <a:t>综合</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75"/>
                        </a:spcBef>
                      </a:pPr>
                      <a:r>
                        <a:rPr sz="1050" dirty="0">
                          <a:solidFill>
                            <a:srgbClr val="FF0000"/>
                          </a:solidFill>
                          <a:latin typeface="+mj-ea"/>
                          <a:ea typeface="+mj-ea"/>
                          <a:cs typeface="微软雅黑" panose="020B0503020204020204" charset="-122"/>
                        </a:rPr>
                        <a:t>中国</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75"/>
                        </a:spcBef>
                      </a:pPr>
                      <a:r>
                        <a:rPr sz="1050" spc="-5" dirty="0">
                          <a:solidFill>
                            <a:srgbClr val="FF0000"/>
                          </a:solidFill>
                          <a:latin typeface="+mj-ea"/>
                          <a:ea typeface="+mj-ea"/>
                          <a:cs typeface="微软雅黑" panose="020B0503020204020204" charset="-122"/>
                        </a:rPr>
                        <a:t>1999年</a:t>
                      </a:r>
                      <a:endParaRPr sz="1050" dirty="0">
                        <a:solidFill>
                          <a:srgbClr val="FF0000"/>
                        </a:solidFill>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75"/>
                        </a:spcBef>
                      </a:pPr>
                      <a:r>
                        <a:rPr sz="1050" dirty="0">
                          <a:solidFill>
                            <a:srgbClr val="FF0000"/>
                          </a:solidFill>
                          <a:latin typeface="+mj-ea"/>
                          <a:ea typeface="+mj-ea"/>
                          <a:cs typeface="微软雅黑" panose="020B0503020204020204" charset="-122"/>
                        </a:rPr>
                        <a:t>上市</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375"/>
                        </a:spcBef>
                      </a:pPr>
                      <a:r>
                        <a:rPr sz="1050" dirty="0">
                          <a:solidFill>
                            <a:srgbClr val="FF0000"/>
                          </a:solidFill>
                          <a:latin typeface="+mj-ea"/>
                          <a:ea typeface="+mj-ea"/>
                          <a:cs typeface="微软雅黑" panose="020B0503020204020204" charset="-122"/>
                        </a:rPr>
                        <a:t>市值1</a:t>
                      </a:r>
                      <a:r>
                        <a:rPr sz="1050" spc="-5" dirty="0">
                          <a:solidFill>
                            <a:srgbClr val="FF0000"/>
                          </a:solidFill>
                          <a:latin typeface="+mj-ea"/>
                          <a:ea typeface="+mj-ea"/>
                          <a:cs typeface="微软雅黑" panose="020B0503020204020204" charset="-122"/>
                        </a:rPr>
                        <a:t>08</a:t>
                      </a:r>
                      <a:r>
                        <a:rPr sz="1050" dirty="0">
                          <a:solidFill>
                            <a:srgbClr val="FF0000"/>
                          </a:solidFill>
                          <a:latin typeface="+mj-ea"/>
                          <a:ea typeface="+mj-ea"/>
                          <a:cs typeface="微软雅黑" panose="020B0503020204020204" charset="-122"/>
                        </a:rPr>
                        <a:t>亿美元</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8"/>
                  </a:ext>
                </a:extLst>
              </a:tr>
              <a:tr h="328436">
                <a:tc>
                  <a:txBody>
                    <a:bodyPr/>
                    <a:lstStyle/>
                    <a:p>
                      <a:pPr marL="14605" algn="ctr">
                        <a:lnSpc>
                          <a:spcPct val="100000"/>
                        </a:lnSpc>
                        <a:spcBef>
                          <a:spcPts val="900"/>
                        </a:spcBef>
                      </a:pPr>
                      <a:r>
                        <a:rPr sz="1050" dirty="0">
                          <a:latin typeface="+mj-ea"/>
                          <a:ea typeface="+mj-ea"/>
                          <a:cs typeface="微软雅黑" panose="020B0503020204020204" charset="-122"/>
                        </a:rPr>
                        <a:t>9</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spc="-5" dirty="0">
                          <a:latin typeface="+mj-ea"/>
                          <a:ea typeface="+mj-ea"/>
                          <a:cs typeface="微软雅黑" panose="020B0503020204020204" charset="-122"/>
                        </a:rPr>
                        <a:t>Automation</a:t>
                      </a:r>
                      <a:r>
                        <a:rPr sz="1050" spc="-85" dirty="0">
                          <a:latin typeface="+mj-ea"/>
                          <a:ea typeface="+mj-ea"/>
                          <a:cs typeface="微软雅黑" panose="020B0503020204020204" charset="-122"/>
                        </a:rPr>
                        <a:t> </a:t>
                      </a:r>
                      <a:r>
                        <a:rPr sz="1050" spc="-5" dirty="0">
                          <a:latin typeface="+mj-ea"/>
                          <a:ea typeface="+mj-ea"/>
                          <a:cs typeface="微软雅黑" panose="020B0503020204020204" charset="-122"/>
                        </a:rPr>
                        <a:t>Anywhere</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38225" marR="80645" indent="-952500">
                        <a:lnSpc>
                          <a:spcPct val="117000"/>
                        </a:lnSpc>
                      </a:pPr>
                      <a:r>
                        <a:rPr sz="1050" dirty="0" err="1">
                          <a:latin typeface="+mj-ea"/>
                          <a:ea typeface="+mj-ea"/>
                          <a:cs typeface="微软雅黑" panose="020B0503020204020204" charset="-122"/>
                        </a:rPr>
                        <a:t>自然语言处理技术、非结构化数据认知</a:t>
                      </a:r>
                      <a:endParaRPr sz="1050" dirty="0">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900"/>
                        </a:spcBef>
                      </a:pPr>
                      <a:r>
                        <a:rPr sz="1050" dirty="0">
                          <a:latin typeface="+mj-ea"/>
                          <a:ea typeface="+mj-ea"/>
                          <a:cs typeface="微软雅黑" panose="020B0503020204020204" charset="-122"/>
                        </a:rPr>
                        <a:t>企业管理</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900"/>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900"/>
                        </a:spcBef>
                      </a:pPr>
                      <a:r>
                        <a:rPr sz="1050" spc="-5" dirty="0">
                          <a:latin typeface="+mj-ea"/>
                          <a:ea typeface="+mj-ea"/>
                          <a:cs typeface="微软雅黑" panose="020B0503020204020204" charset="-122"/>
                        </a:rPr>
                        <a:t>2003年</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spc="-5" dirty="0">
                          <a:latin typeface="+mj-ea"/>
                          <a:ea typeface="+mj-ea"/>
                          <a:cs typeface="微软雅黑" panose="020B0503020204020204" charset="-122"/>
                        </a:rPr>
                        <a:t>B</a:t>
                      </a:r>
                      <a:r>
                        <a:rPr sz="1050" dirty="0">
                          <a:latin typeface="+mj-ea"/>
                          <a:ea typeface="+mj-ea"/>
                          <a:cs typeface="微软雅黑" panose="020B0503020204020204" charset="-122"/>
                        </a:rPr>
                        <a:t>轮融资</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900"/>
                        </a:spcBef>
                      </a:pPr>
                      <a:r>
                        <a:rPr sz="1050" dirty="0">
                          <a:latin typeface="+mj-ea"/>
                          <a:ea typeface="+mj-ea"/>
                          <a:cs typeface="微软雅黑" panose="020B0503020204020204" charset="-122"/>
                        </a:rPr>
                        <a:t>估值6</a:t>
                      </a:r>
                      <a:r>
                        <a:rPr sz="1050" spc="-5" dirty="0">
                          <a:latin typeface="+mj-ea"/>
                          <a:ea typeface="+mj-ea"/>
                          <a:cs typeface="微软雅黑" panose="020B0503020204020204" charset="-122"/>
                        </a:rPr>
                        <a:t>8</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9"/>
                  </a:ext>
                </a:extLst>
              </a:tr>
              <a:tr h="210536">
                <a:tc>
                  <a:txBody>
                    <a:bodyPr/>
                    <a:lstStyle/>
                    <a:p>
                      <a:pPr marL="12700" algn="ctr">
                        <a:lnSpc>
                          <a:spcPct val="100000"/>
                        </a:lnSpc>
                        <a:spcBef>
                          <a:spcPts val="390"/>
                        </a:spcBef>
                      </a:pPr>
                      <a:r>
                        <a:rPr sz="1050" spc="-5" dirty="0">
                          <a:latin typeface="+mj-ea"/>
                          <a:ea typeface="+mj-ea"/>
                          <a:cs typeface="微软雅黑" panose="020B0503020204020204" charset="-122"/>
                        </a:rPr>
                        <a:t>10</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4605" algn="ctr">
                        <a:lnSpc>
                          <a:spcPct val="100000"/>
                        </a:lnSpc>
                        <a:spcBef>
                          <a:spcPts val="390"/>
                        </a:spcBef>
                      </a:pPr>
                      <a:r>
                        <a:rPr sz="1050" spc="-5" dirty="0">
                          <a:latin typeface="+mj-ea"/>
                          <a:ea typeface="+mj-ea"/>
                          <a:cs typeface="微软雅黑" panose="020B0503020204020204" charset="-122"/>
                        </a:rPr>
                        <a:t>IBM</a:t>
                      </a:r>
                      <a:r>
                        <a:rPr sz="1050" spc="-65" dirty="0">
                          <a:latin typeface="+mj-ea"/>
                          <a:ea typeface="+mj-ea"/>
                          <a:cs typeface="微软雅黑" panose="020B0503020204020204" charset="-122"/>
                        </a:rPr>
                        <a:t> </a:t>
                      </a:r>
                      <a:r>
                        <a:rPr sz="1050" spc="-10" dirty="0">
                          <a:latin typeface="+mj-ea"/>
                          <a:ea typeface="+mj-ea"/>
                          <a:cs typeface="微软雅黑" panose="020B0503020204020204" charset="-122"/>
                        </a:rPr>
                        <a:t>Watson（IBM</a:t>
                      </a:r>
                      <a:r>
                        <a:rPr sz="1050" dirty="0">
                          <a:latin typeface="+mj-ea"/>
                          <a:ea typeface="+mj-ea"/>
                          <a:cs typeface="微软雅黑" panose="020B0503020204020204" charset="-122"/>
                        </a:rPr>
                        <a:t>沃森）</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90"/>
                        </a:spcBef>
                      </a:pPr>
                      <a:r>
                        <a:rPr sz="1050" dirty="0">
                          <a:latin typeface="+mj-ea"/>
                          <a:ea typeface="+mj-ea"/>
                          <a:cs typeface="微软雅黑" panose="020B0503020204020204" charset="-122"/>
                        </a:rPr>
                        <a:t>深度学习、智适应学习技术</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90"/>
                        </a:spcBef>
                      </a:pPr>
                      <a:r>
                        <a:rPr sz="1050" dirty="0">
                          <a:latin typeface="+mj-ea"/>
                          <a:ea typeface="+mj-ea"/>
                          <a:cs typeface="微软雅黑" panose="020B0503020204020204" charset="-122"/>
                        </a:rPr>
                        <a:t>计算机</a:t>
                      </a: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90"/>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90"/>
                        </a:spcBef>
                      </a:pPr>
                      <a:r>
                        <a:rPr sz="1050" spc="-5" dirty="0">
                          <a:latin typeface="+mj-ea"/>
                          <a:ea typeface="+mj-ea"/>
                          <a:cs typeface="微软雅黑" panose="020B0503020204020204" charset="-122"/>
                        </a:rPr>
                        <a:t>1911年</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90"/>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7780" algn="ctr">
                        <a:lnSpc>
                          <a:spcPct val="100000"/>
                        </a:lnSpc>
                        <a:spcBef>
                          <a:spcPts val="390"/>
                        </a:spcBef>
                      </a:pPr>
                      <a:r>
                        <a:rPr sz="1050" dirty="0">
                          <a:latin typeface="+mj-ea"/>
                          <a:ea typeface="+mj-ea"/>
                          <a:cs typeface="微软雅黑" panose="020B0503020204020204" charset="-122"/>
                        </a:rPr>
                        <a:t>市值1</a:t>
                      </a:r>
                      <a:r>
                        <a:rPr sz="1050" spc="-5" dirty="0">
                          <a:latin typeface="+mj-ea"/>
                          <a:ea typeface="+mj-ea"/>
                          <a:cs typeface="微软雅黑" panose="020B0503020204020204" charset="-122"/>
                        </a:rPr>
                        <a:t>198</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0"/>
                  </a:ext>
                </a:extLst>
              </a:tr>
              <a:tr h="210536">
                <a:tc>
                  <a:txBody>
                    <a:bodyPr/>
                    <a:lstStyle/>
                    <a:p>
                      <a:pPr marL="12700" algn="ctr">
                        <a:lnSpc>
                          <a:spcPct val="100000"/>
                        </a:lnSpc>
                        <a:spcBef>
                          <a:spcPts val="415"/>
                        </a:spcBef>
                      </a:pPr>
                      <a:r>
                        <a:rPr sz="1050" spc="-5" dirty="0">
                          <a:solidFill>
                            <a:srgbClr val="FF0000"/>
                          </a:solidFill>
                          <a:latin typeface="+mj-ea"/>
                          <a:ea typeface="+mj-ea"/>
                          <a:cs typeface="微软雅黑" panose="020B0503020204020204" charset="-122"/>
                        </a:rPr>
                        <a:t>11</a:t>
                      </a:r>
                      <a:endParaRPr sz="1050" dirty="0">
                        <a:solidFill>
                          <a:srgbClr val="FF0000"/>
                        </a:solidFill>
                        <a:latin typeface="+mj-ea"/>
                        <a:ea typeface="+mj-ea"/>
                        <a:cs typeface="微软雅黑" panose="020B0503020204020204" charset="-122"/>
                      </a:endParaRP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8890" algn="ctr">
                        <a:lnSpc>
                          <a:spcPct val="100000"/>
                        </a:lnSpc>
                        <a:spcBef>
                          <a:spcPts val="415"/>
                        </a:spcBef>
                      </a:pPr>
                      <a:r>
                        <a:rPr sz="1050" dirty="0">
                          <a:solidFill>
                            <a:srgbClr val="FF0000"/>
                          </a:solidFill>
                          <a:latin typeface="+mj-ea"/>
                          <a:ea typeface="+mj-ea"/>
                          <a:cs typeface="微软雅黑" panose="020B0503020204020204" charset="-122"/>
                        </a:rPr>
                        <a:t>松鼠</a:t>
                      </a:r>
                      <a:r>
                        <a:rPr sz="1050" spc="-5" dirty="0">
                          <a:solidFill>
                            <a:srgbClr val="FF0000"/>
                          </a:solidFill>
                          <a:latin typeface="+mj-ea"/>
                          <a:ea typeface="+mj-ea"/>
                          <a:cs typeface="微软雅黑" panose="020B0503020204020204" charset="-122"/>
                        </a:rPr>
                        <a:t>AI</a:t>
                      </a:r>
                      <a:r>
                        <a:rPr sz="1050" spc="-100" dirty="0">
                          <a:solidFill>
                            <a:srgbClr val="FF0000"/>
                          </a:solidFill>
                          <a:latin typeface="+mj-ea"/>
                          <a:ea typeface="+mj-ea"/>
                          <a:cs typeface="微软雅黑" panose="020B0503020204020204" charset="-122"/>
                        </a:rPr>
                        <a:t> </a:t>
                      </a:r>
                      <a:r>
                        <a:rPr sz="1050" spc="-5" dirty="0">
                          <a:solidFill>
                            <a:srgbClr val="FF0000"/>
                          </a:solidFill>
                          <a:latin typeface="+mj-ea"/>
                          <a:ea typeface="+mj-ea"/>
                          <a:cs typeface="微软雅黑" panose="020B0503020204020204" charset="-122"/>
                        </a:rPr>
                        <a:t>1</a:t>
                      </a:r>
                      <a:r>
                        <a:rPr sz="1050" dirty="0">
                          <a:solidFill>
                            <a:srgbClr val="FF0000"/>
                          </a:solidFill>
                          <a:latin typeface="+mj-ea"/>
                          <a:ea typeface="+mj-ea"/>
                          <a:cs typeface="微软雅黑" panose="020B0503020204020204" charset="-122"/>
                        </a:rPr>
                        <a:t>对1</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415"/>
                        </a:spcBef>
                      </a:pPr>
                      <a:r>
                        <a:rPr sz="1050" dirty="0">
                          <a:solidFill>
                            <a:srgbClr val="FF0000"/>
                          </a:solidFill>
                          <a:latin typeface="+mj-ea"/>
                          <a:ea typeface="+mj-ea"/>
                          <a:cs typeface="微软雅黑" panose="020B0503020204020204" charset="-122"/>
                        </a:rPr>
                        <a:t>智适应学习技术、机器学习</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415"/>
                        </a:spcBef>
                      </a:pPr>
                      <a:r>
                        <a:rPr sz="1050" dirty="0">
                          <a:solidFill>
                            <a:srgbClr val="FF0000"/>
                          </a:solidFill>
                          <a:latin typeface="+mj-ea"/>
                          <a:ea typeface="+mj-ea"/>
                          <a:cs typeface="微软雅黑" panose="020B0503020204020204" charset="-122"/>
                        </a:rPr>
                        <a:t>教育</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415"/>
                        </a:spcBef>
                      </a:pPr>
                      <a:r>
                        <a:rPr sz="1050" dirty="0">
                          <a:solidFill>
                            <a:srgbClr val="FF0000"/>
                          </a:solidFill>
                          <a:latin typeface="+mj-ea"/>
                          <a:ea typeface="+mj-ea"/>
                          <a:cs typeface="微软雅黑" panose="020B0503020204020204" charset="-122"/>
                        </a:rPr>
                        <a:t>中国</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415"/>
                        </a:spcBef>
                      </a:pPr>
                      <a:r>
                        <a:rPr sz="1050" spc="-5" dirty="0">
                          <a:solidFill>
                            <a:srgbClr val="FF0000"/>
                          </a:solidFill>
                          <a:latin typeface="+mj-ea"/>
                          <a:ea typeface="+mj-ea"/>
                          <a:cs typeface="微软雅黑" panose="020B0503020204020204" charset="-122"/>
                        </a:rPr>
                        <a:t>2015年</a:t>
                      </a:r>
                      <a:endParaRPr sz="1050" dirty="0">
                        <a:solidFill>
                          <a:srgbClr val="FF0000"/>
                        </a:solidFill>
                        <a:latin typeface="+mj-ea"/>
                        <a:ea typeface="+mj-ea"/>
                        <a:cs typeface="微软雅黑" panose="020B0503020204020204" charset="-122"/>
                      </a:endParaRP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8255" algn="ctr">
                        <a:lnSpc>
                          <a:spcPct val="100000"/>
                        </a:lnSpc>
                        <a:spcBef>
                          <a:spcPts val="415"/>
                        </a:spcBef>
                      </a:pPr>
                      <a:r>
                        <a:rPr sz="1050" spc="-5" dirty="0">
                          <a:solidFill>
                            <a:srgbClr val="FF0000"/>
                          </a:solidFill>
                          <a:latin typeface="+mj-ea"/>
                          <a:ea typeface="+mj-ea"/>
                          <a:cs typeface="微软雅黑" panose="020B0503020204020204" charset="-122"/>
                        </a:rPr>
                        <a:t>A</a:t>
                      </a:r>
                      <a:r>
                        <a:rPr sz="1050" dirty="0">
                          <a:solidFill>
                            <a:srgbClr val="FF0000"/>
                          </a:solidFill>
                          <a:latin typeface="+mj-ea"/>
                          <a:ea typeface="+mj-ea"/>
                          <a:cs typeface="微软雅黑" panose="020B0503020204020204" charset="-122"/>
                        </a:rPr>
                        <a:t>轮融资</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415"/>
                        </a:spcBef>
                      </a:pPr>
                      <a:r>
                        <a:rPr sz="1050" dirty="0">
                          <a:solidFill>
                            <a:srgbClr val="FF0000"/>
                          </a:solidFill>
                          <a:latin typeface="+mj-ea"/>
                          <a:ea typeface="+mj-ea"/>
                          <a:cs typeface="微软雅黑" panose="020B0503020204020204" charset="-122"/>
                        </a:rPr>
                        <a:t>估值1</a:t>
                      </a:r>
                      <a:r>
                        <a:rPr sz="1050" spc="-5" dirty="0">
                          <a:solidFill>
                            <a:srgbClr val="FF0000"/>
                          </a:solidFill>
                          <a:latin typeface="+mj-ea"/>
                          <a:ea typeface="+mj-ea"/>
                          <a:cs typeface="微软雅黑" panose="020B0503020204020204" charset="-122"/>
                        </a:rPr>
                        <a:t>1</a:t>
                      </a:r>
                      <a:r>
                        <a:rPr sz="1050" dirty="0">
                          <a:solidFill>
                            <a:srgbClr val="FF0000"/>
                          </a:solidFill>
                          <a:latin typeface="+mj-ea"/>
                          <a:ea typeface="+mj-ea"/>
                          <a:cs typeface="微软雅黑" panose="020B0503020204020204" charset="-122"/>
                        </a:rPr>
                        <a:t>亿美元</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1"/>
                  </a:ext>
                </a:extLst>
              </a:tr>
              <a:tr h="329839">
                <a:tc>
                  <a:txBody>
                    <a:bodyPr/>
                    <a:lstStyle/>
                    <a:p>
                      <a:pPr marL="12700" algn="ctr">
                        <a:lnSpc>
                          <a:spcPct val="100000"/>
                        </a:lnSpc>
                        <a:spcBef>
                          <a:spcPts val="840"/>
                        </a:spcBef>
                      </a:pPr>
                      <a:r>
                        <a:rPr sz="1050" spc="-5" dirty="0">
                          <a:solidFill>
                            <a:srgbClr val="FF0000"/>
                          </a:solidFill>
                          <a:latin typeface="+mj-ea"/>
                          <a:ea typeface="+mj-ea"/>
                          <a:cs typeface="微软雅黑" panose="020B0503020204020204" charset="-122"/>
                        </a:rPr>
                        <a:t>12</a:t>
                      </a:r>
                      <a:endParaRPr sz="1050" dirty="0">
                        <a:solidFill>
                          <a:srgbClr val="FF0000"/>
                        </a:solidFill>
                        <a:latin typeface="+mj-ea"/>
                        <a:ea typeface="+mj-ea"/>
                        <a:cs typeface="微软雅黑" panose="020B0503020204020204" charset="-122"/>
                      </a:endParaRP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840"/>
                        </a:spcBef>
                      </a:pPr>
                      <a:r>
                        <a:rPr sz="1050" dirty="0">
                          <a:solidFill>
                            <a:srgbClr val="FF0000"/>
                          </a:solidFill>
                          <a:latin typeface="+mj-ea"/>
                          <a:ea typeface="+mj-ea"/>
                          <a:cs typeface="微软雅黑" panose="020B0503020204020204" charset="-122"/>
                        </a:rPr>
                        <a:t>字节跳动</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466725" marR="80645" indent="-381000">
                        <a:lnSpc>
                          <a:spcPts val="1400"/>
                        </a:lnSpc>
                        <a:spcBef>
                          <a:spcPts val="20"/>
                        </a:spcBef>
                      </a:pPr>
                      <a:r>
                        <a:rPr sz="1050" dirty="0">
                          <a:solidFill>
                            <a:srgbClr val="FF0000"/>
                          </a:solidFill>
                          <a:latin typeface="+mj-ea"/>
                          <a:ea typeface="+mj-ea"/>
                          <a:cs typeface="微软雅黑" panose="020B0503020204020204" charset="-122"/>
                        </a:rPr>
                        <a:t>跨媒体分析推理技术、深度学习、自 然语言处理、图像识别</a:t>
                      </a:r>
                    </a:p>
                  </a:txBody>
                  <a:tcPr marL="0" marR="0" marT="25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840"/>
                        </a:spcBef>
                      </a:pPr>
                      <a:r>
                        <a:rPr sz="1050" dirty="0">
                          <a:solidFill>
                            <a:srgbClr val="FF0000"/>
                          </a:solidFill>
                          <a:latin typeface="+mj-ea"/>
                          <a:ea typeface="+mj-ea"/>
                          <a:cs typeface="微软雅黑" panose="020B0503020204020204" charset="-122"/>
                        </a:rPr>
                        <a:t>资讯</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840"/>
                        </a:spcBef>
                      </a:pPr>
                      <a:r>
                        <a:rPr sz="1050" dirty="0">
                          <a:solidFill>
                            <a:srgbClr val="FF0000"/>
                          </a:solidFill>
                          <a:latin typeface="+mj-ea"/>
                          <a:ea typeface="+mj-ea"/>
                          <a:cs typeface="微软雅黑" panose="020B0503020204020204" charset="-122"/>
                        </a:rPr>
                        <a:t>中国</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840"/>
                        </a:spcBef>
                      </a:pPr>
                      <a:r>
                        <a:rPr sz="1050" spc="-5" dirty="0">
                          <a:solidFill>
                            <a:srgbClr val="FF0000"/>
                          </a:solidFill>
                          <a:latin typeface="+mj-ea"/>
                          <a:ea typeface="+mj-ea"/>
                          <a:cs typeface="微软雅黑" panose="020B0503020204020204" charset="-122"/>
                        </a:rPr>
                        <a:t>2012年</a:t>
                      </a:r>
                      <a:endParaRPr sz="1050" dirty="0">
                        <a:solidFill>
                          <a:srgbClr val="FF0000"/>
                        </a:solidFill>
                        <a:latin typeface="+mj-ea"/>
                        <a:ea typeface="+mj-ea"/>
                        <a:cs typeface="微软雅黑" panose="020B0503020204020204" charset="-122"/>
                      </a:endParaRP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8255" algn="ctr">
                        <a:lnSpc>
                          <a:spcPct val="100000"/>
                        </a:lnSpc>
                        <a:spcBef>
                          <a:spcPts val="840"/>
                        </a:spcBef>
                      </a:pPr>
                      <a:r>
                        <a:rPr sz="1050" spc="-5" dirty="0">
                          <a:solidFill>
                            <a:srgbClr val="FF0000"/>
                          </a:solidFill>
                          <a:latin typeface="+mj-ea"/>
                          <a:ea typeface="+mj-ea"/>
                          <a:cs typeface="微软雅黑" panose="020B0503020204020204" charset="-122"/>
                        </a:rPr>
                        <a:t>P</a:t>
                      </a:r>
                      <a:r>
                        <a:rPr sz="1050" spc="-15" dirty="0">
                          <a:solidFill>
                            <a:srgbClr val="FF0000"/>
                          </a:solidFill>
                          <a:latin typeface="+mj-ea"/>
                          <a:ea typeface="+mj-ea"/>
                          <a:cs typeface="微软雅黑" panose="020B0503020204020204" charset="-122"/>
                        </a:rPr>
                        <a:t>r</a:t>
                      </a:r>
                      <a:r>
                        <a:rPr sz="1050" dirty="0">
                          <a:solidFill>
                            <a:srgbClr val="FF0000"/>
                          </a:solidFill>
                          <a:latin typeface="+mj-ea"/>
                          <a:ea typeface="+mj-ea"/>
                          <a:cs typeface="微软雅黑" panose="020B0503020204020204" charset="-122"/>
                        </a:rPr>
                        <a:t>e</a:t>
                      </a:r>
                      <a:r>
                        <a:rPr sz="1050" spc="-5" dirty="0">
                          <a:solidFill>
                            <a:srgbClr val="FF0000"/>
                          </a:solidFill>
                          <a:latin typeface="+mj-ea"/>
                          <a:ea typeface="+mj-ea"/>
                          <a:cs typeface="微软雅黑" panose="020B0503020204020204" charset="-122"/>
                        </a:rPr>
                        <a:t>-IPO</a:t>
                      </a:r>
                      <a:r>
                        <a:rPr sz="1050" dirty="0">
                          <a:solidFill>
                            <a:srgbClr val="FF0000"/>
                          </a:solidFill>
                          <a:latin typeface="+mj-ea"/>
                          <a:ea typeface="+mj-ea"/>
                          <a:cs typeface="微软雅黑" panose="020B0503020204020204" charset="-122"/>
                        </a:rPr>
                        <a:t>轮融资</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840"/>
                        </a:spcBef>
                      </a:pPr>
                      <a:r>
                        <a:rPr sz="1050" dirty="0">
                          <a:solidFill>
                            <a:srgbClr val="FF0000"/>
                          </a:solidFill>
                          <a:latin typeface="+mj-ea"/>
                          <a:ea typeface="+mj-ea"/>
                          <a:cs typeface="微软雅黑" panose="020B0503020204020204" charset="-122"/>
                        </a:rPr>
                        <a:t>估值7</a:t>
                      </a:r>
                      <a:r>
                        <a:rPr sz="1050" spc="-5" dirty="0">
                          <a:solidFill>
                            <a:srgbClr val="FF0000"/>
                          </a:solidFill>
                          <a:latin typeface="+mj-ea"/>
                          <a:ea typeface="+mj-ea"/>
                          <a:cs typeface="微软雅黑" panose="020B0503020204020204" charset="-122"/>
                        </a:rPr>
                        <a:t>50</a:t>
                      </a:r>
                      <a:r>
                        <a:rPr sz="1050" dirty="0">
                          <a:solidFill>
                            <a:srgbClr val="FF0000"/>
                          </a:solidFill>
                          <a:latin typeface="+mj-ea"/>
                          <a:ea typeface="+mj-ea"/>
                          <a:cs typeface="微软雅黑" panose="020B0503020204020204" charset="-122"/>
                        </a:rPr>
                        <a:t>亿美元</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2"/>
                  </a:ext>
                </a:extLst>
              </a:tr>
              <a:tr h="328670">
                <a:tc>
                  <a:txBody>
                    <a:bodyPr/>
                    <a:lstStyle/>
                    <a:p>
                      <a:pPr marL="12700" algn="ctr">
                        <a:lnSpc>
                          <a:spcPct val="100000"/>
                        </a:lnSpc>
                        <a:spcBef>
                          <a:spcPts val="830"/>
                        </a:spcBef>
                      </a:pPr>
                      <a:r>
                        <a:rPr sz="1050" spc="-5" dirty="0">
                          <a:latin typeface="+mj-ea"/>
                          <a:ea typeface="+mj-ea"/>
                          <a:cs typeface="微软雅黑" panose="020B0503020204020204" charset="-122"/>
                        </a:rPr>
                        <a:t>13</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830"/>
                        </a:spcBef>
                      </a:pPr>
                      <a:r>
                        <a:rPr sz="1050" dirty="0">
                          <a:latin typeface="+mj-ea"/>
                          <a:ea typeface="+mj-ea"/>
                          <a:cs typeface="微软雅黑" panose="020B0503020204020204" charset="-122"/>
                        </a:rPr>
                        <a:t>Netf</a:t>
                      </a:r>
                      <a:r>
                        <a:rPr sz="1050" spc="-5" dirty="0">
                          <a:latin typeface="+mj-ea"/>
                          <a:ea typeface="+mj-ea"/>
                          <a:cs typeface="微软雅黑" panose="020B0503020204020204" charset="-122"/>
                        </a:rPr>
                        <a:t>lix</a:t>
                      </a:r>
                      <a:r>
                        <a:rPr sz="1050" dirty="0">
                          <a:latin typeface="+mj-ea"/>
                          <a:ea typeface="+mj-ea"/>
                          <a:cs typeface="微软雅黑" panose="020B0503020204020204" charset="-122"/>
                        </a:rPr>
                        <a:t>（网飞）</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530225" marR="144145" indent="-381000">
                        <a:lnSpc>
                          <a:spcPts val="1400"/>
                        </a:lnSpc>
                        <a:spcBef>
                          <a:spcPts val="10"/>
                        </a:spcBef>
                      </a:pPr>
                      <a:r>
                        <a:rPr sz="1050" dirty="0">
                          <a:latin typeface="+mj-ea"/>
                          <a:ea typeface="+mj-ea"/>
                          <a:cs typeface="微软雅黑" panose="020B0503020204020204" charset="-122"/>
                        </a:rPr>
                        <a:t>视频图像优化、剧集封面图片个性 化、视频个性化推荐</a:t>
                      </a:r>
                      <a:endParaRPr sz="1050">
                        <a:latin typeface="+mj-ea"/>
                        <a:ea typeface="+mj-ea"/>
                        <a:cs typeface="微软雅黑" panose="020B0503020204020204" charset="-122"/>
                      </a:endParaRPr>
                    </a:p>
                  </a:txBody>
                  <a:tcPr marL="0" marR="0" marT="127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830"/>
                        </a:spcBef>
                      </a:pPr>
                      <a:r>
                        <a:rPr sz="1050" dirty="0">
                          <a:latin typeface="+mj-ea"/>
                          <a:ea typeface="+mj-ea"/>
                          <a:cs typeface="微软雅黑" panose="020B0503020204020204" charset="-122"/>
                        </a:rPr>
                        <a:t>媒体及内容</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830"/>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830"/>
                        </a:spcBef>
                      </a:pPr>
                      <a:r>
                        <a:rPr sz="1050" spc="-5" dirty="0">
                          <a:latin typeface="+mj-ea"/>
                          <a:ea typeface="+mj-ea"/>
                          <a:cs typeface="微软雅黑" panose="020B0503020204020204" charset="-122"/>
                        </a:rPr>
                        <a:t>1997年</a:t>
                      </a:r>
                      <a:endParaRPr sz="1050" dirty="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830"/>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830"/>
                        </a:spcBef>
                      </a:pPr>
                      <a:r>
                        <a:rPr sz="1050" dirty="0">
                          <a:latin typeface="+mj-ea"/>
                          <a:ea typeface="+mj-ea"/>
                          <a:cs typeface="微软雅黑" panose="020B0503020204020204" charset="-122"/>
                        </a:rPr>
                        <a:t>市值1</a:t>
                      </a:r>
                      <a:r>
                        <a:rPr sz="1050" spc="-5" dirty="0">
                          <a:latin typeface="+mj-ea"/>
                          <a:ea typeface="+mj-ea"/>
                          <a:cs typeface="微软雅黑" panose="020B0503020204020204" charset="-122"/>
                        </a:rPr>
                        <a:t>418</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3"/>
                  </a:ext>
                </a:extLst>
              </a:tr>
              <a:tr h="210536">
                <a:tc>
                  <a:txBody>
                    <a:bodyPr/>
                    <a:lstStyle/>
                    <a:p>
                      <a:pPr marL="12700" algn="ctr">
                        <a:lnSpc>
                          <a:spcPct val="100000"/>
                        </a:lnSpc>
                        <a:spcBef>
                          <a:spcPts val="320"/>
                        </a:spcBef>
                      </a:pPr>
                      <a:r>
                        <a:rPr sz="1050" spc="-5" dirty="0">
                          <a:latin typeface="+mj-ea"/>
                          <a:ea typeface="+mj-ea"/>
                          <a:cs typeface="微软雅黑" panose="020B0503020204020204" charset="-122"/>
                        </a:rPr>
                        <a:t>14</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270" algn="ctr">
                        <a:lnSpc>
                          <a:spcPct val="100000"/>
                        </a:lnSpc>
                        <a:spcBef>
                          <a:spcPts val="320"/>
                        </a:spcBef>
                      </a:pPr>
                      <a:r>
                        <a:rPr sz="1050" spc="-5" dirty="0">
                          <a:latin typeface="+mj-ea"/>
                          <a:ea typeface="+mj-ea"/>
                          <a:cs typeface="微软雅黑" panose="020B0503020204020204" charset="-122"/>
                        </a:rPr>
                        <a:t>Graphcore</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20"/>
                        </a:spcBef>
                      </a:pPr>
                      <a:r>
                        <a:rPr sz="1050" dirty="0">
                          <a:latin typeface="+mj-ea"/>
                          <a:ea typeface="+mj-ea"/>
                          <a:cs typeface="微软雅黑" panose="020B0503020204020204" charset="-122"/>
                        </a:rPr>
                        <a:t>智能芯片技术、机器学习</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20"/>
                        </a:spcBef>
                      </a:pPr>
                      <a:r>
                        <a:rPr sz="1050" dirty="0">
                          <a:latin typeface="+mj-ea"/>
                          <a:ea typeface="+mj-ea"/>
                          <a:cs typeface="微软雅黑" panose="020B0503020204020204" charset="-122"/>
                        </a:rPr>
                        <a:t>芯片</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20"/>
                        </a:spcBef>
                      </a:pPr>
                      <a:r>
                        <a:rPr sz="1050" dirty="0">
                          <a:latin typeface="+mj-ea"/>
                          <a:ea typeface="+mj-ea"/>
                          <a:cs typeface="微软雅黑" panose="020B0503020204020204" charset="-122"/>
                        </a:rPr>
                        <a:t>英国</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20"/>
                        </a:spcBef>
                      </a:pPr>
                      <a:r>
                        <a:rPr sz="1050" spc="-5" dirty="0">
                          <a:latin typeface="+mj-ea"/>
                          <a:ea typeface="+mj-ea"/>
                          <a:cs typeface="微软雅黑" panose="020B0503020204020204" charset="-122"/>
                        </a:rPr>
                        <a:t>2016年</a:t>
                      </a:r>
                      <a:endParaRPr sz="1050" dirty="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5875" algn="ctr">
                        <a:lnSpc>
                          <a:spcPct val="100000"/>
                        </a:lnSpc>
                        <a:spcBef>
                          <a:spcPts val="320"/>
                        </a:spcBef>
                      </a:pPr>
                      <a:r>
                        <a:rPr sz="1050" spc="-5" dirty="0">
                          <a:latin typeface="+mj-ea"/>
                          <a:ea typeface="+mj-ea"/>
                          <a:cs typeface="微软雅黑" panose="020B0503020204020204" charset="-122"/>
                        </a:rPr>
                        <a:t>D</a:t>
                      </a:r>
                      <a:r>
                        <a:rPr sz="1050" dirty="0">
                          <a:latin typeface="+mj-ea"/>
                          <a:ea typeface="+mj-ea"/>
                          <a:cs typeface="微软雅黑" panose="020B0503020204020204" charset="-122"/>
                        </a:rPr>
                        <a:t>轮融资</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20"/>
                        </a:spcBef>
                      </a:pPr>
                      <a:r>
                        <a:rPr sz="1050" dirty="0">
                          <a:latin typeface="+mj-ea"/>
                          <a:ea typeface="+mj-ea"/>
                          <a:cs typeface="微软雅黑" panose="020B0503020204020204" charset="-122"/>
                        </a:rPr>
                        <a:t>估值1</a:t>
                      </a:r>
                      <a:r>
                        <a:rPr sz="1050" spc="-5" dirty="0">
                          <a:latin typeface="+mj-ea"/>
                          <a:ea typeface="+mj-ea"/>
                          <a:cs typeface="微软雅黑" panose="020B0503020204020204" charset="-122"/>
                        </a:rPr>
                        <a:t>7</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4"/>
                  </a:ext>
                </a:extLst>
              </a:tr>
              <a:tr h="210536">
                <a:tc>
                  <a:txBody>
                    <a:bodyPr/>
                    <a:lstStyle/>
                    <a:p>
                      <a:pPr marL="12700" algn="ctr">
                        <a:lnSpc>
                          <a:spcPct val="100000"/>
                        </a:lnSpc>
                        <a:spcBef>
                          <a:spcPts val="345"/>
                        </a:spcBef>
                      </a:pPr>
                      <a:r>
                        <a:rPr sz="1050" spc="-5" dirty="0">
                          <a:latin typeface="+mj-ea"/>
                          <a:ea typeface="+mj-ea"/>
                          <a:cs typeface="微软雅黑" panose="020B0503020204020204" charset="-122"/>
                        </a:rPr>
                        <a:t>15</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8415" algn="ctr">
                        <a:lnSpc>
                          <a:spcPct val="100000"/>
                        </a:lnSpc>
                        <a:spcBef>
                          <a:spcPts val="345"/>
                        </a:spcBef>
                      </a:pPr>
                      <a:r>
                        <a:rPr sz="1050" dirty="0">
                          <a:latin typeface="+mj-ea"/>
                          <a:ea typeface="+mj-ea"/>
                          <a:cs typeface="微软雅黑" panose="020B0503020204020204" charset="-122"/>
                        </a:rPr>
                        <a:t>NV</a:t>
                      </a:r>
                      <a:r>
                        <a:rPr sz="1050" spc="-5" dirty="0">
                          <a:latin typeface="+mj-ea"/>
                          <a:ea typeface="+mj-ea"/>
                          <a:cs typeface="微软雅黑" panose="020B0503020204020204" charset="-122"/>
                        </a:rPr>
                        <a:t>IDIA</a:t>
                      </a:r>
                      <a:r>
                        <a:rPr sz="1050" dirty="0">
                          <a:latin typeface="+mj-ea"/>
                          <a:ea typeface="+mj-ea"/>
                          <a:cs typeface="微软雅黑" panose="020B0503020204020204" charset="-122"/>
                        </a:rPr>
                        <a:t>（英伟达）</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45"/>
                        </a:spcBef>
                      </a:pPr>
                      <a:r>
                        <a:rPr sz="1050" dirty="0">
                          <a:latin typeface="+mj-ea"/>
                          <a:ea typeface="+mj-ea"/>
                          <a:cs typeface="微软雅黑" panose="020B0503020204020204" charset="-122"/>
                        </a:rPr>
                        <a:t>智能芯片技术</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45"/>
                        </a:spcBef>
                      </a:pPr>
                      <a:r>
                        <a:rPr sz="1050" dirty="0">
                          <a:latin typeface="+mj-ea"/>
                          <a:ea typeface="+mj-ea"/>
                          <a:cs typeface="微软雅黑" panose="020B0503020204020204" charset="-122"/>
                        </a:rPr>
                        <a:t>芯片</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45"/>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45"/>
                        </a:spcBef>
                      </a:pPr>
                      <a:r>
                        <a:rPr sz="1050" spc="-5" dirty="0">
                          <a:latin typeface="+mj-ea"/>
                          <a:ea typeface="+mj-ea"/>
                          <a:cs typeface="微软雅黑" panose="020B0503020204020204" charset="-122"/>
                        </a:rPr>
                        <a:t>1993年</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45"/>
                        </a:spcBef>
                      </a:pPr>
                      <a:r>
                        <a:rPr sz="1050" dirty="0">
                          <a:latin typeface="+mj-ea"/>
                          <a:ea typeface="+mj-ea"/>
                          <a:cs typeface="微软雅黑" panose="020B0503020204020204" charset="-122"/>
                        </a:rPr>
                        <a:t>上市</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345"/>
                        </a:spcBef>
                      </a:pPr>
                      <a:r>
                        <a:rPr sz="1050" dirty="0">
                          <a:latin typeface="+mj-ea"/>
                          <a:ea typeface="+mj-ea"/>
                          <a:cs typeface="微软雅黑" panose="020B0503020204020204" charset="-122"/>
                        </a:rPr>
                        <a:t>市值1</a:t>
                      </a:r>
                      <a:r>
                        <a:rPr sz="1050" spc="-5" dirty="0">
                          <a:latin typeface="+mj-ea"/>
                          <a:ea typeface="+mj-ea"/>
                          <a:cs typeface="微软雅黑" panose="020B0503020204020204" charset="-122"/>
                        </a:rPr>
                        <a:t>450</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5"/>
                  </a:ext>
                </a:extLst>
              </a:tr>
              <a:tr h="210536">
                <a:tc>
                  <a:txBody>
                    <a:bodyPr/>
                    <a:lstStyle/>
                    <a:p>
                      <a:pPr marL="12700" algn="ctr">
                        <a:lnSpc>
                          <a:spcPct val="100000"/>
                        </a:lnSpc>
                        <a:spcBef>
                          <a:spcPts val="375"/>
                        </a:spcBef>
                      </a:pPr>
                      <a:r>
                        <a:rPr sz="1050" spc="-5" dirty="0">
                          <a:latin typeface="+mj-ea"/>
                          <a:ea typeface="+mj-ea"/>
                          <a:cs typeface="微软雅黑" panose="020B0503020204020204" charset="-122"/>
                        </a:rPr>
                        <a:t>16</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75"/>
                        </a:spcBef>
                      </a:pPr>
                      <a:r>
                        <a:rPr sz="1050" spc="-5" dirty="0">
                          <a:latin typeface="+mj-ea"/>
                          <a:ea typeface="+mj-ea"/>
                          <a:cs typeface="微软雅黑" panose="020B0503020204020204" charset="-122"/>
                        </a:rPr>
                        <a:t>Brainco</a:t>
                      </a:r>
                      <a:endParaRPr sz="1050"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75"/>
                        </a:spcBef>
                      </a:pPr>
                      <a:r>
                        <a:rPr sz="1050" dirty="0">
                          <a:latin typeface="+mj-ea"/>
                          <a:ea typeface="+mj-ea"/>
                          <a:cs typeface="微软雅黑" panose="020B0503020204020204" charset="-122"/>
                        </a:rPr>
                        <a:t>脑机接口</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dirty="0">
                          <a:latin typeface="+mj-ea"/>
                          <a:ea typeface="+mj-ea"/>
                          <a:cs typeface="微软雅黑" panose="020B0503020204020204" charset="-122"/>
                        </a:rPr>
                        <a:t>教育、医疗、智能硬件</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75"/>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75"/>
                        </a:spcBef>
                      </a:pPr>
                      <a:r>
                        <a:rPr sz="1050" spc="-5" dirty="0">
                          <a:latin typeface="+mj-ea"/>
                          <a:ea typeface="+mj-ea"/>
                          <a:cs typeface="微软雅黑" panose="020B0503020204020204" charset="-122"/>
                        </a:rPr>
                        <a:t>2015年</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75"/>
                        </a:spcBef>
                      </a:pPr>
                      <a:r>
                        <a:rPr sz="1050" dirty="0">
                          <a:latin typeface="+mj-ea"/>
                          <a:ea typeface="+mj-ea"/>
                          <a:cs typeface="微软雅黑" panose="020B0503020204020204" charset="-122"/>
                        </a:rPr>
                        <a:t>天使轮融资</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375"/>
                        </a:spcBef>
                      </a:pPr>
                      <a:r>
                        <a:rPr sz="1050" dirty="0">
                          <a:latin typeface="+mj-ea"/>
                          <a:ea typeface="+mj-ea"/>
                          <a:cs typeface="微软雅黑" panose="020B0503020204020204" charset="-122"/>
                        </a:rPr>
                        <a:t>融资额6</a:t>
                      </a:r>
                      <a:r>
                        <a:rPr sz="1050" spc="-5" dirty="0">
                          <a:latin typeface="+mj-ea"/>
                          <a:ea typeface="+mj-ea"/>
                          <a:cs typeface="微软雅黑" panose="020B0503020204020204" charset="-122"/>
                        </a:rPr>
                        <a:t>00</a:t>
                      </a:r>
                      <a:r>
                        <a:rPr sz="1050" dirty="0">
                          <a:latin typeface="+mj-ea"/>
                          <a:ea typeface="+mj-ea"/>
                          <a:cs typeface="微软雅黑" panose="020B0503020204020204" charset="-122"/>
                        </a:rPr>
                        <a:t>万美元</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6"/>
                  </a:ext>
                </a:extLst>
              </a:tr>
              <a:tr h="210536">
                <a:tc>
                  <a:txBody>
                    <a:bodyPr/>
                    <a:lstStyle/>
                    <a:p>
                      <a:pPr marL="0" algn="ctr" defTabSz="914400" rtl="0" eaLnBrk="1" latinLnBrk="0" hangingPunct="1">
                        <a:lnSpc>
                          <a:spcPct val="100000"/>
                        </a:lnSpc>
                        <a:spcBef>
                          <a:spcPts val="375"/>
                        </a:spcBef>
                      </a:pPr>
                      <a:r>
                        <a:rPr sz="1050" kern="1200" spc="-5" dirty="0">
                          <a:solidFill>
                            <a:schemeClr val="tx1"/>
                          </a:solidFill>
                          <a:latin typeface="+mj-ea"/>
                          <a:ea typeface="+mj-ea"/>
                          <a:cs typeface="微软雅黑" panose="020B0503020204020204" charset="-122"/>
                        </a:rPr>
                        <a:t>17</a:t>
                      </a:r>
                      <a:endParaRPr sz="1050" kern="1200" spc="-5">
                        <a:solidFill>
                          <a:schemeClr val="tx1"/>
                        </a:solidFill>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algn="ctr" defTabSz="914400" rtl="0" eaLnBrk="1" latinLnBrk="0" hangingPunct="1">
                        <a:lnSpc>
                          <a:spcPct val="100000"/>
                        </a:lnSpc>
                        <a:spcBef>
                          <a:spcPts val="375"/>
                        </a:spcBef>
                      </a:pPr>
                      <a:r>
                        <a:rPr sz="1050" kern="1200" spc="-5" dirty="0">
                          <a:solidFill>
                            <a:schemeClr val="tx1"/>
                          </a:solidFill>
                          <a:latin typeface="+mj-ea"/>
                          <a:ea typeface="+mj-ea"/>
                          <a:cs typeface="微软雅黑" panose="020B0503020204020204" charset="-122"/>
                        </a:rPr>
                        <a:t>Waymo</a:t>
                      </a:r>
                      <a:endParaRPr sz="1050" kern="1200" spc="-5">
                        <a:solidFill>
                          <a:schemeClr val="tx1"/>
                        </a:solidFill>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400"/>
                        </a:spcBef>
                      </a:pPr>
                      <a:r>
                        <a:rPr sz="1050" dirty="0">
                          <a:latin typeface="+mj-ea"/>
                          <a:ea typeface="+mj-ea"/>
                          <a:cs typeface="微软雅黑" panose="020B0503020204020204" charset="-122"/>
                        </a:rPr>
                        <a:t>自动驾驶</a:t>
                      </a:r>
                      <a:endParaRPr sz="1050">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400"/>
                        </a:spcBef>
                      </a:pPr>
                      <a:r>
                        <a:rPr sz="1050" dirty="0">
                          <a:latin typeface="+mj-ea"/>
                          <a:ea typeface="+mj-ea"/>
                          <a:cs typeface="微软雅黑" panose="020B0503020204020204" charset="-122"/>
                        </a:rPr>
                        <a:t>交通</a:t>
                      </a:r>
                      <a:endParaRPr sz="1050">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400"/>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400"/>
                        </a:spcBef>
                      </a:pPr>
                      <a:r>
                        <a:rPr sz="1050" spc="-5" dirty="0">
                          <a:latin typeface="+mj-ea"/>
                          <a:ea typeface="+mj-ea"/>
                          <a:cs typeface="微软雅黑" panose="020B0503020204020204" charset="-122"/>
                        </a:rPr>
                        <a:t>2016年</a:t>
                      </a:r>
                      <a:endParaRPr sz="1050">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400"/>
                        </a:spcBef>
                      </a:pPr>
                      <a:r>
                        <a:rPr sz="1050" spc="-5" dirty="0">
                          <a:latin typeface="+mj-ea"/>
                          <a:ea typeface="+mj-ea"/>
                          <a:cs typeface="微软雅黑" panose="020B0503020204020204" charset="-122"/>
                        </a:rPr>
                        <a:t>C</a:t>
                      </a:r>
                      <a:r>
                        <a:rPr sz="1050" dirty="0">
                          <a:latin typeface="+mj-ea"/>
                          <a:ea typeface="+mj-ea"/>
                          <a:cs typeface="微软雅黑" panose="020B0503020204020204" charset="-122"/>
                        </a:rPr>
                        <a:t>轮融资</a:t>
                      </a: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400"/>
                        </a:spcBef>
                      </a:pPr>
                      <a:r>
                        <a:rPr sz="1050" dirty="0">
                          <a:latin typeface="+mj-ea"/>
                          <a:ea typeface="+mj-ea"/>
                          <a:cs typeface="微软雅黑" panose="020B0503020204020204" charset="-122"/>
                        </a:rPr>
                        <a:t>估值1</a:t>
                      </a:r>
                      <a:r>
                        <a:rPr sz="1050" spc="-5" dirty="0">
                          <a:latin typeface="+mj-ea"/>
                          <a:ea typeface="+mj-ea"/>
                          <a:cs typeface="微软雅黑" panose="020B0503020204020204" charset="-122"/>
                        </a:rPr>
                        <a:t>050</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7"/>
                  </a:ext>
                </a:extLst>
              </a:tr>
              <a:tr h="210536">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panose="020B0503020204020204" charset="-122"/>
                        </a:rPr>
                        <a:t>18</a:t>
                      </a:r>
                      <a:endParaRPr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panose="020B0503020204020204" charset="-122"/>
                        </a:rPr>
                        <a:t>ABB Robotics</a:t>
                      </a:r>
                      <a:endParaRPr lang="en-US" altLang="zh-CN"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25"/>
                        </a:spcBef>
                      </a:pPr>
                      <a:r>
                        <a:rPr sz="1050" dirty="0">
                          <a:latin typeface="+mj-ea"/>
                          <a:ea typeface="+mj-ea"/>
                          <a:cs typeface="微软雅黑" panose="020B0503020204020204" charset="-122"/>
                        </a:rPr>
                        <a:t>机器人及自动化技术</a:t>
                      </a:r>
                      <a:endParaRPr sz="1050">
                        <a:latin typeface="+mj-ea"/>
                        <a:ea typeface="+mj-ea"/>
                        <a:cs typeface="微软雅黑" panose="020B0503020204020204" charset="-122"/>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25"/>
                        </a:spcBef>
                      </a:pPr>
                      <a:r>
                        <a:rPr sz="1050" dirty="0">
                          <a:latin typeface="+mj-ea"/>
                          <a:ea typeface="+mj-ea"/>
                          <a:cs typeface="微软雅黑" panose="020B0503020204020204" charset="-122"/>
                        </a:rPr>
                        <a:t>机器人</a:t>
                      </a:r>
                      <a:endParaRPr sz="1050">
                        <a:latin typeface="+mj-ea"/>
                        <a:ea typeface="+mj-ea"/>
                        <a:cs typeface="微软雅黑" panose="020B0503020204020204" charset="-122"/>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25"/>
                        </a:spcBef>
                      </a:pPr>
                      <a:r>
                        <a:rPr sz="1050" dirty="0">
                          <a:latin typeface="+mj-ea"/>
                          <a:ea typeface="+mj-ea"/>
                          <a:cs typeface="微软雅黑" panose="020B0503020204020204" charset="-122"/>
                        </a:rPr>
                        <a:t>瑞士</a:t>
                      </a:r>
                      <a:endParaRPr sz="1050">
                        <a:latin typeface="+mj-ea"/>
                        <a:ea typeface="+mj-ea"/>
                        <a:cs typeface="微软雅黑" panose="020B0503020204020204" charset="-122"/>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25"/>
                        </a:spcBef>
                      </a:pPr>
                      <a:r>
                        <a:rPr sz="1050" spc="-5" dirty="0">
                          <a:latin typeface="+mj-ea"/>
                          <a:ea typeface="+mj-ea"/>
                          <a:cs typeface="微软雅黑" panose="020B0503020204020204" charset="-122"/>
                        </a:rPr>
                        <a:t>1988年</a:t>
                      </a:r>
                      <a:endParaRPr sz="1050">
                        <a:latin typeface="+mj-ea"/>
                        <a:ea typeface="+mj-ea"/>
                        <a:cs typeface="微软雅黑" panose="020B0503020204020204" charset="-122"/>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25"/>
                        </a:spcBef>
                      </a:pPr>
                      <a:r>
                        <a:rPr sz="1050" dirty="0">
                          <a:latin typeface="+mj-ea"/>
                          <a:ea typeface="+mj-ea"/>
                          <a:cs typeface="微软雅黑" panose="020B0503020204020204" charset="-122"/>
                        </a:rPr>
                        <a:t>上市</a:t>
                      </a: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325"/>
                        </a:spcBef>
                      </a:pPr>
                      <a:r>
                        <a:rPr sz="1050" dirty="0">
                          <a:latin typeface="+mj-ea"/>
                          <a:ea typeface="+mj-ea"/>
                          <a:cs typeface="微软雅黑" panose="020B0503020204020204" charset="-122"/>
                        </a:rPr>
                        <a:t>市值5</a:t>
                      </a:r>
                      <a:r>
                        <a:rPr sz="1050" spc="-5" dirty="0">
                          <a:latin typeface="+mj-ea"/>
                          <a:ea typeface="+mj-ea"/>
                          <a:cs typeface="微软雅黑" panose="020B0503020204020204" charset="-122"/>
                        </a:rPr>
                        <a:t>14</a:t>
                      </a:r>
                      <a:r>
                        <a:rPr sz="1050" dirty="0">
                          <a:latin typeface="+mj-ea"/>
                          <a:ea typeface="+mj-ea"/>
                          <a:cs typeface="微软雅黑" panose="020B0503020204020204" charset="-122"/>
                        </a:rPr>
                        <a:t>亿美元</a:t>
                      </a: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8"/>
                  </a:ext>
                </a:extLst>
              </a:tr>
              <a:tr h="210536">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panose="020B0503020204020204" charset="-122"/>
                        </a:rPr>
                        <a:t>19</a:t>
                      </a:r>
                      <a:endParaRPr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marR="0" lvl="0" indent="0" algn="ctr" defTabSz="914400" rtl="0" eaLnBrk="1" fontAlgn="auto" latinLnBrk="0" hangingPunct="1">
                        <a:lnSpc>
                          <a:spcPct val="100000"/>
                        </a:lnSpc>
                        <a:spcBef>
                          <a:spcPts val="375"/>
                        </a:spcBef>
                        <a:spcAft>
                          <a:spcPts val="0"/>
                        </a:spcAft>
                        <a:buClrTx/>
                        <a:buSzTx/>
                        <a:buFontTx/>
                        <a:buNone/>
                        <a:defRPr/>
                      </a:pPr>
                      <a:r>
                        <a:rPr lang="en-US" altLang="zh-CN" sz="1050" kern="1200" spc="-5" dirty="0">
                          <a:solidFill>
                            <a:schemeClr val="tx1"/>
                          </a:solidFill>
                          <a:latin typeface="+mj-ea"/>
                          <a:ea typeface="+mj-ea"/>
                          <a:cs typeface="微软雅黑" panose="020B0503020204020204" charset="-122"/>
                        </a:rPr>
                        <a:t>Fanuc（</a:t>
                      </a:r>
                      <a:r>
                        <a:rPr lang="zh-CN" altLang="en-US" sz="1050" kern="1200" spc="-5" dirty="0">
                          <a:solidFill>
                            <a:schemeClr val="tx1"/>
                          </a:solidFill>
                          <a:latin typeface="+mj-ea"/>
                          <a:ea typeface="+mj-ea"/>
                          <a:cs typeface="微软雅黑" panose="020B0503020204020204" charset="-122"/>
                        </a:rPr>
                        <a:t>发那科）</a:t>
                      </a:r>
                      <a:endParaRPr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50"/>
                        </a:spcBef>
                      </a:pPr>
                      <a:r>
                        <a:rPr sz="1050" dirty="0">
                          <a:latin typeface="+mj-ea"/>
                          <a:ea typeface="+mj-ea"/>
                          <a:cs typeface="微软雅黑" panose="020B0503020204020204" charset="-122"/>
                        </a:rPr>
                        <a:t>机器人技术</a:t>
                      </a:r>
                      <a:endParaRPr sz="1050">
                        <a:latin typeface="+mj-ea"/>
                        <a:ea typeface="+mj-ea"/>
                        <a:cs typeface="微软雅黑" panose="020B0503020204020204" charset="-122"/>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50"/>
                        </a:spcBef>
                      </a:pPr>
                      <a:r>
                        <a:rPr sz="1050" dirty="0">
                          <a:latin typeface="+mj-ea"/>
                          <a:ea typeface="+mj-ea"/>
                          <a:cs typeface="微软雅黑" panose="020B0503020204020204" charset="-122"/>
                        </a:rPr>
                        <a:t>制造</a:t>
                      </a:r>
                      <a:endParaRPr sz="1050">
                        <a:latin typeface="+mj-ea"/>
                        <a:ea typeface="+mj-ea"/>
                        <a:cs typeface="微软雅黑" panose="020B0503020204020204" charset="-122"/>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50"/>
                        </a:spcBef>
                      </a:pPr>
                      <a:r>
                        <a:rPr sz="1050" dirty="0">
                          <a:latin typeface="+mj-ea"/>
                          <a:ea typeface="+mj-ea"/>
                          <a:cs typeface="微软雅黑" panose="020B0503020204020204" charset="-122"/>
                        </a:rPr>
                        <a:t>日本</a:t>
                      </a:r>
                      <a:endParaRPr sz="1050">
                        <a:latin typeface="+mj-ea"/>
                        <a:ea typeface="+mj-ea"/>
                        <a:cs typeface="微软雅黑" panose="020B0503020204020204" charset="-122"/>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50"/>
                        </a:spcBef>
                      </a:pPr>
                      <a:r>
                        <a:rPr sz="1050" spc="-5" dirty="0">
                          <a:latin typeface="+mj-ea"/>
                          <a:ea typeface="+mj-ea"/>
                          <a:cs typeface="微软雅黑" panose="020B0503020204020204" charset="-122"/>
                        </a:rPr>
                        <a:t>1956年</a:t>
                      </a:r>
                      <a:endParaRPr sz="1050">
                        <a:latin typeface="+mj-ea"/>
                        <a:ea typeface="+mj-ea"/>
                        <a:cs typeface="微软雅黑" panose="020B0503020204020204" charset="-122"/>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50"/>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9050" algn="ctr">
                        <a:lnSpc>
                          <a:spcPct val="100000"/>
                        </a:lnSpc>
                        <a:spcBef>
                          <a:spcPts val="350"/>
                        </a:spcBef>
                      </a:pPr>
                      <a:r>
                        <a:rPr sz="1050" dirty="0">
                          <a:latin typeface="+mj-ea"/>
                          <a:ea typeface="+mj-ea"/>
                          <a:cs typeface="微软雅黑" panose="020B0503020204020204" charset="-122"/>
                        </a:rPr>
                        <a:t>市值3</a:t>
                      </a:r>
                      <a:r>
                        <a:rPr sz="1050" spc="-5" dirty="0">
                          <a:latin typeface="+mj-ea"/>
                          <a:ea typeface="+mj-ea"/>
                          <a:cs typeface="微软雅黑" panose="020B0503020204020204" charset="-122"/>
                        </a:rPr>
                        <a:t>62</a:t>
                      </a:r>
                      <a:r>
                        <a:rPr sz="1050" dirty="0">
                          <a:latin typeface="+mj-ea"/>
                          <a:ea typeface="+mj-ea"/>
                          <a:cs typeface="微软雅黑" panose="020B0503020204020204" charset="-122"/>
                        </a:rPr>
                        <a:t>亿美元</a:t>
                      </a: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9"/>
                  </a:ext>
                </a:extLst>
              </a:tr>
              <a:tr h="210536">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panose="020B0503020204020204" charset="-122"/>
                        </a:rPr>
                        <a:t>20</a:t>
                      </a:r>
                      <a:endParaRPr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marR="0" lvl="0" indent="0" algn="ctr" defTabSz="914400" rtl="0" eaLnBrk="1" fontAlgn="auto" latinLnBrk="0" hangingPunct="1">
                        <a:lnSpc>
                          <a:spcPct val="100000"/>
                        </a:lnSpc>
                        <a:spcBef>
                          <a:spcPts val="375"/>
                        </a:spcBef>
                        <a:spcAft>
                          <a:spcPts val="0"/>
                        </a:spcAft>
                        <a:buClrTx/>
                        <a:buSzTx/>
                        <a:buFontTx/>
                        <a:buNone/>
                        <a:defRPr/>
                      </a:pPr>
                      <a:r>
                        <a:rPr lang="en-US" altLang="zh-CN" sz="1050" kern="1200" spc="-5" dirty="0">
                          <a:solidFill>
                            <a:schemeClr val="tx1"/>
                          </a:solidFill>
                          <a:latin typeface="+mj-ea"/>
                          <a:ea typeface="+mj-ea"/>
                          <a:cs typeface="微软雅黑" panose="020B0503020204020204" charset="-122"/>
                        </a:rPr>
                        <a:t>Preferred Networks</a:t>
                      </a:r>
                      <a:endParaRPr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75"/>
                        </a:spcBef>
                      </a:pPr>
                      <a:r>
                        <a:rPr sz="1050" dirty="0">
                          <a:latin typeface="+mj-ea"/>
                          <a:ea typeface="+mj-ea"/>
                          <a:cs typeface="微软雅黑" panose="020B0503020204020204" charset="-122"/>
                        </a:rPr>
                        <a:t>深度学习、机器学习技术</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dirty="0">
                          <a:latin typeface="+mj-ea"/>
                          <a:ea typeface="+mj-ea"/>
                          <a:cs typeface="微软雅黑" panose="020B0503020204020204" charset="-122"/>
                        </a:rPr>
                        <a:t>物联网</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75"/>
                        </a:spcBef>
                      </a:pPr>
                      <a:r>
                        <a:rPr sz="1050" dirty="0">
                          <a:latin typeface="+mj-ea"/>
                          <a:ea typeface="+mj-ea"/>
                          <a:cs typeface="微软雅黑" panose="020B0503020204020204" charset="-122"/>
                        </a:rPr>
                        <a:t>日本</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75"/>
                        </a:spcBef>
                      </a:pPr>
                      <a:r>
                        <a:rPr sz="1050" spc="-5" dirty="0">
                          <a:latin typeface="+mj-ea"/>
                          <a:ea typeface="+mj-ea"/>
                          <a:cs typeface="微软雅黑" panose="020B0503020204020204" charset="-122"/>
                        </a:rPr>
                        <a:t>2016年</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spc="-5" dirty="0">
                          <a:latin typeface="+mj-ea"/>
                          <a:ea typeface="+mj-ea"/>
                          <a:cs typeface="微软雅黑" panose="020B0503020204020204" charset="-122"/>
                        </a:rPr>
                        <a:t>C</a:t>
                      </a:r>
                      <a:r>
                        <a:rPr sz="1050" dirty="0">
                          <a:latin typeface="+mj-ea"/>
                          <a:ea typeface="+mj-ea"/>
                          <a:cs typeface="微软雅黑" panose="020B0503020204020204" charset="-122"/>
                        </a:rPr>
                        <a:t>轮融资</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75"/>
                        </a:spcBef>
                      </a:pPr>
                      <a:r>
                        <a:rPr sz="1050" dirty="0">
                          <a:latin typeface="+mj-ea"/>
                          <a:ea typeface="+mj-ea"/>
                          <a:cs typeface="微软雅黑" panose="020B0503020204020204" charset="-122"/>
                        </a:rPr>
                        <a:t>估值2</a:t>
                      </a:r>
                      <a:r>
                        <a:rPr sz="1050" spc="-5" dirty="0">
                          <a:latin typeface="+mj-ea"/>
                          <a:ea typeface="+mj-ea"/>
                          <a:cs typeface="微软雅黑" panose="020B0503020204020204" charset="-122"/>
                        </a:rPr>
                        <a:t>0</a:t>
                      </a:r>
                      <a:r>
                        <a:rPr sz="1050" dirty="0">
                          <a:latin typeface="+mj-ea"/>
                          <a:ea typeface="+mj-ea"/>
                          <a:cs typeface="微软雅黑" panose="020B0503020204020204" charset="-122"/>
                        </a:rPr>
                        <a:t>亿美元</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2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t="3732" b="6490"/>
          <a:stretch>
            <a:fillRect/>
          </a:stretch>
        </p:blipFill>
        <p:spPr>
          <a:xfrm>
            <a:off x="1821069" y="1278111"/>
            <a:ext cx="7533862" cy="5254617"/>
          </a:xfrm>
          <a:prstGeom prst="rect">
            <a:avLst/>
          </a:prstGeom>
        </p:spPr>
      </p:pic>
      <p:sp>
        <p:nvSpPr>
          <p:cNvPr id="16"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机器学习的类型</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668338" y="945358"/>
            <a:ext cx="1001331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en-US" altLang="zh-CN" sz="2800" b="1" dirty="0">
              <a:ea typeface="微软雅黑" panose="020B050302020402020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分类（</a:t>
            </a:r>
            <a:r>
              <a:rPr lang="en-US" altLang="zh-CN" sz="2800" dirty="0">
                <a:ea typeface="微软雅黑" panose="020B0503020204020204" charset="-122"/>
              </a:rPr>
              <a:t>Classification</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身高</a:t>
            </a:r>
            <a:r>
              <a:rPr lang="en-US" altLang="zh-CN" sz="2800" dirty="0">
                <a:ea typeface="微软雅黑" panose="020B0503020204020204" charset="-122"/>
              </a:rPr>
              <a:t>1.65m</a:t>
            </a:r>
            <a:r>
              <a:rPr lang="zh-CN" altLang="en-US" sz="2800" dirty="0">
                <a:ea typeface="微软雅黑" panose="020B0503020204020204" charset="-122"/>
              </a:rPr>
              <a:t>，体重</a:t>
            </a:r>
            <a:r>
              <a:rPr lang="en-US" altLang="zh-CN" sz="2800" dirty="0">
                <a:ea typeface="微软雅黑" panose="020B0503020204020204" charset="-122"/>
              </a:rPr>
              <a:t>100kg</a:t>
            </a:r>
            <a:r>
              <a:rPr lang="zh-CN" altLang="en-US" sz="2800" dirty="0">
                <a:ea typeface="微软雅黑" panose="020B0503020204020204" charset="-122"/>
              </a:rPr>
              <a:t>的男人肥胖吗？</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根据肿瘤的体积、患者的年龄来判断良性或恶性？</a:t>
            </a:r>
            <a:endParaRPr lang="en-US" altLang="zh-CN" sz="2800" dirty="0">
              <a:ea typeface="微软雅黑" panose="020B0503020204020204" charset="-122"/>
            </a:endParaRPr>
          </a:p>
          <a:p>
            <a:pPr marL="34290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回归（</a:t>
            </a:r>
            <a:r>
              <a:rPr lang="en-US" altLang="zh-CN" sz="2800" dirty="0">
                <a:ea typeface="微软雅黑" panose="020B0503020204020204" charset="-122"/>
              </a:rPr>
              <a:t>Regression</a:t>
            </a:r>
            <a:r>
              <a:rPr lang="zh-CN" altLang="en-US" sz="2800" dirty="0">
                <a:ea typeface="微软雅黑" panose="020B0503020204020204" charset="-122"/>
              </a:rPr>
              <a:t>、</a:t>
            </a:r>
            <a:r>
              <a:rPr lang="en-US" altLang="zh-CN" sz="2800" dirty="0">
                <a:ea typeface="微软雅黑" panose="020B0503020204020204" charset="-122"/>
              </a:rPr>
              <a:t>Prediction</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如何预测上海浦东的房价？</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未来的股票市场走向？</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endParaRPr lang="en-US" altLang="zh-CN" dirty="0">
              <a:ea typeface="微软雅黑" panose="020B050302020402020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机器学习的类型</a:t>
            </a:r>
            <a:r>
              <a:rPr lang="en-US" altLang="zh-CN" dirty="0">
                <a:solidFill>
                  <a:schemeClr val="tx1"/>
                </a:solidFill>
              </a:rPr>
              <a:t>-</a:t>
            </a:r>
            <a:r>
              <a:rPr lang="zh-CN" altLang="en-US" dirty="0">
                <a:solidFill>
                  <a:schemeClr val="tx1"/>
                </a:solidFill>
              </a:rPr>
              <a:t>监督学习</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863600" y="1568606"/>
            <a:ext cx="10350500" cy="287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聚类（</a:t>
            </a:r>
            <a:r>
              <a:rPr lang="en-US" altLang="zh-CN" sz="2800" dirty="0">
                <a:ea typeface="微软雅黑" panose="020B0503020204020204" charset="-122"/>
              </a:rPr>
              <a:t>Clustering</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如何将教室里的学生按爱好、身高划分为</a:t>
            </a:r>
            <a:r>
              <a:rPr lang="en-US" altLang="zh-CN" sz="2800" dirty="0">
                <a:ea typeface="微软雅黑" panose="020B0503020204020204" charset="-122"/>
              </a:rPr>
              <a:t>5</a:t>
            </a:r>
            <a:r>
              <a:rPr lang="zh-CN" altLang="en-US" sz="2800" dirty="0">
                <a:ea typeface="微软雅黑" panose="020B0503020204020204" charset="-122"/>
              </a:rPr>
              <a:t>类？</a:t>
            </a:r>
            <a:endParaRPr lang="en-US" altLang="zh-CN" sz="2800" dirty="0">
              <a:ea typeface="微软雅黑" panose="020B050302020402020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降维（</a:t>
            </a:r>
            <a:r>
              <a:rPr lang="en-US" altLang="zh-CN" sz="2800" dirty="0"/>
              <a:t> Dimensionality Reduction </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如何将将原高维空间中的数据点映射到低维度的空间中？</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endParaRPr lang="en-US" altLang="zh-CN" dirty="0">
              <a:ea typeface="微软雅黑" panose="020B050302020402020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机器学习的类型</a:t>
            </a:r>
            <a:r>
              <a:rPr lang="en-US" altLang="zh-CN" dirty="0">
                <a:solidFill>
                  <a:schemeClr val="tx1"/>
                </a:solidFill>
              </a:rPr>
              <a:t>-</a:t>
            </a:r>
            <a:r>
              <a:rPr lang="zh-CN" altLang="en-US" dirty="0">
                <a:solidFill>
                  <a:schemeClr val="tx1"/>
                </a:solidFill>
              </a:rPr>
              <a:t>无监督学习</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838200" y="1568606"/>
            <a:ext cx="10151378" cy="1954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强化学习（</a:t>
            </a:r>
            <a:r>
              <a:rPr lang="en-US" altLang="zh-CN" sz="2800" dirty="0">
                <a:ea typeface="微软雅黑" panose="020B0503020204020204" charset="-122"/>
              </a:rPr>
              <a:t>Reinforcement Learning</a:t>
            </a:r>
            <a:r>
              <a:rPr lang="zh-CN" altLang="en-US" sz="2800" dirty="0">
                <a:ea typeface="微软雅黑" panose="020B0503020204020204" charset="-122"/>
              </a:rPr>
              <a:t>）</a:t>
            </a:r>
            <a:endParaRPr lang="en-US" altLang="zh-CN" b="1" dirty="0"/>
          </a:p>
          <a:p>
            <a:pPr marL="1085850" lvl="1" indent="-342900" eaLnBrk="1" hangingPunct="1">
              <a:lnSpc>
                <a:spcPct val="150000"/>
              </a:lnSpc>
              <a:spcBef>
                <a:spcPct val="50000"/>
              </a:spcBef>
              <a:buFont typeface="Wingdings" panose="05000000000000000000" pitchFamily="2" charset="2"/>
              <a:buChar char="ü"/>
              <a:defRPr/>
            </a:pPr>
            <a:r>
              <a:rPr lang="zh-CN" altLang="en-US" sz="2800" dirty="0">
                <a:ea typeface="微软雅黑" panose="020B0503020204020204" charset="-122"/>
              </a:rPr>
              <a:t>用于描述和解决智能体（</a:t>
            </a:r>
            <a:r>
              <a:rPr lang="en-US" altLang="zh-CN" sz="2800" dirty="0">
                <a:ea typeface="微软雅黑" panose="020B0503020204020204" charset="-122"/>
              </a:rPr>
              <a:t>agent</a:t>
            </a:r>
            <a:r>
              <a:rPr lang="zh-CN" altLang="en-US" sz="2800" dirty="0">
                <a:ea typeface="微软雅黑" panose="020B0503020204020204" charset="-122"/>
              </a:rPr>
              <a:t>）在与环境的交互过程中通过学习策略以达成回报最大化或实现特定目标的问题 。</a:t>
            </a:r>
            <a:endParaRPr lang="en-US" altLang="zh-CN" dirty="0">
              <a:ea typeface="微软雅黑" panose="020B050302020402020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机器学习的类型</a:t>
            </a:r>
            <a:r>
              <a:rPr lang="en-US" altLang="zh-CN" dirty="0">
                <a:solidFill>
                  <a:schemeClr val="tx1"/>
                </a:solidFill>
              </a:rPr>
              <a:t>-</a:t>
            </a:r>
            <a:r>
              <a:rPr lang="zh-CN" altLang="en-US" dirty="0">
                <a:solidFill>
                  <a:schemeClr val="tx1"/>
                </a:solidFill>
              </a:rPr>
              <a:t>强化学习</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机器学习的基本术语</a:t>
            </a:r>
          </a:p>
        </p:txBody>
      </p:sp>
      <p:grpSp>
        <p:nvGrpSpPr>
          <p:cNvPr id="4" name="组合 3"/>
          <p:cNvGrpSpPr/>
          <p:nvPr/>
        </p:nvGrpSpPr>
        <p:grpSpPr>
          <a:xfrm>
            <a:off x="2618740" y="1779905"/>
            <a:ext cx="6708140" cy="3707765"/>
            <a:chOff x="4124" y="2803"/>
            <a:chExt cx="10564" cy="5839"/>
          </a:xfrm>
        </p:grpSpPr>
        <p:sp>
          <p:nvSpPr>
            <p:cNvPr id="43" name="对角圆角矩形 42"/>
            <p:cNvSpPr/>
            <p:nvPr/>
          </p:nvSpPr>
          <p:spPr>
            <a:xfrm>
              <a:off x="4124" y="5136"/>
              <a:ext cx="9888" cy="102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400">
                <a:solidFill>
                  <a:schemeClr val="bg1"/>
                </a:solidFill>
              </a:endParaRPr>
            </a:p>
          </p:txBody>
        </p:sp>
        <p:sp>
          <p:nvSpPr>
            <p:cNvPr id="44"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机器学习概述</a:t>
              </a:r>
              <a:endParaRPr lang="en-US" altLang="zh-CN" sz="3600" dirty="0">
                <a:latin typeface="Impact" panose="020B0806030902050204" pitchFamily="34" charset="0"/>
                <a:ea typeface="微软雅黑" panose="020B0503020204020204" charset="-122"/>
              </a:endParaRPr>
            </a:p>
          </p:txBody>
        </p:sp>
        <p:sp>
          <p:nvSpPr>
            <p:cNvPr id="47"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机器学习的类型</a:t>
              </a:r>
            </a:p>
          </p:txBody>
        </p:sp>
        <p:sp>
          <p:nvSpPr>
            <p:cNvPr id="48" name="TextBox 11"/>
            <p:cNvSpPr txBox="1">
              <a:spLocks noChangeArrowheads="1"/>
            </p:cNvSpPr>
            <p:nvPr/>
          </p:nvSpPr>
          <p:spPr bwMode="auto">
            <a:xfrm>
              <a:off x="4728" y="528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03    </a:t>
              </a:r>
              <a:r>
                <a:rPr lang="zh-CN" altLang="en-US" sz="3600" dirty="0">
                  <a:solidFill>
                    <a:schemeClr val="bg1"/>
                  </a:solidFill>
                  <a:latin typeface="Impact" panose="020B0806030902050204" pitchFamily="34" charset="0"/>
                  <a:ea typeface="微软雅黑" panose="020B0503020204020204" charset="-122"/>
                </a:rPr>
                <a:t>机器学习的基本术语</a:t>
              </a:r>
            </a:p>
          </p:txBody>
        </p:sp>
        <p:sp>
          <p:nvSpPr>
            <p:cNvPr id="2" name="TextBox 11"/>
            <p:cNvSpPr txBox="1">
              <a:spLocks noChangeArrowheads="1"/>
            </p:cNvSpPr>
            <p:nvPr/>
          </p:nvSpPr>
          <p:spPr bwMode="auto">
            <a:xfrm>
              <a:off x="4771" y="6519"/>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    </a:t>
              </a:r>
              <a:r>
                <a:rPr lang="zh-CN" altLang="en-US" sz="3600" dirty="0">
                  <a:latin typeface="Impact" panose="020B0806030902050204" pitchFamily="34" charset="0"/>
                  <a:ea typeface="微软雅黑" panose="020B0503020204020204" charset="-122"/>
                </a:rPr>
                <a:t>机器学习的开发流程</a:t>
              </a:r>
            </a:p>
          </p:txBody>
        </p:sp>
        <p:sp>
          <p:nvSpPr>
            <p:cNvPr id="3" name="TextBox 11"/>
            <p:cNvSpPr txBox="1">
              <a:spLocks noChangeArrowheads="1"/>
            </p:cNvSpPr>
            <p:nvPr/>
          </p:nvSpPr>
          <p:spPr bwMode="auto">
            <a:xfrm>
              <a:off x="4771" y="7770"/>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模型的评估与选择</a:t>
              </a:r>
            </a:p>
          </p:txBody>
        </p:sp>
      </p:grpSp>
    </p:spTree>
  </p:cSld>
  <p:clrMapOvr>
    <a:masterClrMapping/>
  </p:clrMapOvr>
  <p:transition advTm="8005"/>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8"/>
          <p:cNvSpPr txBox="1"/>
          <p:nvPr/>
        </p:nvSpPr>
        <p:spPr>
          <a:xfrm>
            <a:off x="1346835" y="3190240"/>
            <a:ext cx="1649730" cy="46037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示例</a:t>
            </a:r>
            <a:r>
              <a:rPr kumimoji="0" lang="en-US" altLang="zh-CN"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样本</a:t>
            </a:r>
          </a:p>
        </p:txBody>
      </p:sp>
      <p:grpSp>
        <p:nvGrpSpPr>
          <p:cNvPr id="23" name="组合 22"/>
          <p:cNvGrpSpPr/>
          <p:nvPr/>
        </p:nvGrpSpPr>
        <p:grpSpPr>
          <a:xfrm>
            <a:off x="1610080" y="1912620"/>
            <a:ext cx="8471815" cy="4026018"/>
            <a:chOff x="-179" y="3459"/>
            <a:chExt cx="11631" cy="5350"/>
          </a:xfrm>
        </p:grpSpPr>
        <p:grpSp>
          <p:nvGrpSpPr>
            <p:cNvPr id="4" name="组合 3"/>
            <p:cNvGrpSpPr/>
            <p:nvPr/>
          </p:nvGrpSpPr>
          <p:grpSpPr>
            <a:xfrm>
              <a:off x="-179" y="3459"/>
              <a:ext cx="11118" cy="5018"/>
              <a:chOff x="3290" y="3746"/>
              <a:chExt cx="11118" cy="5018"/>
            </a:xfrm>
          </p:grpSpPr>
          <p:grpSp>
            <p:nvGrpSpPr>
              <p:cNvPr id="14" name="组合 13"/>
              <p:cNvGrpSpPr/>
              <p:nvPr/>
            </p:nvGrpSpPr>
            <p:grpSpPr>
              <a:xfrm>
                <a:off x="5768" y="4659"/>
                <a:ext cx="8640" cy="4105"/>
                <a:chOff x="2303748" y="2498116"/>
                <a:chExt cx="4513921" cy="1861768"/>
              </a:xfrm>
            </p:grpSpPr>
            <p:pic>
              <p:nvPicPr>
                <p:cNvPr id="12"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sylar\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直接箭头连接符 14"/>
              <p:cNvCxnSpPr/>
              <p:nvPr/>
            </p:nvCxnSpPr>
            <p:spPr bwMode="auto">
              <a:xfrm flipV="1">
                <a:off x="4967" y="6364"/>
                <a:ext cx="336" cy="16"/>
              </a:xfrm>
              <a:prstGeom prst="straightConnector1">
                <a:avLst/>
              </a:prstGeom>
              <a:noFill/>
              <a:ln w="25400" cap="flat" cmpd="sng" algn="ctr">
                <a:solidFill>
                  <a:srgbClr val="800000">
                    <a:lumMod val="40000"/>
                    <a:lumOff val="60000"/>
                  </a:srgbClr>
                </a:solidFill>
                <a:prstDash val="solid"/>
                <a:headEnd type="none" w="med" len="med"/>
                <a:tailEnd type="arrow"/>
              </a:ln>
              <a:effectLst/>
            </p:spPr>
          </p:cxnSp>
          <p:sp>
            <p:nvSpPr>
              <p:cNvPr id="18" name="TextBox 18"/>
              <p:cNvSpPr txBox="1"/>
              <p:nvPr/>
            </p:nvSpPr>
            <p:spPr>
              <a:xfrm>
                <a:off x="3290" y="6057"/>
                <a:ext cx="1744" cy="61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训练集</a:t>
                </a:r>
              </a:p>
            </p:txBody>
          </p:sp>
          <p:sp>
            <p:nvSpPr>
              <p:cNvPr id="21" name="TextBox 18"/>
              <p:cNvSpPr txBox="1"/>
              <p:nvPr/>
            </p:nvSpPr>
            <p:spPr>
              <a:xfrm>
                <a:off x="3430" y="8050"/>
                <a:ext cx="2230" cy="61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测试集</a:t>
                </a:r>
              </a:p>
            </p:txBody>
          </p:sp>
          <p:cxnSp>
            <p:nvCxnSpPr>
              <p:cNvPr id="22" name="直接箭头连接符 21"/>
              <p:cNvCxnSpPr/>
              <p:nvPr/>
            </p:nvCxnSpPr>
            <p:spPr bwMode="auto">
              <a:xfrm flipH="1">
                <a:off x="8446" y="4249"/>
                <a:ext cx="25" cy="399"/>
              </a:xfrm>
              <a:prstGeom prst="straightConnector1">
                <a:avLst/>
              </a:prstGeom>
              <a:noFill/>
              <a:ln w="19050" cap="flat" cmpd="sng" algn="ctr">
                <a:solidFill>
                  <a:srgbClr val="800000">
                    <a:lumMod val="40000"/>
                    <a:lumOff val="60000"/>
                  </a:srgbClr>
                </a:solidFill>
                <a:prstDash val="solid"/>
                <a:headEnd type="none" w="med" len="med"/>
                <a:tailEnd type="arrow"/>
              </a:ln>
              <a:effectLst/>
            </p:spPr>
          </p:cxnSp>
          <p:sp>
            <p:nvSpPr>
              <p:cNvPr id="24" name="TextBox 18"/>
              <p:cNvSpPr txBox="1"/>
              <p:nvPr/>
            </p:nvSpPr>
            <p:spPr>
              <a:xfrm>
                <a:off x="7611" y="3766"/>
                <a:ext cx="2829" cy="61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特征</a:t>
                </a:r>
                <a:r>
                  <a:rPr kumimoji="0" lang="en-US" altLang="zh-CN"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属性</a:t>
                </a:r>
              </a:p>
            </p:txBody>
          </p:sp>
          <p:cxnSp>
            <p:nvCxnSpPr>
              <p:cNvPr id="26" name="直接箭头连接符 25"/>
              <p:cNvCxnSpPr/>
              <p:nvPr/>
            </p:nvCxnSpPr>
            <p:spPr bwMode="auto">
              <a:xfrm flipH="1">
                <a:off x="13354" y="4176"/>
                <a:ext cx="17" cy="526"/>
              </a:xfrm>
              <a:prstGeom prst="straightConnector1">
                <a:avLst/>
              </a:prstGeom>
              <a:noFill/>
              <a:ln w="19050" cap="flat" cmpd="sng" algn="ctr">
                <a:solidFill>
                  <a:srgbClr val="800000">
                    <a:lumMod val="40000"/>
                    <a:lumOff val="60000"/>
                  </a:srgbClr>
                </a:solidFill>
                <a:prstDash val="solid"/>
                <a:headEnd type="none" w="med" len="med"/>
                <a:tailEnd type="arrow"/>
              </a:ln>
              <a:effectLst/>
            </p:spPr>
          </p:cxnSp>
          <p:sp>
            <p:nvSpPr>
              <p:cNvPr id="27" name="TextBox 18"/>
              <p:cNvSpPr txBox="1"/>
              <p:nvPr/>
            </p:nvSpPr>
            <p:spPr>
              <a:xfrm>
                <a:off x="12964" y="3746"/>
                <a:ext cx="1167" cy="61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400" kern="0" dirty="0">
                    <a:solidFill>
                      <a:schemeClr val="accent4"/>
                    </a:solidFill>
                    <a:latin typeface="微软雅黑" panose="020B0503020204020204" pitchFamily="34" charset="-122"/>
                    <a:ea typeface="微软雅黑" panose="020B0503020204020204" pitchFamily="34" charset="-122"/>
                    <a:cs typeface="Arial" panose="020B0604020202020204" pitchFamily="34" charset="0"/>
                  </a:rPr>
                  <a:t>标记</a:t>
                </a:r>
                <a:endPar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6" name="矩形 5"/>
            <p:cNvSpPr/>
            <p:nvPr/>
          </p:nvSpPr>
          <p:spPr>
            <a:xfrm>
              <a:off x="2714" y="5157"/>
              <a:ext cx="8259" cy="559"/>
            </a:xfrm>
            <a:prstGeom prst="rect">
              <a:avLst/>
            </a:prstGeom>
            <a:noFill/>
            <a:ln w="28575" cmpd="sng">
              <a:solidFill>
                <a:srgbClr val="FF00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8" name="直接箭头连接符 7"/>
            <p:cNvCxnSpPr/>
            <p:nvPr/>
          </p:nvCxnSpPr>
          <p:spPr bwMode="auto">
            <a:xfrm>
              <a:off x="1724" y="5423"/>
              <a:ext cx="990" cy="0"/>
            </a:xfrm>
            <a:prstGeom prst="straightConnector1">
              <a:avLst/>
            </a:prstGeom>
            <a:noFill/>
            <a:ln w="22225" cap="flat" cmpd="sng" algn="ctr">
              <a:solidFill>
                <a:srgbClr val="800000">
                  <a:lumMod val="40000"/>
                  <a:lumOff val="60000"/>
                </a:srgbClr>
              </a:solidFill>
              <a:prstDash val="solid"/>
              <a:headEnd type="none" w="med" len="med"/>
              <a:tailEnd type="arrow"/>
            </a:ln>
            <a:effectLst/>
          </p:spPr>
        </p:cxnSp>
        <p:sp>
          <p:nvSpPr>
            <p:cNvPr id="9" name="矩形 8"/>
            <p:cNvSpPr/>
            <p:nvPr/>
          </p:nvSpPr>
          <p:spPr>
            <a:xfrm>
              <a:off x="1916" y="5039"/>
              <a:ext cx="9536" cy="23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a:xfrm>
              <a:off x="1916" y="7684"/>
              <a:ext cx="9536" cy="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1" name="直接箭头连接符 10"/>
            <p:cNvCxnSpPr>
              <a:endCxn id="10" idx="1"/>
            </p:cNvCxnSpPr>
            <p:nvPr/>
          </p:nvCxnSpPr>
          <p:spPr>
            <a:xfrm flipV="1">
              <a:off x="1500" y="8064"/>
              <a:ext cx="416" cy="1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392" y="4464"/>
              <a:ext cx="1195" cy="4220"/>
            </a:xfrm>
            <a:prstGeom prst="rect">
              <a:avLst/>
            </a:prstGeom>
            <a:noFill/>
            <a:ln w="317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9551" y="4400"/>
              <a:ext cx="1054" cy="4409"/>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5" name="文本框 22"/>
          <p:cNvSpPr txBox="1">
            <a:spLocks noChangeArrowheads="1"/>
          </p:cNvSpPr>
          <p:nvPr/>
        </p:nvSpPr>
        <p:spPr bwMode="auto">
          <a:xfrm>
            <a:off x="746276" y="23414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cs typeface="Arial" panose="020B0604020202020204" pitchFamily="34" charset="0"/>
              </a:rPr>
              <a:t>基本术语</a:t>
            </a:r>
          </a:p>
          <a:p>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0744" y="2145665"/>
            <a:ext cx="10325100" cy="82994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示例/样本</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数据集中，每条记录都是关于一个事件或者一个对象（这里是一个西瓜）的描述，因此这里的每条记录都被称为“示例或样本”。</a:t>
            </a:r>
          </a:p>
        </p:txBody>
      </p:sp>
      <p:sp>
        <p:nvSpPr>
          <p:cNvPr id="5" name="文本框 4"/>
          <p:cNvSpPr txBox="1"/>
          <p:nvPr/>
        </p:nvSpPr>
        <p:spPr>
          <a:xfrm>
            <a:off x="810744" y="1526540"/>
            <a:ext cx="10422115"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数据集（</a:t>
            </a:r>
            <a:r>
              <a:rPr lang="en-US" altLang="zh-CN" sz="2400" b="1" dirty="0">
                <a:solidFill>
                  <a:srgbClr val="FF0000"/>
                </a:solidFill>
                <a:latin typeface="微软雅黑" panose="020B0503020204020204" pitchFamily="34" charset="-122"/>
                <a:ea typeface="微软雅黑" panose="020B0503020204020204" pitchFamily="34" charset="-122"/>
              </a:rPr>
              <a:t>data set</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数据的集合，分为训练集、测试集。</a:t>
            </a:r>
          </a:p>
        </p:txBody>
      </p:sp>
      <p:sp>
        <p:nvSpPr>
          <p:cNvPr id="6" name="文本框 5"/>
          <p:cNvSpPr txBox="1"/>
          <p:nvPr/>
        </p:nvSpPr>
        <p:spPr>
          <a:xfrm>
            <a:off x="810744" y="3134360"/>
            <a:ext cx="8814435" cy="46037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特征</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属性：</a:t>
            </a:r>
            <a:r>
              <a:rPr lang="zh-CN" altLang="en-US" sz="2400" dirty="0">
                <a:latin typeface="微软雅黑" panose="020B0503020204020204" pitchFamily="34" charset="-122"/>
                <a:ea typeface="微软雅黑" panose="020B0503020204020204" pitchFamily="34" charset="-122"/>
              </a:rPr>
              <a:t>反应对象或者事件在某方面的表现或性质。</a:t>
            </a:r>
          </a:p>
        </p:txBody>
      </p:sp>
      <p:sp>
        <p:nvSpPr>
          <p:cNvPr id="7" name="文本框 6"/>
          <p:cNvSpPr txBox="1"/>
          <p:nvPr/>
        </p:nvSpPr>
        <p:spPr>
          <a:xfrm>
            <a:off x="810744" y="3753485"/>
            <a:ext cx="10650220" cy="82994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标记：</a:t>
            </a:r>
            <a:r>
              <a:rPr lang="zh-CN" altLang="en-US" sz="2400" dirty="0">
                <a:latin typeface="微软雅黑" panose="020B0503020204020204" pitchFamily="34" charset="-122"/>
                <a:ea typeface="微软雅黑" panose="020B0503020204020204" pitchFamily="34" charset="-122"/>
              </a:rPr>
              <a:t>关于示例的结果的信息。比如:(色泽=青绿;根蒂=蜷缩;敲声=沉闷)，好瓜在这里，"好瓜"就是这个示例的标记。</a:t>
            </a:r>
          </a:p>
        </p:txBody>
      </p:sp>
      <p:sp>
        <p:nvSpPr>
          <p:cNvPr id="8" name="文本框 7"/>
          <p:cNvSpPr txBox="1"/>
          <p:nvPr/>
        </p:nvSpPr>
        <p:spPr>
          <a:xfrm>
            <a:off x="810744" y="4732020"/>
            <a:ext cx="9798685"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标记空间、输出空间：</a:t>
            </a:r>
            <a:r>
              <a:rPr lang="zh-CN" altLang="en-US" sz="2400" dirty="0">
                <a:latin typeface="微软雅黑" panose="020B0503020204020204" pitchFamily="34" charset="-122"/>
                <a:ea typeface="微软雅黑" panose="020B0503020204020204" pitchFamily="34" charset="-122"/>
              </a:rPr>
              <a:t>所有标记的集合。</a:t>
            </a:r>
          </a:p>
        </p:txBody>
      </p:sp>
      <p:sp>
        <p:nvSpPr>
          <p:cNvPr id="9" name="文本框 8"/>
          <p:cNvSpPr txBox="1"/>
          <p:nvPr/>
        </p:nvSpPr>
        <p:spPr>
          <a:xfrm>
            <a:off x="810744" y="5361305"/>
            <a:ext cx="10761980"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sym typeface="+mn-ea"/>
              </a:rPr>
              <a:t>样例：</a:t>
            </a:r>
            <a:r>
              <a:rPr lang="zh-CN" altLang="en-US" sz="2400" dirty="0">
                <a:latin typeface="微软雅黑" panose="020B0503020204020204" pitchFamily="34" charset="-122"/>
                <a:ea typeface="微软雅黑" panose="020B0503020204020204" pitchFamily="34" charset="-122"/>
                <a:sym typeface="+mn-ea"/>
              </a:rPr>
              <a:t>一个示例拥有了标记，就称它</a:t>
            </a:r>
            <a:r>
              <a:rPr lang="zh-CN" altLang="en-US" sz="2400">
                <a:latin typeface="微软雅黑" panose="020B0503020204020204" pitchFamily="34" charset="-122"/>
                <a:ea typeface="微软雅黑" panose="020B0503020204020204" pitchFamily="34" charset="-122"/>
                <a:sym typeface="+mn-ea"/>
              </a:rPr>
              <a:t>为“样例”。</a:t>
            </a:r>
            <a:endParaRPr lang="zh-CN" altLang="en-US" sz="2400" dirty="0">
              <a:latin typeface="微软雅黑" panose="020B0503020204020204" pitchFamily="34" charset="-122"/>
              <a:ea typeface="微软雅黑" panose="020B0503020204020204" pitchFamily="34" charset="-122"/>
              <a:sym typeface="+mn-ea"/>
            </a:endParaRPr>
          </a:p>
        </p:txBody>
      </p:sp>
      <p:sp>
        <p:nvSpPr>
          <p:cNvPr id="10" name="文本框 22"/>
          <p:cNvSpPr txBox="1">
            <a:spLocks noChangeArrowheads="1"/>
          </p:cNvSpPr>
          <p:nvPr/>
        </p:nvSpPr>
        <p:spPr bwMode="auto">
          <a:xfrm>
            <a:off x="619276" y="23414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基本术语</a:t>
            </a:r>
          </a:p>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4700" y="1583055"/>
            <a:ext cx="10645140" cy="4523105"/>
          </a:xfrm>
          <a:prstGeom prst="rect">
            <a:avLst/>
          </a:prstGeom>
          <a:noFill/>
        </p:spPr>
        <p:txBody>
          <a:bodyPr wrap="square" rtlCol="0">
            <a:spAutoFit/>
          </a:bodyPr>
          <a:lstStyle/>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学习/训练：</a:t>
            </a:r>
            <a:r>
              <a:rPr lang="zh-CN" altLang="en-US" sz="2400" dirty="0">
                <a:latin typeface="微软雅黑" panose="020B0503020204020204" pitchFamily="34" charset="-122"/>
                <a:ea typeface="微软雅黑" panose="020B0503020204020204" pitchFamily="34" charset="-122"/>
              </a:rPr>
              <a:t>从数据里学得模型的过程（通过执行某个学习算法来完成)。</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训练数据：</a:t>
            </a:r>
            <a:r>
              <a:rPr lang="zh-CN" altLang="en-US" sz="2400" dirty="0">
                <a:latin typeface="微软雅黑" panose="020B0503020204020204" pitchFamily="34" charset="-122"/>
                <a:ea typeface="微软雅黑" panose="020B0503020204020204" pitchFamily="34" charset="-122"/>
              </a:rPr>
              <a:t>训练过程中使用的数据集合。</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训练样本/训练示例：</a:t>
            </a:r>
            <a:r>
              <a:rPr lang="zh-CN" altLang="en-US" sz="2400" dirty="0">
                <a:latin typeface="微软雅黑" panose="020B0503020204020204" pitchFamily="34" charset="-122"/>
                <a:ea typeface="微软雅黑" panose="020B0503020204020204" pitchFamily="34" charset="-122"/>
              </a:rPr>
              <a:t>训练过程当中的每个样本。</a:t>
            </a:r>
          </a:p>
          <a:p>
            <a:pPr latinLnBrk="0">
              <a:lnSpc>
                <a:spcPct val="150000"/>
              </a:lnSpc>
            </a:pPr>
            <a:r>
              <a:rPr lang="zh-CN" altLang="en-US" sz="2400" b="1">
                <a:solidFill>
                  <a:srgbClr val="FF0000"/>
                </a:solidFill>
                <a:latin typeface="微软雅黑" panose="020B0503020204020204" pitchFamily="34" charset="-122"/>
                <a:ea typeface="微软雅黑" panose="020B0503020204020204" pitchFamily="34" charset="-122"/>
              </a:rPr>
              <a:t>训练集: </a:t>
            </a:r>
            <a:r>
              <a:rPr lang="zh-CN" altLang="en-US" sz="2400">
                <a:latin typeface="微软雅黑" panose="020B0503020204020204" pitchFamily="34" charset="-122"/>
                <a:ea typeface="微软雅黑" panose="020B0503020204020204" pitchFamily="34" charset="-122"/>
              </a:rPr>
              <a:t>训练样本组成的集合。</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测试：</a:t>
            </a:r>
            <a:r>
              <a:rPr lang="zh-CN" altLang="en-US" sz="2400" dirty="0">
                <a:latin typeface="微软雅黑" panose="020B0503020204020204" pitchFamily="34" charset="-122"/>
                <a:ea typeface="微软雅黑" panose="020B0503020204020204" pitchFamily="34" charset="-122"/>
              </a:rPr>
              <a:t>用模型进行预测的过程。</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测试数据：</a:t>
            </a:r>
            <a:r>
              <a:rPr lang="zh-CN" altLang="en-US" sz="2400" dirty="0">
                <a:latin typeface="微软雅黑" panose="020B0503020204020204" pitchFamily="34" charset="-122"/>
                <a:ea typeface="微软雅黑" panose="020B0503020204020204" pitchFamily="34" charset="-122"/>
              </a:rPr>
              <a:t>测试过程中使用的数据集合。</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测试样本/预测示例：</a:t>
            </a:r>
            <a:r>
              <a:rPr lang="zh-CN" altLang="en-US" sz="2400" dirty="0">
                <a:latin typeface="微软雅黑" panose="020B0503020204020204" pitchFamily="34" charset="-122"/>
                <a:ea typeface="微软雅黑" panose="020B0503020204020204" pitchFamily="34" charset="-122"/>
              </a:rPr>
              <a:t>被预测的样本。</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测试集：</a:t>
            </a:r>
            <a:r>
              <a:rPr lang="zh-CN" altLang="en-US" sz="2400" dirty="0">
                <a:latin typeface="微软雅黑" panose="020B0503020204020204" pitchFamily="34" charset="-122"/>
                <a:ea typeface="微软雅黑" panose="020B0503020204020204" pitchFamily="34" charset="-122"/>
              </a:rPr>
              <a:t>测试样本组成的集合。</a:t>
            </a:r>
          </a:p>
        </p:txBody>
      </p:sp>
      <p:sp>
        <p:nvSpPr>
          <p:cNvPr id="10" name="文本框 22"/>
          <p:cNvSpPr txBox="1">
            <a:spLocks noChangeArrowheads="1"/>
          </p:cNvSpPr>
          <p:nvPr/>
        </p:nvSpPr>
        <p:spPr bwMode="auto">
          <a:xfrm>
            <a:off x="619276" y="23414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基本术语</a:t>
            </a: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11166324" cy="730420"/>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ctr"/>
            <a:r>
              <a:rPr lang="zh-CN" altLang="en-US" dirty="0">
                <a:solidFill>
                  <a:srgbClr val="0000CC"/>
                </a:solidFill>
              </a:rPr>
              <a:t>课程主要内容</a:t>
            </a:r>
          </a:p>
        </p:txBody>
      </p:sp>
      <p:graphicFrame>
        <p:nvGraphicFramePr>
          <p:cNvPr id="2" name="图示 1">
            <a:extLst>
              <a:ext uri="{FF2B5EF4-FFF2-40B4-BE49-F238E27FC236}">
                <a16:creationId xmlns:a16="http://schemas.microsoft.com/office/drawing/2014/main" id="{33F2B60D-A554-4197-B3FA-07A5EFEA6268}"/>
              </a:ext>
            </a:extLst>
          </p:cNvPr>
          <p:cNvGraphicFramePr/>
          <p:nvPr>
            <p:extLst>
              <p:ext uri="{D42A27DB-BD31-4B8C-83A1-F6EECF244321}">
                <p14:modId xmlns:p14="http://schemas.microsoft.com/office/powerpoint/2010/main" val="2777960348"/>
              </p:ext>
            </p:extLst>
          </p:nvPr>
        </p:nvGraphicFramePr>
        <p:xfrm>
          <a:off x="1016000" y="1627685"/>
          <a:ext cx="10236200" cy="4112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0469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23414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基本术语</a:t>
            </a:r>
            <a:r>
              <a:rPr lang="en-US" altLang="zh-CN" dirty="0"/>
              <a:t>——</a:t>
            </a:r>
            <a:r>
              <a:rPr lang="zh-CN" altLang="en-US" dirty="0"/>
              <a:t>任务</a:t>
            </a:r>
          </a:p>
          <a:p>
            <a:endParaRPr lang="zh-CN" altLang="en-US" dirty="0"/>
          </a:p>
        </p:txBody>
      </p:sp>
      <p:sp>
        <p:nvSpPr>
          <p:cNvPr id="5" name="文本框 4"/>
          <p:cNvSpPr txBox="1"/>
          <p:nvPr/>
        </p:nvSpPr>
        <p:spPr>
          <a:xfrm>
            <a:off x="867727" y="1250717"/>
            <a:ext cx="10456545" cy="5373138"/>
          </a:xfrm>
          <a:prstGeom prst="rect">
            <a:avLst/>
          </a:prstGeom>
          <a:noFill/>
        </p:spPr>
        <p:txBody>
          <a:bodyPr wrap="square" rtlCol="0">
            <a:spAutoFit/>
          </a:bodyPr>
          <a:lstStyle/>
          <a:p>
            <a:pPr latinLnBrk="0">
              <a:lnSpc>
                <a:spcPct val="120000"/>
              </a:lnSpc>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sym typeface="+mn-ea"/>
              </a:rPr>
              <a:t>预测目标</a:t>
            </a:r>
            <a:r>
              <a:rPr lang="zh-CN" altLang="en-US" sz="2400" dirty="0">
                <a:latin typeface="微软雅黑" panose="020B0503020204020204" pitchFamily="34" charset="-122"/>
                <a:ea typeface="微软雅黑" panose="020B0503020204020204" pitchFamily="34" charset="-122"/>
                <a:sym typeface="+mn-ea"/>
              </a:rPr>
              <a:t>：</a:t>
            </a:r>
            <a:endParaRPr lang="en-US" altLang="zh-CN" sz="2400" dirty="0">
              <a:latin typeface="微软雅黑" panose="020B0503020204020204" pitchFamily="34" charset="-122"/>
              <a:ea typeface="微软雅黑" panose="020B0503020204020204" pitchFamily="34" charset="-122"/>
            </a:endParaRPr>
          </a:p>
          <a:p>
            <a:pPr lvl="1" latinLnBrk="0">
              <a:lnSpc>
                <a:spcPct val="120000"/>
              </a:lnSpc>
            </a:pPr>
            <a:r>
              <a:rPr lang="zh-CN" altLang="en-US" sz="2400" dirty="0">
                <a:latin typeface="微软雅黑" panose="020B0503020204020204" pitchFamily="34" charset="-122"/>
                <a:ea typeface="微软雅黑" panose="020B0503020204020204" pitchFamily="34" charset="-122"/>
                <a:sym typeface="+mn-ea"/>
              </a:rPr>
              <a:t>分类：离散值</a:t>
            </a:r>
            <a:endParaRPr lang="en-US" altLang="zh-CN" sz="2400" dirty="0">
              <a:latin typeface="微软雅黑" panose="020B0503020204020204" pitchFamily="34" charset="-122"/>
              <a:ea typeface="微软雅黑" panose="020B0503020204020204" pitchFamily="34" charset="-122"/>
            </a:endParaRPr>
          </a:p>
          <a:p>
            <a:pPr lvl="2" latinLnBrk="0">
              <a:lnSpc>
                <a:spcPct val="120000"/>
              </a:lnSpc>
            </a:pPr>
            <a:r>
              <a:rPr lang="zh-CN" altLang="en-US" sz="2400" dirty="0">
                <a:latin typeface="微软雅黑" panose="020B0503020204020204" pitchFamily="34" charset="-122"/>
                <a:ea typeface="微软雅黑" panose="020B0503020204020204" pitchFamily="34" charset="-122"/>
                <a:sym typeface="+mn-ea"/>
              </a:rPr>
              <a:t>二分类</a:t>
            </a:r>
            <a:r>
              <a:rPr lang="en-US" altLang="zh-CN" sz="2400" dirty="0">
                <a:latin typeface="微软雅黑" panose="020B0503020204020204" pitchFamily="34" charset="-122"/>
                <a:ea typeface="微软雅黑" panose="020B0503020204020204" pitchFamily="34" charset="-122"/>
                <a:sym typeface="+mn-ea"/>
              </a:rPr>
              <a:t>:</a:t>
            </a:r>
          </a:p>
          <a:p>
            <a:pPr lvl="2" latinLnBrk="0">
              <a:lnSpc>
                <a:spcPct val="120000"/>
              </a:lnSpc>
            </a:pPr>
            <a:r>
              <a:rPr lang="en-US" altLang="zh-CN" sz="2400" dirty="0">
                <a:latin typeface="微软雅黑" panose="020B0503020204020204" pitchFamily="34" charset="-122"/>
                <a:ea typeface="微软雅黑" panose="020B0503020204020204" pitchFamily="34" charset="-122"/>
                <a:sym typeface="+mn-ea"/>
              </a:rPr>
              <a:t>	</a:t>
            </a:r>
            <a:r>
              <a:rPr sz="2400" dirty="0">
                <a:latin typeface="微软雅黑" panose="020B0503020204020204" pitchFamily="34" charset="-122"/>
                <a:ea typeface="微软雅黑" panose="020B0503020204020204" pitchFamily="34" charset="-122"/>
                <a:sym typeface="+mn-ea"/>
              </a:rPr>
              <a:t>判断邮件是垃圾邮件还是不是垃圾邮件;</a:t>
            </a:r>
          </a:p>
          <a:p>
            <a:pPr lvl="2" latinLnBrk="0">
              <a:lnSpc>
                <a:spcPct val="120000"/>
              </a:lnSpc>
            </a:pPr>
            <a:r>
              <a:rPr lang="en-US" sz="2400" dirty="0">
                <a:latin typeface="微软雅黑" panose="020B0503020204020204" pitchFamily="34" charset="-122"/>
                <a:ea typeface="微软雅黑" panose="020B0503020204020204" pitchFamily="34" charset="-122"/>
                <a:sym typeface="+mn-ea"/>
              </a:rPr>
              <a:t>	</a:t>
            </a:r>
            <a:r>
              <a:rPr sz="2400" dirty="0">
                <a:latin typeface="微软雅黑" panose="020B0503020204020204" pitchFamily="34" charset="-122"/>
                <a:ea typeface="微软雅黑" panose="020B0503020204020204" pitchFamily="34" charset="-122"/>
                <a:sym typeface="+mn-ea"/>
              </a:rPr>
              <a:t>判断一个病患是良性肿瘤还是恶性肿瘤;</a:t>
            </a:r>
          </a:p>
          <a:p>
            <a:pPr lvl="2" latinLnBrk="0">
              <a:lnSpc>
                <a:spcPct val="120000"/>
              </a:lnSpc>
            </a:pPr>
            <a:r>
              <a:rPr lang="zh-CN" altLang="en-US" sz="2400" dirty="0">
                <a:latin typeface="微软雅黑" panose="020B0503020204020204" pitchFamily="34" charset="-122"/>
                <a:ea typeface="微软雅黑" panose="020B0503020204020204" pitchFamily="34" charset="-122"/>
                <a:sym typeface="+mn-ea"/>
              </a:rPr>
              <a:t>多分类</a:t>
            </a:r>
            <a:r>
              <a:rPr lang="en-US" altLang="zh-CN" sz="2400" dirty="0">
                <a:latin typeface="微软雅黑" panose="020B0503020204020204" pitchFamily="34" charset="-122"/>
                <a:ea typeface="微软雅黑" panose="020B0503020204020204" pitchFamily="34" charset="-122"/>
                <a:sym typeface="+mn-ea"/>
              </a:rPr>
              <a:t>:</a:t>
            </a:r>
          </a:p>
          <a:p>
            <a:pPr lvl="2" latinLnBrk="0">
              <a:lnSpc>
                <a:spcPct val="120000"/>
              </a:lnSpc>
            </a:pPr>
            <a:r>
              <a:rPr lang="en-US" altLang="zh-CN" sz="2400" dirty="0">
                <a:latin typeface="微软雅黑" panose="020B0503020204020204" pitchFamily="34" charset="-122"/>
                <a:ea typeface="微软雅黑" panose="020B0503020204020204" pitchFamily="34" charset="-122"/>
                <a:sym typeface="+mn-ea"/>
              </a:rPr>
              <a:t>	图像识别;</a:t>
            </a:r>
          </a:p>
          <a:p>
            <a:pPr lvl="2" latinLnBrk="0">
              <a:lnSpc>
                <a:spcPct val="120000"/>
              </a:lnSpc>
            </a:pPr>
            <a:r>
              <a:rPr lang="en-US" altLang="zh-CN" sz="2400" dirty="0">
                <a:latin typeface="微软雅黑" panose="020B0503020204020204" pitchFamily="34" charset="-122"/>
                <a:ea typeface="微软雅黑" panose="020B0503020204020204" pitchFamily="34" charset="-122"/>
              </a:rPr>
              <a:t>	判断发放给客户信用卡的风险评级( A/B/C/D/E) ;</a:t>
            </a:r>
          </a:p>
          <a:p>
            <a:pPr lvl="1" latinLnBrk="0">
              <a:lnSpc>
                <a:spcPct val="120000"/>
              </a:lnSpc>
            </a:pPr>
            <a:r>
              <a:rPr lang="zh-CN" altLang="en-US" sz="2400" dirty="0">
                <a:latin typeface="微软雅黑" panose="020B0503020204020204" pitchFamily="34" charset="-122"/>
                <a:ea typeface="微软雅黑" panose="020B0503020204020204" pitchFamily="34" charset="-122"/>
                <a:sym typeface="+mn-ea"/>
              </a:rPr>
              <a:t>回归：连续值，即结果是一个连续数字的值，而非一个类别。</a:t>
            </a:r>
          </a:p>
          <a:p>
            <a:pPr lvl="2" latinLnBrk="0">
              <a:lnSpc>
                <a:spcPct val="120000"/>
              </a:lnSpc>
            </a:pPr>
            <a:r>
              <a:rPr lang="zh-CN" altLang="en-US" sz="2400" dirty="0">
                <a:latin typeface="微软雅黑" panose="020B0503020204020204" pitchFamily="34" charset="-122"/>
                <a:ea typeface="微软雅黑" panose="020B0503020204020204" pitchFamily="34" charset="-122"/>
                <a:sym typeface="+mn-ea"/>
              </a:rPr>
              <a:t>如：瓜的成熟度、房屋价格</a:t>
            </a:r>
            <a:endParaRPr lang="en-US" altLang="zh-CN" sz="2400" dirty="0">
              <a:latin typeface="微软雅黑" panose="020B0503020204020204" pitchFamily="34" charset="-122"/>
              <a:ea typeface="微软雅黑" panose="020B0503020204020204" pitchFamily="34" charset="-122"/>
            </a:endParaRPr>
          </a:p>
          <a:p>
            <a:pPr lvl="1" latinLnBrk="0">
              <a:lnSpc>
                <a:spcPct val="120000"/>
              </a:lnSpc>
            </a:pPr>
            <a:r>
              <a:rPr lang="zh-CN" altLang="en-US" sz="2400" dirty="0">
                <a:latin typeface="微软雅黑" panose="020B0503020204020204" pitchFamily="34" charset="-122"/>
                <a:ea typeface="微软雅黑" panose="020B0503020204020204" pitchFamily="34" charset="-122"/>
                <a:sym typeface="+mn-ea"/>
              </a:rPr>
              <a:t>聚类：无标记信息</a:t>
            </a:r>
            <a:endParaRPr lang="en-US" altLang="zh-CN" sz="2400" dirty="0">
              <a:latin typeface="微软雅黑" panose="020B0503020204020204" pitchFamily="34" charset="-122"/>
              <a:ea typeface="微软雅黑" panose="020B0503020204020204" pitchFamily="34" charset="-122"/>
            </a:endParaRPr>
          </a:p>
          <a:p>
            <a:pPr latinLnBrk="0">
              <a:lnSpc>
                <a:spcPct val="120000"/>
              </a:lnSpc>
            </a:pP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基本术语</a:t>
            </a:r>
            <a:r>
              <a:rPr lang="en-US" altLang="zh-CN" dirty="0"/>
              <a:t>——</a:t>
            </a:r>
            <a:r>
              <a:rPr lang="zh-CN" altLang="en-US" dirty="0"/>
              <a:t>泛化能力</a:t>
            </a:r>
          </a:p>
          <a:p>
            <a:endParaRPr lang="zh-CN" altLang="en-US" dirty="0"/>
          </a:p>
        </p:txBody>
      </p:sp>
      <p:sp>
        <p:nvSpPr>
          <p:cNvPr id="4" name="文本框 3"/>
          <p:cNvSpPr txBox="1"/>
          <p:nvPr/>
        </p:nvSpPr>
        <p:spPr>
          <a:xfrm>
            <a:off x="853525" y="1756382"/>
            <a:ext cx="10223500" cy="2246064"/>
          </a:xfrm>
          <a:prstGeom prst="rect">
            <a:avLst/>
          </a:prstGeom>
          <a:noFill/>
        </p:spPr>
        <p:txBody>
          <a:bodyPr wrap="square" rtlCol="0">
            <a:spAutoFit/>
          </a:bodyPr>
          <a:lstStyle/>
          <a:p>
            <a:pPr marL="0" lvl="6">
              <a:lnSpc>
                <a:spcPct val="130000"/>
              </a:lnSpc>
            </a:pPr>
            <a:r>
              <a:rPr lang="zh-CN" altLang="en-US" sz="2800" dirty="0">
                <a:latin typeface="微软雅黑" panose="020B0503020204020204" pitchFamily="34" charset="-122"/>
                <a:ea typeface="微软雅黑" panose="020B0503020204020204" pitchFamily="34" charset="-122"/>
                <a:sym typeface="+mn-ea"/>
              </a:rPr>
              <a:t>机器学习的目标是使得学到的模型能很好的适用于“新样本”</a:t>
            </a: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而不仅仅是训练集合，我们称模型适用于新样本的能力为泛化</a:t>
            </a:r>
            <a:r>
              <a:rPr lang="en-US" altLang="zh-CN" sz="2800" dirty="0">
                <a:latin typeface="微软雅黑" panose="020B0503020204020204" pitchFamily="34" charset="-122"/>
                <a:ea typeface="微软雅黑" panose="020B0503020204020204" pitchFamily="34" charset="-122"/>
                <a:sym typeface="+mn-ea"/>
              </a:rPr>
              <a:t>(generalization)</a:t>
            </a:r>
            <a:r>
              <a:rPr lang="zh-CN" altLang="en-US" sz="2800" dirty="0">
                <a:latin typeface="微软雅黑" panose="020B0503020204020204" pitchFamily="34" charset="-122"/>
                <a:ea typeface="微软雅黑" panose="020B0503020204020204" pitchFamily="34" charset="-122"/>
                <a:sym typeface="+mn-ea"/>
              </a:rPr>
              <a:t>能力。</a:t>
            </a:r>
            <a:endParaRPr lang="zh-CN" altLang="en-US" sz="2800" dirty="0">
              <a:latin typeface="微软雅黑" panose="020B0503020204020204" pitchFamily="34" charset="-122"/>
              <a:ea typeface="微软雅黑" panose="020B0503020204020204" pitchFamily="34" charset="-122"/>
            </a:endParaRPr>
          </a:p>
          <a:p>
            <a:pPr>
              <a:lnSpc>
                <a:spcPct val="120000"/>
              </a:lnSpc>
            </a:pPr>
            <a:endParaRPr lang="zh-CN" altLang="en-US" sz="2800" dirty="0">
              <a:latin typeface="微软雅黑" panose="020B0503020204020204" pitchFamily="34" charset="-122"/>
              <a:ea typeface="微软雅黑" panose="020B0503020204020204" pitchFamily="34" charset="-122"/>
            </a:endParaRPr>
          </a:p>
        </p:txBody>
      </p:sp>
      <p:sp>
        <p:nvSpPr>
          <p:cNvPr id="5" name="TextBox 4"/>
          <p:cNvSpPr txBox="1"/>
          <p:nvPr/>
        </p:nvSpPr>
        <p:spPr>
          <a:xfrm>
            <a:off x="829904" y="3675380"/>
            <a:ext cx="10247121" cy="1718227"/>
          </a:xfrm>
          <a:prstGeom prst="rect">
            <a:avLst/>
          </a:prstGeom>
          <a:noFill/>
        </p:spPr>
        <p:txBody>
          <a:bodyPr wrap="square" rtlCol="0">
            <a:spAutoFit/>
          </a:bodyPr>
          <a:lstStyle/>
          <a:p>
            <a:pPr marL="0" lvl="6">
              <a:lnSpc>
                <a:spcPct val="130000"/>
              </a:lnSpc>
            </a:pPr>
            <a:r>
              <a:rPr lang="zh-CN" altLang="en-US" sz="2800" dirty="0">
                <a:latin typeface="微软雅黑" panose="020B0503020204020204" pitchFamily="34" charset="-122"/>
                <a:ea typeface="微软雅黑" panose="020B0503020204020204" pitchFamily="34" charset="-122"/>
              </a:rPr>
              <a:t>通常假设样本空间中的样本服从一个未知分布</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样本从这个分布中独立获得，即“独立同分布”</a:t>
            </a:r>
            <a:r>
              <a:rPr lang="en-US" altLang="zh-CN" sz="2800" dirty="0">
                <a:latin typeface="微软雅黑" panose="020B0503020204020204" pitchFamily="34" charset="-122"/>
                <a:ea typeface="微软雅黑" panose="020B0503020204020204" pitchFamily="34" charset="-122"/>
              </a:rPr>
              <a:t>(</a:t>
            </a:r>
            <a:r>
              <a:rPr lang="en-US" altLang="zh-CN" sz="2800" dirty="0" err="1">
                <a:latin typeface="微软雅黑" panose="020B0503020204020204" pitchFamily="34" charset="-122"/>
                <a:ea typeface="微软雅黑" panose="020B0503020204020204" pitchFamily="34" charset="-122"/>
              </a:rPr>
              <a:t>i.i.d</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。一般而言训练样本越多越有可能通过学习获得强泛化能力的模型。</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假设空间</a:t>
            </a:r>
          </a:p>
          <a:p>
            <a:endParaRPr lang="zh-CN" altLang="en-US" dirty="0"/>
          </a:p>
        </p:txBody>
      </p:sp>
      <p:sp>
        <p:nvSpPr>
          <p:cNvPr id="6" name="Rectangle 3"/>
          <p:cNvSpPr>
            <a:spLocks noChangeArrowheads="1"/>
          </p:cNvSpPr>
          <p:nvPr/>
        </p:nvSpPr>
        <p:spPr bwMode="auto">
          <a:xfrm>
            <a:off x="1118111" y="5353813"/>
            <a:ext cx="5172818" cy="1000067"/>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indent="0">
              <a:lnSpc>
                <a:spcPts val="3200"/>
              </a:lnSpc>
              <a:buNone/>
            </a:pPr>
            <a:r>
              <a:rPr lang="zh-CN" altLang="en-US" sz="2200" b="1" dirty="0">
                <a:solidFill>
                  <a:srgbClr val="C30D23"/>
                </a:solidFill>
                <a:latin typeface="幼圆" panose="02010509060101010101" pitchFamily="49" charset="-122"/>
                <a:ea typeface="幼圆" panose="02010509060101010101" pitchFamily="49" charset="-122"/>
              </a:rPr>
              <a:t>在模型空间中搜索不违背训练集的假设</a:t>
            </a:r>
            <a:endParaRPr lang="en-US" altLang="zh-CN" sz="2200" b="1" dirty="0">
              <a:solidFill>
                <a:srgbClr val="C30D23"/>
              </a:solidFill>
              <a:latin typeface="幼圆" panose="02010509060101010101" pitchFamily="49" charset="-122"/>
              <a:ea typeface="幼圆" panose="02010509060101010101" pitchFamily="49" charset="-122"/>
            </a:endParaRPr>
          </a:p>
          <a:p>
            <a:pPr marL="0" indent="0">
              <a:lnSpc>
                <a:spcPts val="3200"/>
              </a:lnSpc>
              <a:buNone/>
            </a:pPr>
            <a:r>
              <a:rPr lang="zh-CN" altLang="en-US" sz="2200" b="1" dirty="0">
                <a:solidFill>
                  <a:srgbClr val="C30D23"/>
                </a:solidFill>
                <a:latin typeface="幼圆" panose="02010509060101010101" pitchFamily="49" charset="-122"/>
                <a:ea typeface="幼圆" panose="02010509060101010101" pitchFamily="49" charset="-122"/>
              </a:rPr>
              <a:t>假设空间大小：</a:t>
            </a:r>
            <a:r>
              <a:rPr lang="en-US" altLang="zh-CN" sz="2200" b="1" dirty="0">
                <a:solidFill>
                  <a:srgbClr val="C30D23"/>
                </a:solidFill>
                <a:latin typeface="幼圆" panose="02010509060101010101" pitchFamily="49" charset="-122"/>
                <a:ea typeface="幼圆" panose="02010509060101010101" pitchFamily="49" charset="-122"/>
              </a:rPr>
              <a:t>4*4</a:t>
            </a:r>
            <a:r>
              <a:rPr lang="zh-CN" altLang="en-US" sz="2200" b="1" dirty="0">
                <a:solidFill>
                  <a:srgbClr val="C30D23"/>
                </a:solidFill>
                <a:latin typeface="幼圆" panose="02010509060101010101" pitchFamily="49" charset="-122"/>
                <a:ea typeface="幼圆" panose="02010509060101010101" pitchFamily="49" charset="-122"/>
              </a:rPr>
              <a:t>*</a:t>
            </a:r>
            <a:r>
              <a:rPr lang="en-US" altLang="zh-CN" sz="2200" b="1" dirty="0">
                <a:solidFill>
                  <a:srgbClr val="C30D23"/>
                </a:solidFill>
                <a:latin typeface="幼圆" panose="02010509060101010101" pitchFamily="49" charset="-122"/>
                <a:ea typeface="幼圆" panose="02010509060101010101" pitchFamily="49" charset="-122"/>
              </a:rPr>
              <a:t>4+1=65</a:t>
            </a:r>
            <a:endParaRPr lang="zh-CN" altLang="en-US" sz="2200" i="0" dirty="0">
              <a:latin typeface="幼圆" panose="02010509060101010101" pitchFamily="49" charset="-122"/>
              <a:ea typeface="幼圆" panose="02010509060101010101" pitchFamily="49" charset="-122"/>
            </a:endParaRPr>
          </a:p>
        </p:txBody>
      </p:sp>
      <mc:AlternateContent xmlns:mc="http://schemas.openxmlformats.org/markup-compatibility/2006" xmlns:a14="http://schemas.microsoft.com/office/drawing/2010/main">
        <mc:Choice Requires="a14">
          <p:sp>
            <p:nvSpPr>
              <p:cNvPr id="9" name="Rectangle 3"/>
              <p:cNvSpPr>
                <a:spLocks noChangeArrowheads="1"/>
              </p:cNvSpPr>
              <p:nvPr/>
            </p:nvSpPr>
            <p:spPr bwMode="auto">
              <a:xfrm>
                <a:off x="1121921" y="4440257"/>
                <a:ext cx="5169180" cy="566041"/>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indent="0" algn="ctr">
                  <a:lnSpc>
                    <a:spcPts val="3200"/>
                  </a:lnSpc>
                  <a:buNone/>
                </a:pPr>
                <a:r>
                  <a:rPr lang="en-US" altLang="zh-CN" sz="2200" b="1" dirty="0">
                    <a:solidFill>
                      <a:srgbClr val="C30D23"/>
                    </a:solidFill>
                    <a:latin typeface="幼圆" panose="02010509060101010101" pitchFamily="49" charset="-122"/>
                    <a:ea typeface="幼圆" panose="02010509060101010101" pitchFamily="49" charset="-122"/>
                  </a:rPr>
                  <a:t>(</a:t>
                </a:r>
                <a:r>
                  <a:rPr lang="zh-CN" altLang="en-US" sz="2200" b="1" dirty="0">
                    <a:solidFill>
                      <a:srgbClr val="C30D23"/>
                    </a:solidFill>
                    <a:latin typeface="幼圆" panose="02010509060101010101" pitchFamily="49" charset="-122"/>
                    <a:ea typeface="幼圆" panose="02010509060101010101" pitchFamily="49" charset="-122"/>
                  </a:rPr>
                  <a:t>色泽</a:t>
                </a:r>
                <a:r>
                  <a:rPr lang="en-US" altLang="zh-CN" sz="2200" b="1" dirty="0">
                    <a:solidFill>
                      <a:srgbClr val="C30D23"/>
                    </a:solidFill>
                    <a:latin typeface="幼圆" panose="02010509060101010101" pitchFamily="49" charset="-122"/>
                    <a:ea typeface="幼圆" panose="02010509060101010101" pitchFamily="49" charset="-122"/>
                  </a:rPr>
                  <a:t>=?)</a:t>
                </a:r>
                <a14:m>
                  <m:oMath xmlns:m="http://schemas.openxmlformats.org/officeDocument/2006/math">
                    <m:r>
                      <a:rPr lang="en-US" altLang="zh-CN" sz="2200" b="1" i="1" smtClean="0">
                        <a:solidFill>
                          <a:srgbClr val="C30D23"/>
                        </a:solidFill>
                        <a:latin typeface="Cambria Math" panose="02040503050406030204"/>
                        <a:ea typeface="Cambria Math" panose="02040503050406030204"/>
                      </a:rPr>
                      <m:t>⋀</m:t>
                    </m:r>
                    <m:r>
                      <m:rPr>
                        <m:nor/>
                      </m:rPr>
                      <a:rPr lang="en-US" altLang="zh-CN" sz="2200" b="1" dirty="0">
                        <a:solidFill>
                          <a:srgbClr val="C30D23"/>
                        </a:solidFill>
                        <a:latin typeface="幼圆" panose="02010509060101010101" pitchFamily="49" charset="-122"/>
                        <a:ea typeface="幼圆" panose="02010509060101010101" pitchFamily="49" charset="-122"/>
                      </a:rPr>
                      <m:t>(</m:t>
                    </m:r>
                    <m:r>
                      <m:rPr>
                        <m:nor/>
                      </m:rPr>
                      <a:rPr lang="zh-CN" altLang="en-US" sz="2200" b="1" dirty="0">
                        <a:solidFill>
                          <a:srgbClr val="C30D23"/>
                        </a:solidFill>
                        <a:latin typeface="幼圆" panose="02010509060101010101" pitchFamily="49" charset="-122"/>
                        <a:ea typeface="幼圆" panose="02010509060101010101" pitchFamily="49" charset="-122"/>
                      </a:rPr>
                      <m:t>根蒂</m:t>
                    </m:r>
                    <m:r>
                      <m:rPr>
                        <m:nor/>
                      </m:rPr>
                      <a:rPr lang="en-US" altLang="zh-CN" sz="2200" b="1" dirty="0">
                        <a:solidFill>
                          <a:srgbClr val="C30D23"/>
                        </a:solidFill>
                        <a:latin typeface="幼圆" panose="02010509060101010101" pitchFamily="49" charset="-122"/>
                        <a:ea typeface="幼圆" panose="02010509060101010101" pitchFamily="49" charset="-122"/>
                      </a:rPr>
                      <m:t>=?)</m:t>
                    </m:r>
                    <m:r>
                      <a:rPr lang="en-US" altLang="zh-CN" sz="2200" b="1" i="1">
                        <a:solidFill>
                          <a:srgbClr val="C30D23"/>
                        </a:solidFill>
                        <a:latin typeface="Cambria Math" panose="02040503050406030204"/>
                        <a:ea typeface="Cambria Math" panose="02040503050406030204"/>
                      </a:rPr>
                      <m:t>⋀</m:t>
                    </m:r>
                  </m:oMath>
                </a14:m>
                <a:r>
                  <a:rPr lang="en-US" altLang="zh-CN" sz="2200" b="1" dirty="0">
                    <a:solidFill>
                      <a:srgbClr val="C30D23"/>
                    </a:solidFill>
                    <a:latin typeface="幼圆" panose="02010509060101010101" pitchFamily="49" charset="-122"/>
                    <a:ea typeface="幼圆" panose="02010509060101010101" pitchFamily="49" charset="-122"/>
                  </a:rPr>
                  <a:t>(</a:t>
                </a:r>
                <a:r>
                  <a:rPr lang="zh-CN" altLang="en-US" sz="2200" b="1" dirty="0">
                    <a:solidFill>
                      <a:srgbClr val="C30D23"/>
                    </a:solidFill>
                    <a:latin typeface="幼圆" panose="02010509060101010101" pitchFamily="49" charset="-122"/>
                    <a:ea typeface="幼圆" panose="02010509060101010101" pitchFamily="49" charset="-122"/>
                  </a:rPr>
                  <a:t>敲声</a:t>
                </a:r>
                <a:r>
                  <a:rPr lang="en-US" altLang="zh-CN" sz="2200" b="1" dirty="0">
                    <a:solidFill>
                      <a:srgbClr val="C30D23"/>
                    </a:solidFill>
                    <a:latin typeface="幼圆" panose="02010509060101010101" pitchFamily="49" charset="-122"/>
                    <a:ea typeface="幼圆" panose="02010509060101010101" pitchFamily="49" charset="-122"/>
                  </a:rPr>
                  <a:t>=?)</a:t>
                </a:r>
                <a14:m>
                  <m:oMath xmlns:m="http://schemas.openxmlformats.org/officeDocument/2006/math">
                    <m:r>
                      <a:rPr lang="en-US" altLang="zh-CN" sz="2200" b="1" i="1" smtClean="0">
                        <a:solidFill>
                          <a:srgbClr val="C30D23"/>
                        </a:solidFill>
                        <a:latin typeface="Cambria Math" panose="02040503050406030204"/>
                        <a:ea typeface="Cambria Math" panose="02040503050406030204"/>
                      </a:rPr>
                      <m:t>↔</m:t>
                    </m:r>
                  </m:oMath>
                </a14:m>
                <a:r>
                  <a:rPr lang="zh-CN" altLang="en-US" sz="2200" b="1" dirty="0">
                    <a:solidFill>
                      <a:srgbClr val="C30D23"/>
                    </a:solidFill>
                    <a:latin typeface="幼圆" panose="02010509060101010101" pitchFamily="49" charset="-122"/>
                    <a:ea typeface="幼圆" panose="02010509060101010101" pitchFamily="49" charset="-122"/>
                  </a:rPr>
                  <a:t>好瓜</a:t>
                </a:r>
                <a:endParaRPr lang="zh-CN" altLang="en-US" sz="2200" i="0" dirty="0">
                  <a:latin typeface="幼圆" panose="02010509060101010101" pitchFamily="49" charset="-122"/>
                  <a:ea typeface="幼圆" panose="02010509060101010101" pitchFamily="49" charset="-122"/>
                </a:endParaRPr>
              </a:p>
            </p:txBody>
          </p:sp>
        </mc:Choice>
        <mc:Fallback xmlns="">
          <p:sp>
            <p:nvSpPr>
              <p:cNvPr id="9" name="Rectangle 3"/>
              <p:cNvSpPr>
                <a:spLocks noRot="1" noChangeAspect="1" noMove="1" noResize="1" noEditPoints="1" noAdjustHandles="1" noChangeArrowheads="1" noChangeShapeType="1" noTextEdit="1"/>
              </p:cNvSpPr>
              <p:nvPr/>
            </p:nvSpPr>
            <p:spPr bwMode="auto">
              <a:xfrm>
                <a:off x="1121921" y="4440257"/>
                <a:ext cx="5169180" cy="566041"/>
              </a:xfrm>
              <a:prstGeom prst="rect">
                <a:avLst/>
              </a:prstGeom>
              <a:blipFill>
                <a:blip r:embed="rId2"/>
                <a:stretch>
                  <a:fillRect t="-1010"/>
                </a:stretch>
              </a:blipFill>
              <a:ln w="38100"/>
            </p:spPr>
            <p:txBody>
              <a:bodyPr/>
              <a:lstStyle/>
              <a:p>
                <a:r>
                  <a:rPr lang="zh-CN" altLang="en-US">
                    <a:noFill/>
                  </a:rPr>
                  <a:t> </a:t>
                </a:r>
              </a:p>
            </p:txBody>
          </p:sp>
        </mc:Fallback>
      </mc:AlternateContent>
      <p:sp>
        <p:nvSpPr>
          <p:cNvPr id="11" name="文本框 10"/>
          <p:cNvSpPr txBox="1"/>
          <p:nvPr/>
        </p:nvSpPr>
        <p:spPr>
          <a:xfrm>
            <a:off x="619125" y="1493520"/>
            <a:ext cx="8114665" cy="46037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假设空间</a:t>
            </a:r>
            <a:r>
              <a:rPr lang="zh-CN" altLang="en-US" sz="2400" dirty="0">
                <a:latin typeface="微软雅黑" panose="020B0503020204020204" pitchFamily="34" charset="-122"/>
                <a:ea typeface="微软雅黑" panose="020B0503020204020204" pitchFamily="34" charset="-122"/>
              </a:rPr>
              <a:t>：所有属性的可能性( 可能取值)组合形成的空间。</a:t>
            </a:r>
          </a:p>
        </p:txBody>
      </p:sp>
      <p:pic>
        <p:nvPicPr>
          <p:cNvPr id="14" name="图片 13"/>
          <p:cNvPicPr>
            <a:picLocks noChangeAspect="1"/>
          </p:cNvPicPr>
          <p:nvPr/>
        </p:nvPicPr>
        <p:blipFill>
          <a:blip r:embed="rId3"/>
          <a:stretch>
            <a:fillRect/>
          </a:stretch>
        </p:blipFill>
        <p:spPr>
          <a:xfrm>
            <a:off x="6654800" y="3181985"/>
            <a:ext cx="5191125" cy="2171700"/>
          </a:xfrm>
          <a:prstGeom prst="rect">
            <a:avLst/>
          </a:prstGeom>
        </p:spPr>
      </p:pic>
      <p:graphicFrame>
        <p:nvGraphicFramePr>
          <p:cNvPr id="2" name="表格 2">
            <a:extLst>
              <a:ext uri="{FF2B5EF4-FFF2-40B4-BE49-F238E27FC236}">
                <a16:creationId xmlns:a16="http://schemas.microsoft.com/office/drawing/2014/main" id="{162BA62E-97CF-D21C-CCFA-E9A2ADCF5F30}"/>
              </a:ext>
            </a:extLst>
          </p:cNvPr>
          <p:cNvGraphicFramePr>
            <a:graphicFrameLocks noGrp="1"/>
          </p:cNvGraphicFramePr>
          <p:nvPr>
            <p:extLst>
              <p:ext uri="{D42A27DB-BD31-4B8C-83A1-F6EECF244321}">
                <p14:modId xmlns:p14="http://schemas.microsoft.com/office/powerpoint/2010/main" val="3024699927"/>
              </p:ext>
            </p:extLst>
          </p:nvPr>
        </p:nvGraphicFramePr>
        <p:xfrm>
          <a:off x="614721" y="2181639"/>
          <a:ext cx="5799152" cy="2031160"/>
        </p:xfrm>
        <a:graphic>
          <a:graphicData uri="http://schemas.openxmlformats.org/drawingml/2006/table">
            <a:tbl>
              <a:tblPr firstRow="1" bandRow="1">
                <a:tableStyleId>{5940675A-B579-460E-94D1-54222C63F5DA}</a:tableStyleId>
              </a:tblPr>
              <a:tblGrid>
                <a:gridCol w="869721">
                  <a:extLst>
                    <a:ext uri="{9D8B030D-6E8A-4147-A177-3AD203B41FA5}">
                      <a16:colId xmlns:a16="http://schemas.microsoft.com/office/drawing/2014/main" val="1594342886"/>
                    </a:ext>
                  </a:extLst>
                </a:gridCol>
                <a:gridCol w="1277020">
                  <a:extLst>
                    <a:ext uri="{9D8B030D-6E8A-4147-A177-3AD203B41FA5}">
                      <a16:colId xmlns:a16="http://schemas.microsoft.com/office/drawing/2014/main" val="3104197633"/>
                    </a:ext>
                  </a:extLst>
                </a:gridCol>
                <a:gridCol w="1269764">
                  <a:extLst>
                    <a:ext uri="{9D8B030D-6E8A-4147-A177-3AD203B41FA5}">
                      <a16:colId xmlns:a16="http://schemas.microsoft.com/office/drawing/2014/main" val="2520664635"/>
                    </a:ext>
                  </a:extLst>
                </a:gridCol>
                <a:gridCol w="1222817">
                  <a:extLst>
                    <a:ext uri="{9D8B030D-6E8A-4147-A177-3AD203B41FA5}">
                      <a16:colId xmlns:a16="http://schemas.microsoft.com/office/drawing/2014/main" val="764606880"/>
                    </a:ext>
                  </a:extLst>
                </a:gridCol>
                <a:gridCol w="1159830">
                  <a:extLst>
                    <a:ext uri="{9D8B030D-6E8A-4147-A177-3AD203B41FA5}">
                      <a16:colId xmlns:a16="http://schemas.microsoft.com/office/drawing/2014/main" val="3668677383"/>
                    </a:ext>
                  </a:extLst>
                </a:gridCol>
              </a:tblGrid>
              <a:tr h="406232">
                <a:tc>
                  <a:txBody>
                    <a:bodyPr/>
                    <a:lstStyle/>
                    <a:p>
                      <a:pPr algn="ctr"/>
                      <a:r>
                        <a:rPr lang="zh-CN" altLang="en-US" b="1" dirty="0">
                          <a:latin typeface="+mj-ea"/>
                          <a:ea typeface="+mj-ea"/>
                        </a:rPr>
                        <a:t>编号</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b="1" dirty="0">
                          <a:latin typeface="+mj-ea"/>
                          <a:ea typeface="+mj-ea"/>
                        </a:rPr>
                        <a:t>色泽</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b="1" dirty="0">
                          <a:latin typeface="+mj-ea"/>
                          <a:ea typeface="+mj-ea"/>
                        </a:rPr>
                        <a:t>根蒂</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b="1" dirty="0">
                          <a:latin typeface="+mj-ea"/>
                          <a:ea typeface="+mj-ea"/>
                        </a:rPr>
                        <a:t>敲声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b="1" dirty="0">
                          <a:latin typeface="+mj-ea"/>
                          <a:ea typeface="+mj-ea"/>
                        </a:rPr>
                        <a:t>好瓜</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79911657"/>
                  </a:ext>
                </a:extLst>
              </a:tr>
              <a:tr h="406232">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青绿</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蜷缩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浊响</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是</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442592890"/>
                  </a:ext>
                </a:extLst>
              </a:tr>
              <a:tr h="406232">
                <a:tc>
                  <a:txBody>
                    <a:bodyPr/>
                    <a:lstStyle/>
                    <a:p>
                      <a:pPr algn="ctr"/>
                      <a:r>
                        <a:rPr lang="en-US" altLang="zh-CN" dirty="0"/>
                        <a:t>2</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乌黑</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j-ea"/>
                          <a:ea typeface="+mj-ea"/>
                        </a:rPr>
                        <a:t>蜷缩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浊响</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是</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592744532"/>
                  </a:ext>
                </a:extLst>
              </a:tr>
              <a:tr h="406232">
                <a:tc>
                  <a:txBody>
                    <a:bodyPr/>
                    <a:lstStyle/>
                    <a:p>
                      <a:pPr algn="ctr"/>
                      <a:r>
                        <a:rPr lang="en-US" altLang="zh-CN" dirty="0"/>
                        <a:t>3</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青绿</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硬挺</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清脆</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否</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3449973"/>
                  </a:ext>
                </a:extLst>
              </a:tr>
              <a:tr h="406232">
                <a:tc>
                  <a:txBody>
                    <a:bodyPr/>
                    <a:lstStyle/>
                    <a:p>
                      <a:pPr algn="ctr"/>
                      <a:r>
                        <a:rPr lang="en-US" altLang="zh-CN" dirty="0"/>
                        <a:t>4</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dirty="0">
                          <a:latin typeface="+mj-ea"/>
                          <a:ea typeface="+mj-ea"/>
                        </a:rPr>
                        <a:t>乌黑</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dirty="0">
                          <a:latin typeface="+mj-ea"/>
                          <a:ea typeface="+mj-ea"/>
                        </a:rPr>
                        <a:t>稍蜷</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dirty="0">
                          <a:latin typeface="+mj-ea"/>
                          <a:ea typeface="+mj-ea"/>
                        </a:rPr>
                        <a:t>沉闷</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dirty="0">
                          <a:latin typeface="+mj-ea"/>
                          <a:ea typeface="+mj-ea"/>
                        </a:rPr>
                        <a:t>否</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53082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7322600" cy="730420"/>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版本空间</a:t>
            </a:r>
          </a:p>
        </p:txBody>
      </p:sp>
      <p:sp>
        <p:nvSpPr>
          <p:cNvPr id="4" name="文本框 3"/>
          <p:cNvSpPr txBox="1"/>
          <p:nvPr/>
        </p:nvSpPr>
        <p:spPr>
          <a:xfrm>
            <a:off x="723900" y="1437184"/>
            <a:ext cx="10833099" cy="1599733"/>
          </a:xfrm>
          <a:prstGeom prst="rect">
            <a:avLst/>
          </a:prstGeom>
          <a:noFill/>
        </p:spPr>
        <p:txBody>
          <a:bodyPr wrap="square" rtlCol="0">
            <a:spAutoFit/>
          </a:bodyPr>
          <a:lstStyle/>
          <a:p>
            <a:pPr>
              <a:lnSpc>
                <a:spcPct val="120000"/>
              </a:lnSpc>
            </a:pPr>
            <a:r>
              <a:rPr lang="zh-CN" altLang="en-US" sz="2800" dirty="0">
                <a:latin typeface="+mj-ea"/>
                <a:ea typeface="+mj-ea"/>
              </a:rPr>
              <a:t>现实问题中常面临很大的假设空间，但学习过程是基于有限样本训练集进行的，因此有可能有多个假设与训练集一致，即存在着一个与训练集一致的“假设集合”,称之为</a:t>
            </a:r>
            <a:r>
              <a:rPr lang="zh-CN" altLang="en-US" sz="2800" b="1" dirty="0">
                <a:solidFill>
                  <a:srgbClr val="FF0000"/>
                </a:solidFill>
                <a:latin typeface="+mj-ea"/>
                <a:ea typeface="+mj-ea"/>
              </a:rPr>
              <a:t>“版本空间(version space)</a:t>
            </a:r>
          </a:p>
        </p:txBody>
      </p:sp>
      <p:grpSp>
        <p:nvGrpSpPr>
          <p:cNvPr id="2" name="组合 1">
            <a:extLst>
              <a:ext uri="{FF2B5EF4-FFF2-40B4-BE49-F238E27FC236}">
                <a16:creationId xmlns:a16="http://schemas.microsoft.com/office/drawing/2014/main" id="{50EB1E97-8B1D-A954-9645-202332FF016E}"/>
              </a:ext>
            </a:extLst>
          </p:cNvPr>
          <p:cNvGrpSpPr/>
          <p:nvPr/>
        </p:nvGrpSpPr>
        <p:grpSpPr>
          <a:xfrm>
            <a:off x="1524640" y="3601069"/>
            <a:ext cx="9142719" cy="2646835"/>
            <a:chOff x="723900" y="4011310"/>
            <a:chExt cx="9142719" cy="2646835"/>
          </a:xfrm>
        </p:grpSpPr>
        <p:sp>
          <p:nvSpPr>
            <p:cNvPr id="3" name="矩形 2">
              <a:extLst>
                <a:ext uri="{FF2B5EF4-FFF2-40B4-BE49-F238E27FC236}">
                  <a16:creationId xmlns:a16="http://schemas.microsoft.com/office/drawing/2014/main" id="{3170B271-90B3-A3ED-5198-750B99FBCEA7}"/>
                </a:ext>
              </a:extLst>
            </p:cNvPr>
            <p:cNvSpPr/>
            <p:nvPr/>
          </p:nvSpPr>
          <p:spPr>
            <a:xfrm>
              <a:off x="723900" y="4011311"/>
              <a:ext cx="4026434" cy="668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（色泽</a:t>
              </a:r>
              <a:r>
                <a:rPr lang="en-US" altLang="zh-CN" dirty="0">
                  <a:solidFill>
                    <a:schemeClr val="tx1"/>
                  </a:solidFill>
                  <a:latin typeface="+mj-ea"/>
                  <a:ea typeface="+mj-ea"/>
                </a:rPr>
                <a:t>=*</a:t>
              </a:r>
              <a:r>
                <a:rPr lang="zh-CN" altLang="en-US" dirty="0">
                  <a:solidFill>
                    <a:schemeClr val="tx1"/>
                  </a:solidFill>
                  <a:latin typeface="+mj-ea"/>
                  <a:ea typeface="+mj-ea"/>
                </a:rPr>
                <a:t>；根蒂</a:t>
              </a:r>
              <a:r>
                <a:rPr lang="en-US" altLang="zh-CN" dirty="0">
                  <a:solidFill>
                    <a:schemeClr val="tx1"/>
                  </a:solidFill>
                  <a:latin typeface="+mj-ea"/>
                  <a:ea typeface="+mj-ea"/>
                </a:rPr>
                <a:t>=</a:t>
              </a:r>
              <a:r>
                <a:rPr lang="zh-CN" altLang="en-US" dirty="0">
                  <a:solidFill>
                    <a:schemeClr val="tx1"/>
                  </a:solidFill>
                  <a:latin typeface="+mj-ea"/>
                  <a:ea typeface="+mj-ea"/>
                </a:rPr>
                <a:t>蜷缩；敲声</a:t>
              </a:r>
              <a:r>
                <a:rPr lang="en-US" altLang="zh-CN" dirty="0">
                  <a:solidFill>
                    <a:schemeClr val="tx1"/>
                  </a:solidFill>
                  <a:latin typeface="+mj-ea"/>
                  <a:ea typeface="+mj-ea"/>
                </a:rPr>
                <a:t>=*</a:t>
              </a:r>
              <a:r>
                <a:rPr lang="zh-CN" altLang="en-US" dirty="0">
                  <a:solidFill>
                    <a:schemeClr val="tx1"/>
                  </a:solidFill>
                  <a:latin typeface="+mj-ea"/>
                  <a:ea typeface="+mj-ea"/>
                </a:rPr>
                <a:t>）</a:t>
              </a:r>
            </a:p>
          </p:txBody>
        </p:sp>
        <p:sp>
          <p:nvSpPr>
            <p:cNvPr id="6" name="矩形 5">
              <a:extLst>
                <a:ext uri="{FF2B5EF4-FFF2-40B4-BE49-F238E27FC236}">
                  <a16:creationId xmlns:a16="http://schemas.microsoft.com/office/drawing/2014/main" id="{953FB2F4-0B12-28FC-3700-F98C8A267721}"/>
                </a:ext>
              </a:extLst>
            </p:cNvPr>
            <p:cNvSpPr/>
            <p:nvPr/>
          </p:nvSpPr>
          <p:spPr>
            <a:xfrm>
              <a:off x="5840185" y="4011310"/>
              <a:ext cx="4026434" cy="668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（色泽</a:t>
              </a:r>
              <a:r>
                <a:rPr lang="en-US" altLang="zh-CN" dirty="0">
                  <a:solidFill>
                    <a:schemeClr val="tx1"/>
                  </a:solidFill>
                  <a:latin typeface="+mj-ea"/>
                  <a:ea typeface="+mj-ea"/>
                </a:rPr>
                <a:t>=*</a:t>
              </a:r>
              <a:r>
                <a:rPr lang="zh-CN" altLang="en-US" dirty="0">
                  <a:solidFill>
                    <a:schemeClr val="tx1"/>
                  </a:solidFill>
                  <a:latin typeface="+mj-ea"/>
                  <a:ea typeface="+mj-ea"/>
                </a:rPr>
                <a:t>；根蒂</a:t>
              </a:r>
              <a:r>
                <a:rPr lang="en-US" altLang="zh-CN" dirty="0">
                  <a:solidFill>
                    <a:schemeClr val="tx1"/>
                  </a:solidFill>
                  <a:latin typeface="+mj-ea"/>
                  <a:ea typeface="+mj-ea"/>
                </a:rPr>
                <a:t>=*</a:t>
              </a:r>
              <a:r>
                <a:rPr lang="zh-CN" altLang="en-US" dirty="0">
                  <a:solidFill>
                    <a:schemeClr val="tx1"/>
                  </a:solidFill>
                  <a:latin typeface="+mj-ea"/>
                  <a:ea typeface="+mj-ea"/>
                </a:rPr>
                <a:t>；敲声</a:t>
              </a:r>
              <a:r>
                <a:rPr lang="en-US" altLang="zh-CN" dirty="0">
                  <a:solidFill>
                    <a:schemeClr val="tx1"/>
                  </a:solidFill>
                  <a:latin typeface="+mj-ea"/>
                  <a:ea typeface="+mj-ea"/>
                </a:rPr>
                <a:t>=</a:t>
              </a:r>
              <a:r>
                <a:rPr lang="zh-CN" altLang="en-US" dirty="0">
                  <a:solidFill>
                    <a:schemeClr val="tx1"/>
                  </a:solidFill>
                  <a:latin typeface="+mj-ea"/>
                  <a:ea typeface="+mj-ea"/>
                </a:rPr>
                <a:t>浊响）</a:t>
              </a:r>
            </a:p>
          </p:txBody>
        </p:sp>
        <p:sp>
          <p:nvSpPr>
            <p:cNvPr id="7" name="矩形 6">
              <a:extLst>
                <a:ext uri="{FF2B5EF4-FFF2-40B4-BE49-F238E27FC236}">
                  <a16:creationId xmlns:a16="http://schemas.microsoft.com/office/drawing/2014/main" id="{7155A2F7-FEEC-4674-D384-EFFF866D7613}"/>
                </a:ext>
              </a:extLst>
            </p:cNvPr>
            <p:cNvSpPr/>
            <p:nvPr/>
          </p:nvSpPr>
          <p:spPr>
            <a:xfrm>
              <a:off x="3203281" y="5420816"/>
              <a:ext cx="4026434" cy="668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（色泽</a:t>
              </a:r>
              <a:r>
                <a:rPr lang="en-US" altLang="zh-CN" dirty="0">
                  <a:solidFill>
                    <a:schemeClr val="tx1"/>
                  </a:solidFill>
                  <a:latin typeface="+mj-ea"/>
                  <a:ea typeface="+mj-ea"/>
                </a:rPr>
                <a:t>=*</a:t>
              </a:r>
              <a:r>
                <a:rPr lang="zh-CN" altLang="en-US" dirty="0">
                  <a:solidFill>
                    <a:schemeClr val="tx1"/>
                  </a:solidFill>
                  <a:latin typeface="+mj-ea"/>
                  <a:ea typeface="+mj-ea"/>
                </a:rPr>
                <a:t>；根蒂</a:t>
              </a:r>
              <a:r>
                <a:rPr lang="en-US" altLang="zh-CN" dirty="0">
                  <a:solidFill>
                    <a:schemeClr val="tx1"/>
                  </a:solidFill>
                  <a:latin typeface="+mj-ea"/>
                  <a:ea typeface="+mj-ea"/>
                </a:rPr>
                <a:t>=*</a:t>
              </a:r>
              <a:r>
                <a:rPr lang="zh-CN" altLang="en-US" dirty="0">
                  <a:solidFill>
                    <a:schemeClr val="tx1"/>
                  </a:solidFill>
                  <a:latin typeface="+mj-ea"/>
                  <a:ea typeface="+mj-ea"/>
                </a:rPr>
                <a:t>；敲声</a:t>
              </a:r>
              <a:r>
                <a:rPr lang="en-US" altLang="zh-CN" dirty="0">
                  <a:solidFill>
                    <a:schemeClr val="tx1"/>
                  </a:solidFill>
                  <a:latin typeface="+mj-ea"/>
                  <a:ea typeface="+mj-ea"/>
                </a:rPr>
                <a:t>=</a:t>
              </a:r>
              <a:r>
                <a:rPr lang="zh-CN" altLang="en-US" dirty="0">
                  <a:solidFill>
                    <a:schemeClr val="tx1"/>
                  </a:solidFill>
                  <a:latin typeface="+mj-ea"/>
                  <a:ea typeface="+mj-ea"/>
                </a:rPr>
                <a:t>浊响）</a:t>
              </a:r>
            </a:p>
          </p:txBody>
        </p:sp>
        <p:cxnSp>
          <p:nvCxnSpPr>
            <p:cNvPr id="8" name="直接箭头连接符 7">
              <a:extLst>
                <a:ext uri="{FF2B5EF4-FFF2-40B4-BE49-F238E27FC236}">
                  <a16:creationId xmlns:a16="http://schemas.microsoft.com/office/drawing/2014/main" id="{204F4D7B-24B8-829D-13D9-75E6D4BFB055}"/>
                </a:ext>
              </a:extLst>
            </p:cNvPr>
            <p:cNvCxnSpPr>
              <a:endCxn id="3" idx="2"/>
            </p:cNvCxnSpPr>
            <p:nvPr/>
          </p:nvCxnSpPr>
          <p:spPr>
            <a:xfrm flipH="1" flipV="1">
              <a:off x="2737117" y="4679822"/>
              <a:ext cx="1950144" cy="740994"/>
            </a:xfrm>
            <a:prstGeom prst="straightConnector1">
              <a:avLst/>
            </a:prstGeom>
            <a:ln w="25400">
              <a:tailEnd type="arrow" w="lg" len="lg"/>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E8BD8192-15E6-2144-04BE-64CD5DD6811B}"/>
                </a:ext>
              </a:extLst>
            </p:cNvPr>
            <p:cNvCxnSpPr>
              <a:cxnSpLocks/>
              <a:endCxn id="6" idx="2"/>
            </p:cNvCxnSpPr>
            <p:nvPr/>
          </p:nvCxnSpPr>
          <p:spPr>
            <a:xfrm flipV="1">
              <a:off x="5973912" y="4679821"/>
              <a:ext cx="1879490" cy="740994"/>
            </a:xfrm>
            <a:prstGeom prst="straightConnector1">
              <a:avLst/>
            </a:prstGeom>
            <a:ln w="25400">
              <a:tailEnd type="arrow" w="lg" len="lg"/>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D84E5601-58D3-9A5E-7177-9F0FA66166B4}"/>
                </a:ext>
              </a:extLst>
            </p:cNvPr>
            <p:cNvSpPr txBox="1"/>
            <p:nvPr/>
          </p:nvSpPr>
          <p:spPr>
            <a:xfrm>
              <a:off x="3865638" y="6288813"/>
              <a:ext cx="2887329" cy="369332"/>
            </a:xfrm>
            <a:prstGeom prst="rect">
              <a:avLst/>
            </a:prstGeom>
            <a:noFill/>
          </p:spPr>
          <p:txBody>
            <a:bodyPr wrap="none" rtlCol="0">
              <a:spAutoFit/>
            </a:bodyPr>
            <a:lstStyle/>
            <a:p>
              <a:r>
                <a:rPr lang="zh-CN" altLang="en-US" dirty="0">
                  <a:latin typeface="+mj-ea"/>
                  <a:ea typeface="+mj-ea"/>
                </a:rPr>
                <a:t>图</a:t>
              </a:r>
              <a:r>
                <a:rPr lang="en-US" altLang="zh-CN" dirty="0">
                  <a:latin typeface="+mj-ea"/>
                  <a:ea typeface="+mj-ea"/>
                </a:rPr>
                <a:t>1.2 </a:t>
              </a:r>
              <a:r>
                <a:rPr lang="zh-CN" altLang="en-US" dirty="0">
                  <a:latin typeface="+mj-ea"/>
                  <a:ea typeface="+mj-ea"/>
                </a:rPr>
                <a:t>西瓜问题的版本空间</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归纳偏好</a:t>
            </a:r>
          </a:p>
          <a:p>
            <a:endParaRPr lang="zh-CN" altLang="en-US" dirty="0"/>
          </a:p>
        </p:txBody>
      </p:sp>
      <p:grpSp>
        <p:nvGrpSpPr>
          <p:cNvPr id="6" name="组合 5"/>
          <p:cNvGrpSpPr/>
          <p:nvPr/>
        </p:nvGrpSpPr>
        <p:grpSpPr>
          <a:xfrm>
            <a:off x="1732914" y="2974539"/>
            <a:ext cx="9176385" cy="3041650"/>
            <a:chOff x="3070" y="3398"/>
            <a:chExt cx="13224" cy="5758"/>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 y="3398"/>
              <a:ext cx="13022" cy="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内容占位符 2"/>
            <p:cNvSpPr txBox="1"/>
            <p:nvPr/>
          </p:nvSpPr>
          <p:spPr>
            <a:xfrm>
              <a:off x="3251" y="4463"/>
              <a:ext cx="3318" cy="876"/>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Font typeface="Wingdings 2" panose="05020102010507070707" charset="2"/>
                <a:buNone/>
              </a:pPr>
              <a:r>
                <a:rPr lang="zh-CN" altLang="en-US" dirty="0">
                  <a:solidFill>
                    <a:srgbClr val="00B050"/>
                  </a:solidFill>
                </a:rPr>
                <a:t>好瓜</a:t>
              </a:r>
            </a:p>
          </p:txBody>
        </p:sp>
        <p:grpSp>
          <p:nvGrpSpPr>
            <p:cNvPr id="5" name="组合 4"/>
            <p:cNvGrpSpPr/>
            <p:nvPr/>
          </p:nvGrpSpPr>
          <p:grpSpPr>
            <a:xfrm>
              <a:off x="11458" y="4462"/>
              <a:ext cx="4836" cy="2314"/>
              <a:chOff x="6850381" y="3047493"/>
              <a:chExt cx="2361327" cy="893660"/>
            </a:xfrm>
          </p:grpSpPr>
          <p:sp>
            <p:nvSpPr>
              <p:cNvPr id="12" name="内容占位符 2"/>
              <p:cNvSpPr txBox="1"/>
              <p:nvPr/>
            </p:nvSpPr>
            <p:spPr>
              <a:xfrm>
                <a:off x="7591630" y="3047493"/>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Font typeface="Wingdings 2" panose="05020102010507070707" charset="2"/>
                  <a:buNone/>
                </a:pPr>
                <a:r>
                  <a:rPr lang="zh-CN" altLang="en-US" dirty="0">
                    <a:solidFill>
                      <a:srgbClr val="FF0000"/>
                    </a:solidFill>
                  </a:rPr>
                  <a:t>坏瓜</a:t>
                </a:r>
              </a:p>
            </p:txBody>
          </p:sp>
          <p:sp>
            <p:nvSpPr>
              <p:cNvPr id="14" name="内容占位符 2"/>
              <p:cNvSpPr txBox="1"/>
              <p:nvPr/>
            </p:nvSpPr>
            <p:spPr>
              <a:xfrm>
                <a:off x="6850381" y="3602458"/>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Font typeface="Wingdings 2" panose="05020102010507070707" charset="2"/>
                  <a:buNone/>
                </a:pPr>
                <a:r>
                  <a:rPr lang="zh-CN" altLang="en-US" dirty="0">
                    <a:solidFill>
                      <a:srgbClr val="FF0000"/>
                    </a:solidFill>
                  </a:rPr>
                  <a:t>坏瓜</a:t>
                </a:r>
              </a:p>
            </p:txBody>
          </p:sp>
        </p:grpSp>
        <p:sp>
          <p:nvSpPr>
            <p:cNvPr id="15" name="Rectangle 3"/>
            <p:cNvSpPr>
              <a:spLocks noChangeArrowheads="1"/>
            </p:cNvSpPr>
            <p:nvPr/>
          </p:nvSpPr>
          <p:spPr bwMode="auto">
            <a:xfrm>
              <a:off x="5804" y="7862"/>
              <a:ext cx="7172" cy="129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indent="0">
                <a:lnSpc>
                  <a:spcPts val="3200"/>
                </a:lnSpc>
                <a:buNone/>
              </a:pPr>
              <a:r>
                <a:rPr lang="zh-CN" altLang="en-US" sz="2000" b="1" dirty="0">
                  <a:solidFill>
                    <a:srgbClr val="C30D23"/>
                  </a:solidFill>
                  <a:latin typeface="幼圆" panose="02010509060101010101" pitchFamily="49" charset="-122"/>
                  <a:ea typeface="幼圆" panose="02010509060101010101" pitchFamily="49" charset="-122"/>
                </a:rPr>
                <a:t>选取哪个假设作为学习模型？</a:t>
              </a:r>
              <a:endParaRPr lang="en-US" altLang="zh-CN" sz="2000" b="1" dirty="0">
                <a:solidFill>
                  <a:srgbClr val="C30D23"/>
                </a:solidFill>
                <a:latin typeface="幼圆" panose="02010509060101010101" pitchFamily="49" charset="-122"/>
                <a:ea typeface="幼圆" panose="02010509060101010101" pitchFamily="49" charset="-122"/>
              </a:endParaRPr>
            </a:p>
          </p:txBody>
        </p:sp>
      </p:grpSp>
      <p:sp>
        <p:nvSpPr>
          <p:cNvPr id="3" name="文本框 2">
            <a:extLst>
              <a:ext uri="{FF2B5EF4-FFF2-40B4-BE49-F238E27FC236}">
                <a16:creationId xmlns:a16="http://schemas.microsoft.com/office/drawing/2014/main" id="{28A4D49E-0762-F8A9-5174-97365FBA9A0C}"/>
              </a:ext>
            </a:extLst>
          </p:cNvPr>
          <p:cNvSpPr txBox="1"/>
          <p:nvPr/>
        </p:nvSpPr>
        <p:spPr>
          <a:xfrm>
            <a:off x="156418" y="1771862"/>
            <a:ext cx="5866877" cy="461665"/>
          </a:xfrm>
          <a:prstGeom prst="rect">
            <a:avLst/>
          </a:prstGeom>
          <a:noFill/>
          <a:ln w="38100">
            <a:solidFill>
              <a:schemeClr val="accent5">
                <a:lumMod val="50000"/>
              </a:schemeClr>
            </a:solidFill>
          </a:ln>
        </p:spPr>
        <p:txBody>
          <a:bodyPr wrap="square">
            <a:spAutoFit/>
          </a:bodyPr>
          <a:lstStyle/>
          <a:p>
            <a:pPr algn="ctr"/>
            <a:r>
              <a:rPr lang="zh-CN" altLang="en-US" sz="2400" dirty="0">
                <a:solidFill>
                  <a:schemeClr val="tx1"/>
                </a:solidFill>
                <a:latin typeface="+mj-ea"/>
                <a:ea typeface="+mj-ea"/>
              </a:rPr>
              <a:t>（色泽</a:t>
            </a:r>
            <a:r>
              <a:rPr lang="en-US" altLang="zh-CN" sz="2400" dirty="0">
                <a:solidFill>
                  <a:schemeClr val="tx1"/>
                </a:solidFill>
                <a:latin typeface="+mj-ea"/>
                <a:ea typeface="+mj-ea"/>
              </a:rPr>
              <a:t>=</a:t>
            </a:r>
            <a:r>
              <a:rPr lang="zh-CN" altLang="en-US" sz="2400" dirty="0">
                <a:solidFill>
                  <a:schemeClr val="tx1"/>
                </a:solidFill>
                <a:latin typeface="+mj-ea"/>
                <a:ea typeface="+mj-ea"/>
              </a:rPr>
              <a:t>青绿；根蒂</a:t>
            </a:r>
            <a:r>
              <a:rPr lang="en-US" altLang="zh-CN" sz="2400" dirty="0">
                <a:solidFill>
                  <a:schemeClr val="tx1"/>
                </a:solidFill>
                <a:latin typeface="+mj-ea"/>
                <a:ea typeface="+mj-ea"/>
              </a:rPr>
              <a:t>=</a:t>
            </a:r>
            <a:r>
              <a:rPr lang="zh-CN" altLang="en-US" sz="2400" dirty="0">
                <a:solidFill>
                  <a:schemeClr val="tx1"/>
                </a:solidFill>
                <a:latin typeface="+mj-ea"/>
                <a:ea typeface="+mj-ea"/>
              </a:rPr>
              <a:t>蜷缩；敲声</a:t>
            </a:r>
            <a:r>
              <a:rPr lang="en-US" altLang="zh-CN" sz="2400" dirty="0">
                <a:solidFill>
                  <a:schemeClr val="tx1"/>
                </a:solidFill>
                <a:latin typeface="+mj-ea"/>
                <a:ea typeface="+mj-ea"/>
              </a:rPr>
              <a:t>=</a:t>
            </a:r>
            <a:r>
              <a:rPr lang="zh-CN" altLang="en-US" sz="2400" dirty="0">
                <a:solidFill>
                  <a:schemeClr val="tx1"/>
                </a:solidFill>
                <a:latin typeface="+mj-ea"/>
                <a:ea typeface="+mj-ea"/>
              </a:rPr>
              <a:t>沉闷）</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22250"/>
            <a:ext cx="11169650" cy="677863"/>
          </a:xfrm>
        </p:spPr>
        <p:txBody>
          <a:bodyPr/>
          <a:lstStyle/>
          <a:p>
            <a:pPr algn="l"/>
            <a:r>
              <a:rPr lang="zh-CN" altLang="en-US" dirty="0">
                <a:solidFill>
                  <a:schemeClr val="accent4"/>
                </a:solidFill>
              </a:rPr>
              <a:t>归纳偏好</a:t>
            </a:r>
          </a:p>
        </p:txBody>
      </p:sp>
      <p:sp>
        <p:nvSpPr>
          <p:cNvPr id="13" name="内容占位符 2"/>
          <p:cNvSpPr txBox="1"/>
          <p:nvPr/>
        </p:nvSpPr>
        <p:spPr>
          <a:xfrm>
            <a:off x="799448" y="1266843"/>
            <a:ext cx="9271652" cy="531146"/>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200"/>
              </a:lnSpc>
            </a:pPr>
            <a:r>
              <a:rPr lang="zh-CN" altLang="en-US" sz="2800" dirty="0">
                <a:latin typeface="+mj-ea"/>
                <a:ea typeface="+mj-ea"/>
              </a:rPr>
              <a:t>学习过程中对某种类型假设的偏好称作归纳偏好</a:t>
            </a:r>
          </a:p>
        </p:txBody>
      </p:sp>
      <p:pic>
        <p:nvPicPr>
          <p:cNvPr id="410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2542" y="1888449"/>
            <a:ext cx="3189839" cy="1749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5"/>
          <p:cNvSpPr txBox="1"/>
          <p:nvPr/>
        </p:nvSpPr>
        <p:spPr>
          <a:xfrm>
            <a:off x="5368955" y="3083094"/>
            <a:ext cx="1183306" cy="307777"/>
          </a:xfrm>
          <a:prstGeom prst="rect">
            <a:avLst/>
          </a:prstGeom>
          <a:noFill/>
        </p:spPr>
        <p:txBody>
          <a:bodyPr wrap="square" rtlCol="0">
            <a:spAutoFit/>
          </a:bodyPr>
          <a:lstStyle/>
          <a:p>
            <a:pPr fontAlgn="base">
              <a:spcBef>
                <a:spcPct val="0"/>
              </a:spcBef>
              <a:spcAft>
                <a:spcPct val="0"/>
              </a:spcAft>
            </a:pPr>
            <a:r>
              <a:rPr lang="en-US" altLang="zh-CN" sz="1400" b="1" dirty="0">
                <a:latin typeface="Verdana" panose="020B0604030504040204" pitchFamily="34" charset="0"/>
                <a:cs typeface="Verdana" panose="020B0604030504040204" pitchFamily="34" charset="0"/>
              </a:rPr>
              <a:t>A or </a:t>
            </a:r>
            <a:r>
              <a:rPr lang="en-US" altLang="zh-CN" sz="1400" b="1" dirty="0">
                <a:solidFill>
                  <a:srgbClr val="FF0000"/>
                </a:solidFill>
                <a:latin typeface="Verdana" panose="020B0604030504040204" pitchFamily="34" charset="0"/>
                <a:cs typeface="Verdana" panose="020B0604030504040204" pitchFamily="34" charset="0"/>
              </a:rPr>
              <a:t>B?</a:t>
            </a:r>
            <a:endParaRPr lang="zh-CN" altLang="en-US" sz="1400" dirty="0">
              <a:latin typeface="Verdana" panose="020B0604030504040204" pitchFamily="34" charset="0"/>
              <a:cs typeface="Verdana" panose="020B0604030504040204" pitchFamily="34" charset="0"/>
            </a:endParaRPr>
          </a:p>
        </p:txBody>
      </p:sp>
      <p:pic>
        <p:nvPicPr>
          <p:cNvPr id="410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5890" y="3896562"/>
            <a:ext cx="6163139" cy="23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03"/>
                                        </p:tgtEl>
                                        <p:attrNameLst>
                                          <p:attrName>style.visibility</p:attrName>
                                        </p:attrNameLst>
                                      </p:cBhvr>
                                      <p:to>
                                        <p:strVal val="visible"/>
                                      </p:to>
                                    </p:set>
                                    <p:animEffect transition="in" filter="fade">
                                      <p:cBhvr>
                                        <p:cTn id="14" dur="1000"/>
                                        <p:tgtEl>
                                          <p:spTgt spid="4103"/>
                                        </p:tgtEl>
                                      </p:cBhvr>
                                    </p:animEffect>
                                    <p:anim calcmode="lin" valueType="num">
                                      <p:cBhvr>
                                        <p:cTn id="15" dur="1000" fill="hold"/>
                                        <p:tgtEl>
                                          <p:spTgt spid="4103"/>
                                        </p:tgtEl>
                                        <p:attrNameLst>
                                          <p:attrName>ppt_x</p:attrName>
                                        </p:attrNameLst>
                                      </p:cBhvr>
                                      <p:tavLst>
                                        <p:tav tm="0">
                                          <p:val>
                                            <p:strVal val="#ppt_x"/>
                                          </p:val>
                                        </p:tav>
                                        <p:tav tm="100000">
                                          <p:val>
                                            <p:strVal val="#ppt_x"/>
                                          </p:val>
                                        </p:tav>
                                      </p:tavLst>
                                    </p:anim>
                                    <p:anim calcmode="lin" valueType="num">
                                      <p:cBhvr>
                                        <p:cTn id="16"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840740" y="1562109"/>
            <a:ext cx="10398760" cy="570865"/>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200"/>
              </a:lnSpc>
            </a:pPr>
            <a:r>
              <a:rPr lang="zh-CN" altLang="en-US" sz="2800" b="1" dirty="0">
                <a:solidFill>
                  <a:srgbClr val="FF0000"/>
                </a:solidFill>
                <a:latin typeface="微软雅黑" panose="020B0503020204020204" charset="-122"/>
                <a:ea typeface="微软雅黑" panose="020B0503020204020204" charset="-122"/>
              </a:rPr>
              <a:t>归纳偏好：</a:t>
            </a:r>
            <a:r>
              <a:rPr lang="zh-CN" altLang="en-US" sz="2800" dirty="0">
                <a:solidFill>
                  <a:schemeClr val="tx1"/>
                </a:solidFill>
                <a:latin typeface="微软雅黑" panose="020B0503020204020204" charset="-122"/>
                <a:ea typeface="微软雅黑" panose="020B0503020204020204" charset="-122"/>
              </a:rPr>
              <a:t>机器学习算法在</a:t>
            </a:r>
            <a:r>
              <a:rPr lang="zh-CN" altLang="en-US" sz="2800" dirty="0">
                <a:latin typeface="微软雅黑" panose="020B0503020204020204" charset="-122"/>
                <a:ea typeface="微软雅黑" panose="020B0503020204020204" charset="-122"/>
              </a:rPr>
              <a:t>学习过程中对某种类型假设的偏好</a:t>
            </a:r>
          </a:p>
        </p:txBody>
      </p:sp>
      <p:sp>
        <p:nvSpPr>
          <p:cNvPr id="10" name="文本框 22"/>
          <p:cNvSpPr txBox="1">
            <a:spLocks noChangeArrowheads="1"/>
          </p:cNvSpPr>
          <p:nvPr/>
        </p:nvSpPr>
        <p:spPr bwMode="auto">
          <a:xfrm>
            <a:off x="619276" y="19985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归纳偏好</a:t>
            </a:r>
          </a:p>
          <a:p>
            <a:endParaRPr lang="zh-CN" altLang="en-US" dirty="0"/>
          </a:p>
        </p:txBody>
      </p:sp>
      <p:sp>
        <p:nvSpPr>
          <p:cNvPr id="4" name="内容占位符 2"/>
          <p:cNvSpPr txBox="1"/>
          <p:nvPr/>
        </p:nvSpPr>
        <p:spPr>
          <a:xfrm>
            <a:off x="1087120" y="3863365"/>
            <a:ext cx="10017759" cy="1082669"/>
          </a:xfrm>
          <a:prstGeom prst="rect">
            <a:avLst/>
          </a:prstGeom>
          <a:noFill/>
        </p:spPr>
        <p:txBody>
          <a:bodyPr wrap="square" rtlCol="0">
            <a:spAutoFit/>
          </a:bodyPr>
          <a:lstStyle>
            <a:defPPr>
              <a:defRPr lang="zh-CN"/>
            </a:defPPr>
            <a:lvl1pPr>
              <a:lnSpc>
                <a:spcPct val="120000"/>
              </a:lnSpc>
              <a:defRPr sz="2800">
                <a:latin typeface="微软雅黑" panose="020B0503020204020204" pitchFamily="34" charset="-122"/>
                <a:ea typeface="微软雅黑" panose="020B0503020204020204" pitchFamily="34" charset="-122"/>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457200">
              <a:lnSpc>
                <a:spcPct val="1200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归纳</a:t>
            </a:r>
            <a:r>
              <a:rPr lang="zh-CN" altLang="en-US" sz="2800" dirty="0">
                <a:solidFill>
                  <a:schemeClr val="accent4"/>
                </a:solidFill>
                <a:latin typeface="微软雅黑" panose="020B0503020204020204" pitchFamily="34" charset="-122"/>
                <a:ea typeface="微软雅黑" panose="020B0503020204020204" pitchFamily="34" charset="-122"/>
              </a:rPr>
              <a:t>偏好</a:t>
            </a:r>
            <a:r>
              <a:rPr lang="zh-CN" altLang="en-US" sz="2800" dirty="0">
                <a:latin typeface="微软雅黑" panose="020B0503020204020204" pitchFamily="34" charset="-122"/>
                <a:ea typeface="微软雅黑" panose="020B0503020204020204" pitchFamily="34" charset="-122"/>
              </a:rPr>
              <a:t>可看作学习算法自身在一个可能很庞大的假设空间中对假设进行选择的启发式或“价值观”。</a:t>
            </a:r>
            <a:endParaRPr lang="en-US" altLang="zh-CN" sz="2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031240" y="2355479"/>
            <a:ext cx="10208260" cy="1082669"/>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每种算法必有其归纳偏好，否则它将被假设空间中看似在训练集上“等效"的假设所迷惑，无法产生确定的学习结果。</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654050" y="1671823"/>
            <a:ext cx="10502899" cy="1082669"/>
          </a:xfrm>
          <a:prstGeom prst="rect">
            <a:avLst/>
          </a:prstGeom>
          <a:noFill/>
        </p:spPr>
        <p:txBody>
          <a:bodyPr wrap="square" rtlCol="0">
            <a:spAutoFit/>
          </a:bodyPr>
          <a:lstStyle>
            <a:defPPr>
              <a:defRPr lang="zh-CN"/>
            </a:defPPr>
            <a:lvl1pPr marL="457200" indent="-457200">
              <a:lnSpc>
                <a:spcPct val="120000"/>
              </a:lnSpc>
              <a:buFont typeface="Arial" panose="020B0604020202020204" pitchFamily="34" charset="0"/>
              <a:buChar char="•"/>
              <a:defRPr sz="2800">
                <a:latin typeface="微软雅黑" panose="020B0503020204020204" pitchFamily="34" charset="-122"/>
                <a:ea typeface="微软雅黑" panose="020B0503020204020204" pitchFamily="34" charset="-122"/>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zh-CN" altLang="en-US" sz="2800" dirty="0">
                <a:latin typeface="微软雅黑" panose="020B0503020204020204" pitchFamily="34" charset="-122"/>
                <a:ea typeface="微软雅黑" panose="020B0503020204020204" pitchFamily="34" charset="-122"/>
              </a:rPr>
              <a:t>“奥卡姆剃刀”是一种常用的、自然科学研究中最基本的原则，即“若有多个假设与观察一致，选最简单的那个”</a:t>
            </a:r>
            <a:r>
              <a:rPr lang="en-US" altLang="zh-CN" sz="2800" dirty="0">
                <a:latin typeface="微软雅黑" panose="020B0503020204020204" pitchFamily="34" charset="-122"/>
                <a:ea typeface="微软雅黑" panose="020B0503020204020204" pitchFamily="34" charset="-122"/>
              </a:rPr>
              <a:t>.</a:t>
            </a:r>
          </a:p>
        </p:txBody>
      </p:sp>
      <p:sp>
        <p:nvSpPr>
          <p:cNvPr id="6" name="内容占位符 2"/>
          <p:cNvSpPr txBox="1"/>
          <p:nvPr/>
        </p:nvSpPr>
        <p:spPr>
          <a:xfrm>
            <a:off x="850900" y="3580130"/>
            <a:ext cx="10109200" cy="646331"/>
          </a:xfrm>
          <a:prstGeom prst="rect">
            <a:avLst/>
          </a:prstGeom>
          <a:noFill/>
        </p:spPr>
        <p:txBody>
          <a:bodyPr wrap="square" rtlCol="0">
            <a:spAutoFit/>
          </a:bodyPr>
          <a:lstStyle>
            <a:defPPr>
              <a:defRPr lang="zh-CN"/>
            </a:defPPr>
            <a:lvl1pPr marL="457200" indent="-457200">
              <a:lnSpc>
                <a:spcPct val="120000"/>
              </a:lnSpc>
              <a:buFont typeface="Arial" panose="020B0604020202020204" pitchFamily="34" charset="0"/>
              <a:buChar char="•"/>
              <a:defRPr sz="2800">
                <a:latin typeface="微软雅黑" panose="020B0503020204020204" pitchFamily="34" charset="-122"/>
                <a:ea typeface="微软雅黑" panose="020B0503020204020204" pitchFamily="34" charset="-122"/>
              </a:defRPr>
            </a:lvl1pPr>
            <a:lvl2pPr marL="685800" lvl="1" indent="-360045">
              <a:lnSpc>
                <a:spcPct val="120000"/>
              </a:lnSpc>
              <a:spcBef>
                <a:spcPts val="500"/>
              </a:spcBef>
              <a:buClr>
                <a:schemeClr val="accent1"/>
              </a:buClr>
              <a:buFont typeface="Wingdings" panose="05000000000000000000" pitchFamily="2" charset="2"/>
              <a:buChar char="l"/>
              <a:defRPr sz="2800" baseline="0">
                <a:latin typeface="微软雅黑" panose="020B0503020204020204" pitchFamily="34" charset="-122"/>
                <a:ea typeface="微软雅黑" panose="020B0503020204020204" pitchFamily="3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lvl="1"/>
            <a:r>
              <a:rPr lang="zh-CN" altLang="en-US" dirty="0"/>
              <a:t>具体的现实问题中，学习算法本身所做的假设是否成立，也即算法的归纳偏好是否与问题本身匹配，大多数时候直接决定了算法能否取得好的性能</a:t>
            </a:r>
            <a:r>
              <a:rPr lang="en-US" altLang="zh-CN" dirty="0"/>
              <a:t>.</a:t>
            </a:r>
          </a:p>
        </p:txBody>
      </p:sp>
      <p:sp>
        <p:nvSpPr>
          <p:cNvPr id="10" name="文本框 22"/>
          <p:cNvSpPr txBox="1">
            <a:spLocks noChangeArrowheads="1"/>
          </p:cNvSpPr>
          <p:nvPr/>
        </p:nvSpPr>
        <p:spPr bwMode="auto">
          <a:xfrm>
            <a:off x="619276" y="199855"/>
            <a:ext cx="7322600" cy="646331"/>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归纳偏好</a:t>
            </a:r>
          </a:p>
          <a:p>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内容占位符 2"/>
              <p:cNvSpPr txBox="1"/>
              <p:nvPr/>
            </p:nvSpPr>
            <p:spPr>
              <a:xfrm>
                <a:off x="482600" y="1630680"/>
                <a:ext cx="10972800" cy="1043305"/>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nSpc>
                    <a:spcPct val="120000"/>
                  </a:lnSpc>
                  <a:spcBef>
                    <a:spcPts val="500"/>
                  </a:spcBef>
                  <a:spcAft>
                    <a:spcPct val="0"/>
                  </a:spcAft>
                  <a:buClr>
                    <a:schemeClr val="accent1"/>
                  </a:buClr>
                  <a:buSzPct val="65000"/>
                </a:pPr>
                <a:r>
                  <a:rPr lang="zh-CN" altLang="en-US" sz="2400" dirty="0">
                    <a:latin typeface="+mj-ea"/>
                    <a:ea typeface="+mj-ea"/>
                  </a:rPr>
                  <a:t>一个算法</a:t>
                </a:r>
                <a14:m>
                  <m:oMath xmlns:m="http://schemas.openxmlformats.org/officeDocument/2006/math">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oMath>
                </a14:m>
                <a:r>
                  <a:rPr lang="zh-CN" altLang="en-US" sz="2400" dirty="0">
                    <a:latin typeface="+mj-ea"/>
                    <a:ea typeface="+mj-ea"/>
                  </a:rPr>
                  <a:t>如果在某些问题上比另一个算法</a:t>
                </a:r>
                <a14:m>
                  <m:oMath xmlns:m="http://schemas.openxmlformats.org/officeDocument/2006/math">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𝑏</m:t>
                        </m:r>
                      </m:sub>
                    </m:sSub>
                  </m:oMath>
                </a14:m>
                <a:r>
                  <a:rPr lang="zh-CN" altLang="en-US" sz="2400" dirty="0">
                    <a:latin typeface="+mj-ea"/>
                    <a:ea typeface="+mj-ea"/>
                  </a:rPr>
                  <a:t>好，必然存在另一些问题，</a:t>
                </a:r>
                <a14:m>
                  <m:oMath xmlns:m="http://schemas.openxmlformats.org/officeDocument/2006/math">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𝑏</m:t>
                        </m:r>
                      </m:sub>
                    </m:sSub>
                  </m:oMath>
                </a14:m>
                <a:r>
                  <a:rPr lang="zh-CN" altLang="en-US" sz="2400" dirty="0">
                    <a:latin typeface="+mj-ea"/>
                    <a:ea typeface="+mj-ea"/>
                  </a:rPr>
                  <a:t>比</a:t>
                </a:r>
                <a14:m>
                  <m:oMath xmlns:m="http://schemas.openxmlformats.org/officeDocument/2006/math">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oMath>
                </a14:m>
                <a:r>
                  <a:rPr lang="zh-CN" altLang="en-US" sz="2400" dirty="0">
                    <a:latin typeface="+mj-ea"/>
                    <a:ea typeface="+mj-ea"/>
                  </a:rPr>
                  <a:t>好</a:t>
                </a:r>
                <a:r>
                  <a:rPr lang="en-US" altLang="zh-CN" sz="2400" dirty="0">
                    <a:latin typeface="+mj-ea"/>
                    <a:ea typeface="+mj-ea"/>
                  </a:rPr>
                  <a:t>,</a:t>
                </a:r>
                <a:r>
                  <a:rPr lang="zh-CN" altLang="en-US" sz="2400" dirty="0">
                    <a:latin typeface="+mj-ea"/>
                    <a:ea typeface="+mj-ea"/>
                  </a:rPr>
                  <a:t>也即没有免费的午餐定理。</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482600" y="1630680"/>
                <a:ext cx="10972800" cy="1043305"/>
              </a:xfrm>
              <a:prstGeom prst="rect">
                <a:avLst/>
              </a:prstGeom>
              <a:blipFill>
                <a:blip r:embed="rId2"/>
                <a:stretch>
                  <a:fillRect t="-1170" r="-222" b="-29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内容占位符 2"/>
              <p:cNvSpPr txBox="1"/>
              <p:nvPr/>
            </p:nvSpPr>
            <p:spPr>
              <a:xfrm>
                <a:off x="482600" y="2877148"/>
                <a:ext cx="10972800" cy="3105785"/>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nSpc>
                    <a:spcPct val="130000"/>
                  </a:lnSpc>
                  <a:spcBef>
                    <a:spcPts val="500"/>
                  </a:spcBef>
                  <a:spcAft>
                    <a:spcPct val="0"/>
                  </a:spcAft>
                  <a:buClr>
                    <a:schemeClr val="accent1"/>
                  </a:buClr>
                  <a:buSzPct val="65000"/>
                </a:pPr>
                <a:r>
                  <a:rPr lang="zh-CN" altLang="en-US" sz="2400" dirty="0">
                    <a:latin typeface="+mj-ea"/>
                    <a:ea typeface="+mj-ea"/>
                    <a:cs typeface="微软雅黑" panose="020B0503020204020204" charset="-122"/>
                  </a:rPr>
                  <a:t>简单起见，假设样本空间</a:t>
                </a:r>
                <a14:m>
                  <m:oMath xmlns:m="http://schemas.openxmlformats.org/officeDocument/2006/math">
                    <m:r>
                      <a:rPr lang="en-US" altLang="zh-CN" sz="2400" i="1" dirty="0">
                        <a:latin typeface="Cambria Math" panose="02040503050406030204" pitchFamily="18" charset="0"/>
                        <a:ea typeface="+mj-ea"/>
                        <a:cs typeface="Cambria Math" panose="02040503050406030204" pitchFamily="18" charset="0"/>
                      </a:rPr>
                      <m:t>𝑥</m:t>
                    </m:r>
                  </m:oMath>
                </a14:m>
                <a:r>
                  <a:rPr lang="zh-CN" altLang="en-US" sz="2400" dirty="0">
                    <a:latin typeface="+mj-ea"/>
                    <a:ea typeface="+mj-ea"/>
                    <a:cs typeface="微软雅黑" panose="020B0503020204020204" charset="-122"/>
                  </a:rPr>
                  <a:t>和假设空间</a:t>
                </a:r>
                <a14:m>
                  <m:oMath xmlns:m="http://schemas.openxmlformats.org/officeDocument/2006/math">
                    <m:r>
                      <a:rPr lang="en-US" altLang="zh-CN" sz="2400" b="0" i="1" smtClean="0">
                        <a:latin typeface="Cambria Math" panose="02040503050406030204" pitchFamily="18" charset="0"/>
                        <a:ea typeface="+mj-ea"/>
                        <a:cs typeface="微软雅黑" panose="020B0503020204020204" charset="-122"/>
                      </a:rPr>
                      <m:t>𝐻</m:t>
                    </m:r>
                  </m:oMath>
                </a14:m>
                <a:r>
                  <a:rPr lang="zh-CN" altLang="en-US" sz="2400" dirty="0">
                    <a:latin typeface="+mj-ea"/>
                    <a:ea typeface="+mj-ea"/>
                    <a:cs typeface="微软雅黑" panose="020B0503020204020204" charset="-122"/>
                  </a:rPr>
                  <a:t>离散</a:t>
                </a:r>
                <a:r>
                  <a:rPr lang="en-US" altLang="zh-CN" sz="2400" dirty="0">
                    <a:latin typeface="+mj-ea"/>
                    <a:ea typeface="+mj-ea"/>
                    <a:cs typeface="微软雅黑" panose="020B0503020204020204" charset="-122"/>
                  </a:rPr>
                  <a:t>,</a:t>
                </a:r>
                <a:r>
                  <a:rPr lang="zh-CN" altLang="en-US" sz="2400" dirty="0">
                    <a:latin typeface="+mj-ea"/>
                    <a:ea typeface="+mj-ea"/>
                    <a:cs typeface="微软雅黑" panose="020B0503020204020204" charset="-122"/>
                  </a:rPr>
                  <a:t>令</a:t>
                </a:r>
                <a14:m>
                  <m:oMath xmlns:m="http://schemas.openxmlformats.org/officeDocument/2006/math">
                    <m:r>
                      <a:rPr lang="en-US" altLang="zh-CN" sz="2400" b="0" i="1" smtClean="0">
                        <a:latin typeface="Cambria Math" panose="02040503050406030204" pitchFamily="18" charset="0"/>
                        <a:ea typeface="+mj-ea"/>
                        <a:cs typeface="微软雅黑" panose="020B0503020204020204" charset="-122"/>
                      </a:rPr>
                      <m:t>𝑃</m:t>
                    </m:r>
                    <m:r>
                      <a:rPr lang="en-US" altLang="zh-CN" sz="2400" b="0" i="1" smtClean="0">
                        <a:latin typeface="Cambria Math" panose="02040503050406030204" pitchFamily="18" charset="0"/>
                        <a:ea typeface="+mj-ea"/>
                        <a:cs typeface="微软雅黑" panose="020B0503020204020204" charset="-122"/>
                      </a:rPr>
                      <m:t>(</m:t>
                    </m:r>
                    <m:r>
                      <a:rPr lang="en-US" altLang="zh-CN" sz="2400" i="1">
                        <a:latin typeface="Cambria Math" panose="02040503050406030204" pitchFamily="18" charset="0"/>
                        <a:ea typeface="+mj-ea"/>
                        <a:cs typeface="微软雅黑" panose="020B0503020204020204" charset="-122"/>
                      </a:rPr>
                      <m:t>h</m:t>
                    </m:r>
                    <m:r>
                      <a:rPr lang="en-US" altLang="zh-CN" sz="2400" b="0" i="1" smtClean="0">
                        <a:latin typeface="Cambria Math" panose="02040503050406030204" pitchFamily="18" charset="0"/>
                        <a:ea typeface="+mj-ea"/>
                        <a:cs typeface="微软雅黑" panose="020B0503020204020204" charset="-122"/>
                      </a:rPr>
                      <m:t>|</m:t>
                    </m:r>
                    <m:r>
                      <a:rPr lang="en-US" altLang="zh-CN" sz="2400" b="0" i="1" smtClean="0">
                        <a:latin typeface="Cambria Math" panose="02040503050406030204" pitchFamily="18" charset="0"/>
                        <a:ea typeface="+mj-ea"/>
                        <a:cs typeface="微软雅黑" panose="020B0503020204020204" charset="-122"/>
                      </a:rPr>
                      <m:t>𝑋</m:t>
                    </m:r>
                    <m:r>
                      <a:rPr lang="en-US" altLang="zh-CN" sz="2400" b="0" i="1" smtClean="0">
                        <a:latin typeface="Cambria Math" panose="02040503050406030204" pitchFamily="18" charset="0"/>
                        <a:ea typeface="+mj-ea"/>
                        <a:cs typeface="微软雅黑" panose="020B0503020204020204" charset="-122"/>
                      </a:rPr>
                      <m:t>,</m:t>
                    </m:r>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b="0" i="1" dirty="0" smtClean="0">
                            <a:latin typeface="Cambria Math" panose="02040503050406030204" pitchFamily="18" charset="0"/>
                            <a:ea typeface="+mj-ea"/>
                            <a:cs typeface="Cambria Math" panose="02040503050406030204" pitchFamily="18" charset="0"/>
                          </a:rPr>
                          <m:t>𝑎</m:t>
                        </m:r>
                      </m:sub>
                    </m:sSub>
                    <m:r>
                      <a:rPr lang="en-US" altLang="zh-CN" sz="2400" b="0" i="1" smtClean="0">
                        <a:latin typeface="Cambria Math" panose="02040503050406030204" pitchFamily="18" charset="0"/>
                        <a:ea typeface="+mj-ea"/>
                        <a:cs typeface="微软雅黑" panose="020B0503020204020204" charset="-122"/>
                      </a:rPr>
                      <m:t>)</m:t>
                    </m:r>
                  </m:oMath>
                </a14:m>
                <a:r>
                  <a:rPr lang="zh-CN" altLang="en-US" sz="2400" dirty="0">
                    <a:latin typeface="+mj-ea"/>
                    <a:ea typeface="+mj-ea"/>
                    <a:cs typeface="微软雅黑" panose="020B0503020204020204" charset="-122"/>
                  </a:rPr>
                  <a:t>代表算法</a:t>
                </a:r>
                <a14:m>
                  <m:oMath xmlns:m="http://schemas.openxmlformats.org/officeDocument/2006/math">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oMath>
                </a14:m>
                <a:r>
                  <a:rPr lang="zh-CN" altLang="en-US" sz="2400" dirty="0">
                    <a:latin typeface="+mj-ea"/>
                    <a:ea typeface="+mj-ea"/>
                    <a:cs typeface="微软雅黑" panose="020B0503020204020204" charset="-122"/>
                  </a:rPr>
                  <a:t>基于训练数据</a:t>
                </a:r>
                <a14:m>
                  <m:oMath xmlns:m="http://schemas.openxmlformats.org/officeDocument/2006/math">
                    <m:r>
                      <a:rPr lang="en-US" altLang="zh-CN" sz="2400">
                        <a:latin typeface="Cambria Math" panose="02040503050406030204" pitchFamily="18" charset="0"/>
                        <a:ea typeface="+mj-ea"/>
                        <a:cs typeface="微软雅黑" panose="020B0503020204020204" charset="-122"/>
                      </a:rPr>
                      <m:t>𝑋</m:t>
                    </m:r>
                  </m:oMath>
                </a14:m>
                <a:r>
                  <a:rPr lang="zh-CN" altLang="en-US" sz="2400" dirty="0">
                    <a:latin typeface="+mj-ea"/>
                    <a:ea typeface="+mj-ea"/>
                    <a:cs typeface="微软雅黑" panose="020B0503020204020204" charset="-122"/>
                  </a:rPr>
                  <a:t>产生假设</a:t>
                </a:r>
                <a14:m>
                  <m:oMath xmlns:m="http://schemas.openxmlformats.org/officeDocument/2006/math">
                    <m:r>
                      <a:rPr lang="en-US" altLang="zh-CN" sz="2400">
                        <a:latin typeface="Cambria Math" panose="02040503050406030204" pitchFamily="18" charset="0"/>
                        <a:ea typeface="+mj-ea"/>
                        <a:cs typeface="微软雅黑" panose="020B0503020204020204" charset="-122"/>
                      </a:rPr>
                      <m:t>h</m:t>
                    </m:r>
                  </m:oMath>
                </a14:m>
                <a:r>
                  <a:rPr lang="zh-CN" altLang="en-US" sz="2400" dirty="0">
                    <a:latin typeface="+mj-ea"/>
                    <a:ea typeface="+mj-ea"/>
                    <a:cs typeface="微软雅黑" panose="020B0503020204020204" charset="-122"/>
                  </a:rPr>
                  <a:t>的概率，再令</a:t>
                </a:r>
                <a14:m>
                  <m:oMath xmlns:m="http://schemas.openxmlformats.org/officeDocument/2006/math">
                    <m:r>
                      <a:rPr lang="en-US" altLang="zh-CN" sz="2400">
                        <a:latin typeface="Cambria Math" panose="02040503050406030204" pitchFamily="18" charset="0"/>
                        <a:ea typeface="+mj-ea"/>
                        <a:cs typeface="微软雅黑" panose="020B0503020204020204" charset="-122"/>
                      </a:rPr>
                      <m:t>𝑓</m:t>
                    </m:r>
                  </m:oMath>
                </a14:m>
                <a:r>
                  <a:rPr lang="zh-CN" altLang="en-US" sz="2400" dirty="0">
                    <a:latin typeface="+mj-ea"/>
                    <a:ea typeface="+mj-ea"/>
                    <a:cs typeface="微软雅黑" panose="020B0503020204020204" charset="-122"/>
                  </a:rPr>
                  <a:t>代表要学的目标函数</a:t>
                </a:r>
                <a:r>
                  <a:rPr lang="en-US" altLang="zh-CN" sz="2400" dirty="0">
                    <a:latin typeface="+mj-ea"/>
                    <a:ea typeface="+mj-ea"/>
                    <a:cs typeface="微软雅黑" panose="020B0503020204020204" charset="-122"/>
                  </a:rPr>
                  <a:t>,</a:t>
                </a:r>
                <a14:m>
                  <m:oMath xmlns:m="http://schemas.openxmlformats.org/officeDocument/2006/math">
                    <m:sSub>
                      <m:sSubPr>
                        <m:ctrlPr>
                          <a:rPr lang="en-US" altLang="zh-CN" sz="2400" i="1" dirty="0" smtClean="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oMath>
                </a14:m>
                <a:r>
                  <a:rPr lang="zh-CN" altLang="en-US" sz="2400" dirty="0">
                    <a:latin typeface="+mj-ea"/>
                    <a:ea typeface="+mj-ea"/>
                    <a:cs typeface="微软雅黑" panose="020B0503020204020204" charset="-122"/>
                  </a:rPr>
                  <a:t>在训练集之外所有样本上的总误差为</a:t>
                </a:r>
                <a:endParaRPr lang="en-US" altLang="zh-CN" sz="2400" dirty="0">
                  <a:latin typeface="+mj-ea"/>
                  <a:ea typeface="+mj-ea"/>
                  <a:cs typeface="微软雅黑" panose="020B0503020204020204" charset="-122"/>
                </a:endParaRPr>
              </a:p>
              <a:p>
                <a:pPr lvl="1">
                  <a:lnSpc>
                    <a:spcPct val="130000"/>
                  </a:lnSpc>
                  <a:spcBef>
                    <a:spcPts val="500"/>
                  </a:spcBef>
                  <a:spcAft>
                    <a:spcPct val="0"/>
                  </a:spcAft>
                  <a:buClr>
                    <a:schemeClr val="accent1"/>
                  </a:buClr>
                  <a:buSzPct val="65000"/>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𝐸</m:t>
                          </m:r>
                        </m:e>
                        <m:sub>
                          <m:r>
                            <a:rPr lang="en-US" altLang="zh-CN" sz="2400" b="0" i="1" smtClean="0">
                              <a:latin typeface="Cambria Math" panose="02040503050406030204" pitchFamily="18" charset="0"/>
                              <a:ea typeface="+mj-ea"/>
                            </a:rPr>
                            <m:t>𝑜𝑡𝑒</m:t>
                          </m:r>
                        </m:sub>
                      </m:sSub>
                      <m:d>
                        <m:dPr>
                          <m:ctrlPr>
                            <a:rPr lang="en-US" altLang="zh-CN" sz="2400" b="0" i="1" smtClean="0">
                              <a:latin typeface="Cambria Math" panose="02040503050406030204" pitchFamily="18" charset="0"/>
                              <a:ea typeface="+mj-ea"/>
                            </a:rPr>
                          </m:ctrlPr>
                        </m:dPr>
                        <m:e>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e>
                        <m:e>
                          <m:r>
                            <a:rPr lang="en-US" altLang="zh-CN" sz="2400" b="0" i="1" dirty="0" smtClean="0">
                              <a:latin typeface="Cambria Math" panose="02040503050406030204" pitchFamily="18" charset="0"/>
                              <a:ea typeface="+mj-ea"/>
                              <a:cs typeface="Cambria Math" panose="02040503050406030204" pitchFamily="18" charset="0"/>
                            </a:rPr>
                            <m:t>𝑋</m:t>
                          </m:r>
                          <m:r>
                            <a:rPr lang="en-US" altLang="zh-CN" sz="2400" b="0" i="1" dirty="0" smtClean="0">
                              <a:latin typeface="Cambria Math" panose="02040503050406030204" pitchFamily="18" charset="0"/>
                              <a:ea typeface="+mj-ea"/>
                              <a:cs typeface="Cambria Math" panose="02040503050406030204" pitchFamily="18" charset="0"/>
                            </a:rPr>
                            <m:t>,</m:t>
                          </m:r>
                          <m:r>
                            <a:rPr lang="en-US" altLang="zh-CN" sz="2400" b="0" i="1" dirty="0" smtClean="0">
                              <a:latin typeface="Cambria Math" panose="02040503050406030204" pitchFamily="18" charset="0"/>
                              <a:ea typeface="+mj-ea"/>
                              <a:cs typeface="Cambria Math" panose="02040503050406030204" pitchFamily="18" charset="0"/>
                            </a:rPr>
                            <m:t>𝑓</m:t>
                          </m:r>
                        </m:e>
                      </m:d>
                      <m:r>
                        <a:rPr lang="en-US" altLang="zh-CN" sz="2400" b="0" i="1" smtClean="0">
                          <a:latin typeface="Cambria Math" panose="02040503050406030204" pitchFamily="18" charset="0"/>
                          <a:ea typeface="+mj-ea"/>
                        </a:rPr>
                        <m:t>=</m:t>
                      </m:r>
                      <m:nary>
                        <m:naryPr>
                          <m:chr m:val="∑"/>
                          <m:supHide m:val="on"/>
                          <m:ctrlPr>
                            <a:rPr lang="en-US" altLang="zh-CN" sz="2400" b="0" i="1" smtClean="0">
                              <a:latin typeface="Cambria Math" panose="02040503050406030204" pitchFamily="18" charset="0"/>
                              <a:ea typeface="+mj-ea"/>
                            </a:rPr>
                          </m:ctrlPr>
                        </m:naryPr>
                        <m:sub>
                          <m:r>
                            <m:rPr>
                              <m:brk m:alnAt="7"/>
                            </m:rPr>
                            <a:rPr lang="en-US" altLang="zh-CN" sz="2400" b="0" i="1" smtClean="0">
                              <a:latin typeface="Cambria Math" panose="02040503050406030204" pitchFamily="18" charset="0"/>
                              <a:ea typeface="+mj-ea"/>
                            </a:rPr>
                            <m:t>h</m:t>
                          </m:r>
                        </m:sub>
                        <m:sup/>
                        <m:e>
                          <m:nary>
                            <m:naryPr>
                              <m:chr m:val="∑"/>
                              <m:supHide m:val="on"/>
                              <m:ctrlPr>
                                <a:rPr lang="en-US" altLang="zh-CN" sz="2400" b="0" i="1" smtClean="0">
                                  <a:latin typeface="Cambria Math" panose="02040503050406030204" pitchFamily="18" charset="0"/>
                                  <a:ea typeface="+mj-ea"/>
                                </a:rPr>
                              </m:ctrlPr>
                            </m:naryPr>
                            <m:sub>
                              <m:r>
                                <m:rPr>
                                  <m:sty m:val="p"/>
                                  <m:brk m:alnAt="7"/>
                                </m:rPr>
                                <a:rPr lang="en-US" altLang="zh-CN" sz="2400" i="1">
                                  <a:latin typeface="Cambria Math" panose="02040503050406030204" pitchFamily="18" charset="0"/>
                                  <a:ea typeface="+mj-ea"/>
                                </a:rPr>
                                <m:t>x</m:t>
                              </m:r>
                              <m:r>
                                <a:rPr lang="zh-CN" altLang="en-US" sz="2400" i="1" smtClean="0">
                                  <a:latin typeface="Cambria Math" panose="02040503050406030204" pitchFamily="18" charset="0"/>
                                  <a:ea typeface="+mj-ea"/>
                                </a:rPr>
                                <m:t>𝜖</m:t>
                              </m:r>
                              <m:r>
                                <a:rPr lang="en-US" altLang="zh-CN" sz="2400" b="0" i="1" smtClean="0">
                                  <a:latin typeface="Cambria Math" panose="02040503050406030204" pitchFamily="18" charset="0"/>
                                  <a:ea typeface="+mj-ea"/>
                                </a:rPr>
                                <m:t>𝑥</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𝑋</m:t>
                              </m:r>
                            </m:sub>
                            <m:sup/>
                            <m:e>
                              <m:r>
                                <a:rPr lang="en-US" altLang="zh-CN" sz="2400" i="1">
                                  <a:latin typeface="Cambria Math" panose="02040503050406030204" pitchFamily="18" charset="0"/>
                                  <a:ea typeface="+mj-ea"/>
                                </a:rPr>
                                <m:t>𝑃</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r>
                                <a:rPr lang="zh-CN" altLang="en-US" sz="2400" i="1" dirty="0">
                                  <a:latin typeface="Cambria Math" panose="02040503050406030204" pitchFamily="18" charset="0"/>
                                  <a:cs typeface="Cambria Math" panose="02040503050406030204" pitchFamily="18" charset="0"/>
                                </a:rPr>
                                <m:t>𝕀</m:t>
                              </m:r>
                              <m:d>
                                <m:dPr>
                                  <m:ctrlPr>
                                    <a:rPr lang="en-US" altLang="zh-CN" sz="2400" i="1">
                                      <a:solidFill>
                                        <a:srgbClr val="836967"/>
                                      </a:solidFill>
                                      <a:latin typeface="Cambria Math" panose="02040503050406030204" pitchFamily="18" charset="0"/>
                                      <a:ea typeface="+mj-ea"/>
                                    </a:rPr>
                                  </m:ctrlPr>
                                </m:dPr>
                                <m:e>
                                  <m:r>
                                    <a:rPr lang="en-US" altLang="zh-CN" sz="2400" i="1">
                                      <a:latin typeface="Cambria Math" panose="02040503050406030204" pitchFamily="18" charset="0"/>
                                      <a:ea typeface="+mj-ea"/>
                                    </a:rPr>
                                    <m:t>h</m:t>
                                  </m:r>
                                  <m:d>
                                    <m:dPr>
                                      <m:ctrlPr>
                                        <a:rPr lang="en-US" altLang="zh-CN" sz="2400" i="1">
                                          <a:solidFill>
                                            <a:srgbClr val="836967"/>
                                          </a:solidFill>
                                          <a:latin typeface="Cambria Math" panose="02040503050406030204" pitchFamily="18" charset="0"/>
                                          <a:ea typeface="+mj-ea"/>
                                        </a:rPr>
                                      </m:ctrlPr>
                                    </m:dPr>
                                    <m:e>
                                      <m:r>
                                        <a:rPr lang="en-US" altLang="zh-CN" sz="2400" i="1">
                                          <a:latin typeface="Cambria Math" panose="02040503050406030204" pitchFamily="18" charset="0"/>
                                          <a:ea typeface="+mj-ea"/>
                                        </a:rPr>
                                        <m:t>𝑥</m:t>
                                      </m:r>
                                    </m:e>
                                  </m:d>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𝑓</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e>
                              </m:d>
                              <m:r>
                                <a:rPr lang="en-US" altLang="zh-CN" sz="2400" i="1">
                                  <a:latin typeface="Cambria Math" panose="02040503050406030204" pitchFamily="18" charset="0"/>
                                  <a:ea typeface="+mj-ea"/>
                                </a:rPr>
                                <m:t>𝑃</m:t>
                              </m:r>
                              <m:d>
                                <m:dPr>
                                  <m:ctrlPr>
                                    <a:rPr lang="en-US" altLang="zh-CN" sz="2400" i="1">
                                      <a:solidFill>
                                        <a:srgbClr val="836967"/>
                                      </a:solidFill>
                                      <a:latin typeface="Cambria Math" panose="02040503050406030204" pitchFamily="18" charset="0"/>
                                      <a:ea typeface="+mj-ea"/>
                                    </a:rPr>
                                  </m:ctrlPr>
                                </m:dPr>
                                <m:e>
                                  <m:d>
                                    <m:dPr>
                                      <m:begChr m:val=""/>
                                      <m:endChr m:val="|"/>
                                      <m:ctrlPr>
                                        <a:rPr lang="en-US" altLang="zh-CN" sz="2400" i="1">
                                          <a:solidFill>
                                            <a:srgbClr val="836967"/>
                                          </a:solidFill>
                                          <a:latin typeface="Cambria Math" panose="02040503050406030204" pitchFamily="18" charset="0"/>
                                          <a:ea typeface="+mj-ea"/>
                                        </a:rPr>
                                      </m:ctrlPr>
                                    </m:dPr>
                                    <m:e>
                                      <m:r>
                                        <a:rPr lang="en-US" altLang="zh-CN" sz="2400" i="1">
                                          <a:latin typeface="Cambria Math" panose="02040503050406030204" pitchFamily="18" charset="0"/>
                                          <a:ea typeface="+mj-ea"/>
                                        </a:rPr>
                                        <m:t>h</m:t>
                                      </m:r>
                                    </m:e>
                                  </m:d>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e>
                              </m:d>
                            </m:e>
                          </m:nary>
                        </m:e>
                      </m:nary>
                    </m:oMath>
                  </m:oMathPara>
                </a14:m>
                <a:endParaRPr lang="en-US" altLang="zh-CN" sz="2400" kern="0" dirty="0">
                  <a:solidFill>
                    <a:srgbClr val="000000"/>
                  </a:solidFill>
                  <a:latin typeface="+mj-ea"/>
                  <a:ea typeface="+mj-ea"/>
                  <a:cs typeface="Verdana" panose="020B0604030504040204" pitchFamily="34" charset="0"/>
                </a:endParaRPr>
              </a:p>
              <a:p>
                <a:pPr fontAlgn="base">
                  <a:lnSpc>
                    <a:spcPct val="130000"/>
                  </a:lnSpc>
                  <a:spcBef>
                    <a:spcPct val="20000"/>
                  </a:spcBef>
                  <a:spcAft>
                    <a:spcPct val="0"/>
                  </a:spcAft>
                  <a:buClr>
                    <a:srgbClr val="339933"/>
                  </a:buClr>
                  <a:buSzPct val="65000"/>
                </a:pPr>
                <a14:m>
                  <m:oMath xmlns:m="http://schemas.openxmlformats.org/officeDocument/2006/math">
                    <m:r>
                      <a:rPr lang="en-US" altLang="zh-CN" sz="2400" b="0" i="1" dirty="0" smtClean="0">
                        <a:latin typeface="Cambria Math" panose="02040503050406030204" pitchFamily="18" charset="0"/>
                        <a:cs typeface="Cambria Math" panose="02040503050406030204" pitchFamily="18" charset="0"/>
                      </a:rPr>
                      <m:t>      </m:t>
                    </m:r>
                    <m:r>
                      <a:rPr lang="zh-CN" altLang="en-US" sz="2400" i="1" dirty="0">
                        <a:latin typeface="Cambria Math" panose="02040503050406030204" pitchFamily="18" charset="0"/>
                        <a:cs typeface="Cambria Math" panose="02040503050406030204" pitchFamily="18" charset="0"/>
                      </a:rPr>
                      <m:t>𝕀</m:t>
                    </m:r>
                  </m:oMath>
                </a14:m>
                <a:r>
                  <a:rPr lang="en-US" altLang="zh-CN" sz="2400" dirty="0">
                    <a:latin typeface="+mj-ea"/>
                    <a:ea typeface="+mj-ea"/>
                  </a:rPr>
                  <a:t>(</a:t>
                </a:r>
                <a14:m>
                  <m:oMath xmlns:m="http://schemas.openxmlformats.org/officeDocument/2006/math">
                    <m:r>
                      <a:rPr lang="en-US" altLang="zh-CN" sz="2400" i="1" dirty="0" smtClean="0">
                        <a:latin typeface="Cambria Math" panose="02040503050406030204" pitchFamily="18" charset="0"/>
                        <a:ea typeface="+mj-ea"/>
                      </a:rPr>
                      <m:t>∙</m:t>
                    </m:r>
                  </m:oMath>
                </a14:m>
                <a:r>
                  <a:rPr lang="en-US" altLang="zh-CN" sz="2400" dirty="0">
                    <a:latin typeface="+mj-ea"/>
                    <a:ea typeface="+mj-ea"/>
                  </a:rPr>
                  <a:t>)</a:t>
                </a:r>
                <a:r>
                  <a:rPr lang="zh-CN" altLang="en-US" sz="2400" dirty="0">
                    <a:latin typeface="+mj-ea"/>
                    <a:ea typeface="+mj-ea"/>
                  </a:rPr>
                  <a:t>为指示函数，若</a:t>
                </a:r>
                <a14:m>
                  <m:oMath xmlns:m="http://schemas.openxmlformats.org/officeDocument/2006/math">
                    <m:r>
                      <a:rPr lang="en-US" altLang="zh-CN" sz="2400" i="1" dirty="0">
                        <a:latin typeface="Cambria Math" panose="02040503050406030204" pitchFamily="18" charset="0"/>
                        <a:ea typeface="+mj-ea"/>
                      </a:rPr>
                      <m:t>∙</m:t>
                    </m:r>
                  </m:oMath>
                </a14:m>
                <a:r>
                  <a:rPr lang="zh-CN" altLang="en-US" sz="2400" dirty="0">
                    <a:latin typeface="+mj-ea"/>
                    <a:ea typeface="+mj-ea"/>
                  </a:rPr>
                  <a:t>为真取值</a:t>
                </a:r>
                <a:r>
                  <a:rPr lang="en-US" altLang="zh-CN" sz="2400" dirty="0">
                    <a:latin typeface="+mj-ea"/>
                    <a:ea typeface="+mj-ea"/>
                  </a:rPr>
                  <a:t>1</a:t>
                </a:r>
                <a:r>
                  <a:rPr lang="zh-CN" altLang="en-US" sz="2400" dirty="0">
                    <a:latin typeface="+mj-ea"/>
                    <a:ea typeface="+mj-ea"/>
                  </a:rPr>
                  <a:t>，否则取值</a:t>
                </a:r>
                <a:r>
                  <a:rPr lang="en-US" altLang="zh-CN" sz="2400" dirty="0">
                    <a:latin typeface="+mj-ea"/>
                    <a:ea typeface="+mj-ea"/>
                  </a:rPr>
                  <a:t>0</a:t>
                </a:r>
                <a:endParaRPr lang="zh-CN" altLang="en-US" sz="2400" dirty="0">
                  <a:latin typeface="+mj-ea"/>
                  <a:ea typeface="+mj-ea"/>
                </a:endParaRPr>
              </a:p>
            </p:txBody>
          </p:sp>
        </mc:Choice>
        <mc:Fallback xmlns="">
          <p:sp>
            <p:nvSpPr>
              <p:cNvPr id="20" name="内容占位符 2"/>
              <p:cNvSpPr txBox="1">
                <a:spLocks noRot="1" noChangeAspect="1" noMove="1" noResize="1" noEditPoints="1" noAdjustHandles="1" noChangeArrowheads="1" noChangeShapeType="1" noTextEdit="1"/>
              </p:cNvSpPr>
              <p:nvPr/>
            </p:nvSpPr>
            <p:spPr>
              <a:xfrm>
                <a:off x="482600" y="2877148"/>
                <a:ext cx="10972800" cy="3105785"/>
              </a:xfrm>
              <a:prstGeom prst="rect">
                <a:avLst/>
              </a:prstGeom>
              <a:blipFill>
                <a:blip r:embed="rId3"/>
                <a:stretch>
                  <a:fillRect r="-556" b="-6876"/>
                </a:stretch>
              </a:blipFill>
            </p:spPr>
            <p:txBody>
              <a:bodyPr/>
              <a:lstStyle/>
              <a:p>
                <a:r>
                  <a:rPr lang="zh-CN" altLang="en-US">
                    <a:noFill/>
                  </a:rPr>
                  <a:t> </a:t>
                </a:r>
              </a:p>
            </p:txBody>
          </p:sp>
        </mc:Fallback>
      </mc:AlternateContent>
      <p:sp>
        <p:nvSpPr>
          <p:cNvPr id="2" name="文本框 22"/>
          <p:cNvSpPr txBox="1">
            <a:spLocks noChangeArrowheads="1"/>
          </p:cNvSpPr>
          <p:nvPr/>
        </p:nvSpPr>
        <p:spPr bwMode="auto">
          <a:xfrm>
            <a:off x="619276" y="19985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err="1">
                <a:sym typeface="+mn-ea"/>
              </a:rPr>
              <a:t>NoFreeLunch</a:t>
            </a:r>
            <a:endParaRPr lang="zh-CN" altLang="en-US" dirty="0"/>
          </a:p>
          <a:p>
            <a:endParaRPr lang="zh-CN" altLang="en-US" dirty="0"/>
          </a:p>
          <a:p>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E5BDD34-529C-45A7-A22B-4C1105046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415" y="2313895"/>
            <a:ext cx="6484738" cy="315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719311" y="1390745"/>
            <a:ext cx="10647346" cy="4999355"/>
            <a:chOff x="198" y="1831"/>
            <a:chExt cx="14245" cy="7873"/>
          </a:xfrm>
        </p:grpSpPr>
        <mc:AlternateContent xmlns:mc="http://schemas.openxmlformats.org/markup-compatibility/2006" xmlns:a14="http://schemas.microsoft.com/office/drawing/2010/main">
          <mc:Choice Requires="a14">
            <p:sp>
              <p:nvSpPr>
                <p:cNvPr id="18" name="Rectangle 3"/>
                <p:cNvSpPr txBox="1">
                  <a:spLocks noChangeArrowheads="1"/>
                </p:cNvSpPr>
                <p:nvPr/>
              </p:nvSpPr>
              <p:spPr bwMode="auto">
                <a:xfrm>
                  <a:off x="198" y="1831"/>
                  <a:ext cx="14245" cy="21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Clr>
                      <a:srgbClr val="339933"/>
                    </a:buClr>
                    <a:buFont typeface="Wingdings" panose="05000000000000000000" pitchFamily="2" charset="2"/>
                    <a:buNone/>
                  </a:pP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考虑二分类问题，目标函数可以为任何函数</a:t>
                  </a:r>
                  <a14:m>
                    <m:oMath xmlns:m="http://schemas.openxmlformats.org/officeDocument/2006/math">
                      <m:r>
                        <a:rPr lang="en-US" altLang="zh-CN" sz="2400" b="0" i="1" kern="0" smtClean="0">
                          <a:solidFill>
                            <a:srgbClr val="000000"/>
                          </a:solidFill>
                          <a:latin typeface="Cambria Math" panose="02040503050406030204" pitchFamily="18" charset="0"/>
                          <a:cs typeface="微软雅黑" panose="020B0503020204020204" charset="-122"/>
                        </a:rPr>
                        <m:t>𝑥</m:t>
                      </m:r>
                      <m:r>
                        <a:rPr lang="en-US" altLang="zh-CN" sz="2400" b="0" i="1" kern="0" smtClean="0">
                          <a:solidFill>
                            <a:srgbClr val="000000"/>
                          </a:solidFill>
                          <a:latin typeface="Cambria Math" panose="02040503050406030204" pitchFamily="18" charset="0"/>
                          <a:ea typeface="Cambria Math" panose="02040503050406030204" pitchFamily="18" charset="0"/>
                          <a:cs typeface="微软雅黑" panose="020B0503020204020204" charset="-122"/>
                        </a:rPr>
                        <m:t>↦{0,1}</m:t>
                      </m:r>
                    </m:oMath>
                  </a14:m>
                  <a:r>
                    <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a:t>
                  </a: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函数空间为</a:t>
                  </a:r>
                  <a14:m>
                    <m:oMath xmlns:m="http://schemas.openxmlformats.org/officeDocument/2006/math">
                      <m:sSup>
                        <m:sSupPr>
                          <m:ctrlPr>
                            <a:rPr lang="en-US" altLang="zh-CN" sz="2400" i="1" kern="0" smtClean="0">
                              <a:solidFill>
                                <a:srgbClr val="000000"/>
                              </a:solidFill>
                              <a:latin typeface="Cambria Math" panose="02040503050406030204" pitchFamily="18" charset="0"/>
                            </a:rPr>
                          </m:ctrlPr>
                        </m:sSupPr>
                        <m:e>
                          <m:r>
                            <a:rPr lang="en-US" altLang="zh-CN" sz="2400" b="0" i="1" kern="0" smtClean="0">
                              <a:solidFill>
                                <a:srgbClr val="000000"/>
                              </a:solidFill>
                              <a:latin typeface="Cambria Math" panose="02040503050406030204" pitchFamily="18" charset="0"/>
                            </a:rPr>
                            <m:t>{0,1}</m:t>
                          </m:r>
                        </m:e>
                        <m:sup>
                          <m:r>
                            <a:rPr lang="en-US" altLang="zh-CN" sz="2400" b="0" i="1" kern="0" smtClean="0">
                              <a:solidFill>
                                <a:srgbClr val="000000"/>
                              </a:solidFill>
                              <a:latin typeface="Cambria Math" panose="02040503050406030204" pitchFamily="18" charset="0"/>
                            </a:rPr>
                            <m:t>|</m:t>
                          </m:r>
                          <m:r>
                            <a:rPr lang="en-US" altLang="zh-CN" sz="2400" b="0" i="1" kern="0" smtClean="0">
                              <a:solidFill>
                                <a:srgbClr val="000000"/>
                              </a:solidFill>
                              <a:latin typeface="Cambria Math" panose="02040503050406030204" pitchFamily="18" charset="0"/>
                            </a:rPr>
                            <m:t>𝑥</m:t>
                          </m:r>
                          <m:r>
                            <a:rPr lang="en-US" altLang="zh-CN" sz="2400" b="0" i="1" kern="0" smtClean="0">
                              <a:solidFill>
                                <a:srgbClr val="000000"/>
                              </a:solidFill>
                              <a:latin typeface="Cambria Math" panose="02040503050406030204" pitchFamily="18" charset="0"/>
                            </a:rPr>
                            <m:t>|</m:t>
                          </m:r>
                        </m:sup>
                      </m:sSup>
                    </m:oMath>
                  </a14:m>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，对所有可能</a:t>
                  </a:r>
                  <a14:m>
                    <m:oMath xmlns:m="http://schemas.openxmlformats.org/officeDocument/2006/math">
                      <m:r>
                        <a:rPr lang="en-US" altLang="zh-CN" sz="2400" b="0" i="1" kern="0" smtClean="0">
                          <a:solidFill>
                            <a:srgbClr val="000000"/>
                          </a:solidFill>
                          <a:latin typeface="Cambria Math" panose="02040503050406030204" pitchFamily="18" charset="0"/>
                          <a:cs typeface="Cambria Math" panose="02040503050406030204" pitchFamily="18" charset="0"/>
                        </a:rPr>
                        <m:t>𝑓</m:t>
                      </m:r>
                    </m:oMath>
                  </a14:m>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按均匀分布对误差求和</a:t>
                  </a:r>
                  <a:r>
                    <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a:t>
                  </a: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有：</a:t>
                  </a:r>
                  <a:endPar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endParaRPr>
                </a:p>
              </p:txBody>
            </p:sp>
          </mc:Choice>
          <mc:Fallback xmlns="">
            <p:sp>
              <p:nvSpPr>
                <p:cNvPr id="18" name="Rectangle 3"/>
                <p:cNvSpPr txBox="1">
                  <a:spLocks noRot="1" noChangeAspect="1" noMove="1" noResize="1" noEditPoints="1" noAdjustHandles="1" noChangeArrowheads="1" noChangeShapeType="1" noTextEdit="1"/>
                </p:cNvSpPr>
                <p:nvPr/>
              </p:nvSpPr>
              <p:spPr bwMode="auto">
                <a:xfrm>
                  <a:off x="198" y="1831"/>
                  <a:ext cx="14245" cy="2191"/>
                </a:xfrm>
                <a:prstGeom prst="rect">
                  <a:avLst/>
                </a:prstGeom>
                <a:blipFill>
                  <a:blip r:embed="rId3"/>
                  <a:stretch>
                    <a:fillRect l="-916" t="-21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9" name="Rectangle 3"/>
            <p:cNvSpPr txBox="1">
              <a:spLocks noChangeArrowheads="1"/>
            </p:cNvSpPr>
            <p:nvPr/>
          </p:nvSpPr>
          <p:spPr bwMode="auto">
            <a:xfrm>
              <a:off x="9861" y="7101"/>
              <a:ext cx="4582" cy="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Clr>
                  <a:srgbClr val="339933"/>
                </a:buClr>
                <a:buFont typeface="Wingdings" panose="05000000000000000000" pitchFamily="2" charset="2"/>
                <a:buNone/>
              </a:pPr>
              <a:r>
                <a:rPr lang="zh-CN" altLang="en-US" sz="2400" b="1"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总误差与学习算法无关！</a:t>
              </a:r>
              <a:endParaRPr lang="en-US" altLang="zh-CN" sz="2400" b="1"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endParaRPr>
            </a:p>
          </p:txBody>
        </p:sp>
        <p:sp>
          <p:nvSpPr>
            <p:cNvPr id="17" name="Rectangle 3"/>
            <p:cNvSpPr txBox="1">
              <a:spLocks noChangeArrowheads="1"/>
            </p:cNvSpPr>
            <p:nvPr/>
          </p:nvSpPr>
          <p:spPr bwMode="auto">
            <a:xfrm>
              <a:off x="1014" y="8562"/>
              <a:ext cx="10701" cy="1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Clr>
                  <a:srgbClr val="339933"/>
                </a:buClr>
                <a:buFont typeface="Wingdings" panose="05000000000000000000" pitchFamily="2" charset="2"/>
                <a:buNone/>
              </a:pPr>
              <a:r>
                <a:rPr lang="zh-CN" altLang="en-US" sz="2400" kern="0" dirty="0">
                  <a:solidFill>
                    <a:srgbClr val="00B050"/>
                  </a:solidFill>
                  <a:latin typeface="微软雅黑" panose="020B0503020204020204" pitchFamily="34" charset="-122"/>
                  <a:ea typeface="微软雅黑" panose="020B0503020204020204" pitchFamily="34" charset="-122"/>
                  <a:cs typeface="微软雅黑" panose="020B0503020204020204" charset="-122"/>
                </a:rPr>
                <a:t>实际问题中，并非所有问题出现的可能性都相同</a:t>
              </a:r>
              <a:endParaRPr lang="en-US" altLang="zh-CN" sz="2400" kern="0" dirty="0">
                <a:solidFill>
                  <a:srgbClr val="00B050"/>
                </a:solidFill>
                <a:latin typeface="微软雅黑" panose="020B0503020204020204" pitchFamily="34" charset="-122"/>
                <a:ea typeface="微软雅黑" panose="020B0503020204020204" pitchFamily="34" charset="-122"/>
                <a:cs typeface="微软雅黑" panose="020B0503020204020204" charset="-122"/>
              </a:endParaRPr>
            </a:p>
            <a:p>
              <a:pPr marL="0" indent="0">
                <a:buClr>
                  <a:srgbClr val="339933"/>
                </a:buClr>
                <a:buFont typeface="Wingdings" panose="05000000000000000000" pitchFamily="2" charset="2"/>
                <a:buNone/>
              </a:pPr>
              <a:r>
                <a:rPr lang="zh-CN" altLang="en-US" sz="2400" kern="0" dirty="0">
                  <a:solidFill>
                    <a:srgbClr val="00B050"/>
                  </a:solidFill>
                  <a:latin typeface="微软雅黑" panose="020B0503020204020204" pitchFamily="34" charset="-122"/>
                  <a:ea typeface="微软雅黑" panose="020B0503020204020204" pitchFamily="34" charset="-122"/>
                  <a:cs typeface="微软雅黑" panose="020B0503020204020204" charset="-122"/>
                </a:rPr>
                <a:t>脱离具体问题，空谈“什么学习算法更好”毫无意义</a:t>
              </a:r>
              <a:endParaRPr lang="en-US" altLang="zh-CN" sz="2400" kern="0" dirty="0">
                <a:solidFill>
                  <a:srgbClr val="00B050"/>
                </a:solidFill>
                <a:latin typeface="微软雅黑" panose="020B0503020204020204" pitchFamily="34" charset="-122"/>
                <a:ea typeface="微软雅黑" panose="020B0503020204020204" pitchFamily="34" charset="-122"/>
                <a:cs typeface="微软雅黑" panose="020B0503020204020204" charset="-122"/>
              </a:endParaRPr>
            </a:p>
          </p:txBody>
        </p:sp>
      </p:grpSp>
      <p:sp>
        <p:nvSpPr>
          <p:cNvPr id="12" name="文本框 22"/>
          <p:cNvSpPr txBox="1">
            <a:spLocks noChangeArrowheads="1"/>
          </p:cNvSpPr>
          <p:nvPr/>
        </p:nvSpPr>
        <p:spPr bwMode="auto">
          <a:xfrm>
            <a:off x="619276" y="199855"/>
            <a:ext cx="7322600" cy="727245"/>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err="1">
                <a:sym typeface="+mn-ea"/>
              </a:rPr>
              <a:t>NoFreeLunch</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教辅材料</a:t>
            </a:r>
          </a:p>
        </p:txBody>
      </p:sp>
      <p:sp>
        <p:nvSpPr>
          <p:cNvPr id="6" name="文本框 5"/>
          <p:cNvSpPr txBox="1"/>
          <p:nvPr/>
        </p:nvSpPr>
        <p:spPr>
          <a:xfrm>
            <a:off x="6844198" y="5981740"/>
            <a:ext cx="2492990" cy="400110"/>
          </a:xfrm>
          <a:prstGeom prst="rect">
            <a:avLst/>
          </a:prstGeom>
          <a:noFill/>
        </p:spPr>
        <p:txBody>
          <a:bodyPr wrap="none" rtlCol="0">
            <a:spAutoFit/>
          </a:bodyPr>
          <a:lstStyle/>
          <a:p>
            <a:r>
              <a:rPr lang="zh-CN" altLang="en-US" sz="2000" dirty="0">
                <a:latin typeface="+mj-ea"/>
                <a:ea typeface="+mj-ea"/>
              </a:rPr>
              <a:t>李航：机器学习方法</a:t>
            </a:r>
          </a:p>
        </p:txBody>
      </p:sp>
      <p:sp>
        <p:nvSpPr>
          <p:cNvPr id="8" name="文本框 7"/>
          <p:cNvSpPr txBox="1"/>
          <p:nvPr/>
        </p:nvSpPr>
        <p:spPr>
          <a:xfrm>
            <a:off x="2416632" y="5987018"/>
            <a:ext cx="2236510" cy="400110"/>
          </a:xfrm>
          <a:prstGeom prst="rect">
            <a:avLst/>
          </a:prstGeom>
          <a:noFill/>
        </p:spPr>
        <p:txBody>
          <a:bodyPr wrap="none" rtlCol="0">
            <a:spAutoFit/>
          </a:bodyPr>
          <a:lstStyle/>
          <a:p>
            <a:r>
              <a:rPr lang="zh-CN" altLang="en-US" sz="2000" dirty="0">
                <a:latin typeface="+mj-ea"/>
                <a:ea typeface="+mj-ea"/>
              </a:rPr>
              <a:t>周志华：机器学习</a:t>
            </a:r>
          </a:p>
        </p:txBody>
      </p:sp>
      <p:pic>
        <p:nvPicPr>
          <p:cNvPr id="9" name="图片 8">
            <a:extLst>
              <a:ext uri="{FF2B5EF4-FFF2-40B4-BE49-F238E27FC236}">
                <a16:creationId xmlns:a16="http://schemas.microsoft.com/office/drawing/2014/main" id="{32E08999-107E-4E16-9914-0A7E3A259D52}"/>
              </a:ext>
            </a:extLst>
          </p:cNvPr>
          <p:cNvPicPr>
            <a:picLocks noChangeAspect="1"/>
          </p:cNvPicPr>
          <p:nvPr/>
        </p:nvPicPr>
        <p:blipFill>
          <a:blip r:embed="rId2"/>
          <a:stretch>
            <a:fillRect/>
          </a:stretch>
        </p:blipFill>
        <p:spPr>
          <a:xfrm>
            <a:off x="1625600" y="1390650"/>
            <a:ext cx="3733800" cy="4076700"/>
          </a:xfrm>
          <a:prstGeom prst="rect">
            <a:avLst/>
          </a:prstGeom>
        </p:spPr>
      </p:pic>
      <p:pic>
        <p:nvPicPr>
          <p:cNvPr id="11" name="图片 10">
            <a:extLst>
              <a:ext uri="{FF2B5EF4-FFF2-40B4-BE49-F238E27FC236}">
                <a16:creationId xmlns:a16="http://schemas.microsoft.com/office/drawing/2014/main" id="{20C4CBF0-100C-49B3-9746-7177B114A358}"/>
              </a:ext>
            </a:extLst>
          </p:cNvPr>
          <p:cNvPicPr>
            <a:picLocks noChangeAspect="1"/>
          </p:cNvPicPr>
          <p:nvPr/>
        </p:nvPicPr>
        <p:blipFill>
          <a:blip r:embed="rId3"/>
          <a:stretch>
            <a:fillRect/>
          </a:stretch>
        </p:blipFill>
        <p:spPr>
          <a:xfrm>
            <a:off x="6096000" y="1403351"/>
            <a:ext cx="3509818" cy="4063999"/>
          </a:xfrm>
          <a:prstGeom prst="rect">
            <a:avLst/>
          </a:prstGeom>
        </p:spPr>
      </p:pic>
      <p:sp>
        <p:nvSpPr>
          <p:cNvPr id="12" name="文本框 11">
            <a:extLst>
              <a:ext uri="{FF2B5EF4-FFF2-40B4-BE49-F238E27FC236}">
                <a16:creationId xmlns:a16="http://schemas.microsoft.com/office/drawing/2014/main" id="{6683065F-A095-4F59-A150-940A4117FF4F}"/>
              </a:ext>
            </a:extLst>
          </p:cNvPr>
          <p:cNvSpPr txBox="1"/>
          <p:nvPr/>
        </p:nvSpPr>
        <p:spPr>
          <a:xfrm>
            <a:off x="2476837" y="5467350"/>
            <a:ext cx="1764963" cy="461665"/>
          </a:xfrm>
          <a:prstGeom prst="rect">
            <a:avLst/>
          </a:prstGeom>
          <a:noFill/>
        </p:spPr>
        <p:txBody>
          <a:bodyPr wrap="square" rtlCol="0">
            <a:spAutoFit/>
          </a:bodyPr>
          <a:lstStyle/>
          <a:p>
            <a:pPr algn="ctr"/>
            <a:r>
              <a:rPr lang="zh-CN" altLang="en-US" sz="2400" dirty="0">
                <a:latin typeface="+mj-ea"/>
                <a:ea typeface="+mj-ea"/>
              </a:rPr>
              <a:t>教材</a:t>
            </a:r>
          </a:p>
        </p:txBody>
      </p:sp>
      <p:sp>
        <p:nvSpPr>
          <p:cNvPr id="13" name="文本框 12">
            <a:extLst>
              <a:ext uri="{FF2B5EF4-FFF2-40B4-BE49-F238E27FC236}">
                <a16:creationId xmlns:a16="http://schemas.microsoft.com/office/drawing/2014/main" id="{CA93AAA8-6FA4-4ECD-AEE5-A9E2A088D64E}"/>
              </a:ext>
            </a:extLst>
          </p:cNvPr>
          <p:cNvSpPr txBox="1"/>
          <p:nvPr/>
        </p:nvSpPr>
        <p:spPr>
          <a:xfrm>
            <a:off x="7067720" y="5493712"/>
            <a:ext cx="1764963" cy="461665"/>
          </a:xfrm>
          <a:prstGeom prst="rect">
            <a:avLst/>
          </a:prstGeom>
          <a:noFill/>
        </p:spPr>
        <p:txBody>
          <a:bodyPr wrap="square" rtlCol="0">
            <a:spAutoFit/>
          </a:bodyPr>
          <a:lstStyle/>
          <a:p>
            <a:pPr algn="ctr"/>
            <a:r>
              <a:rPr lang="zh-CN" altLang="en-US" sz="2400" dirty="0">
                <a:latin typeface="+mj-ea"/>
                <a:ea typeface="+mj-ea"/>
              </a:rPr>
              <a:t>参考书</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normAutofit/>
          </a:bodyPr>
          <a:lstStyle/>
          <a:p>
            <a:pPr algn="l"/>
            <a:r>
              <a:rPr lang="zh-CN" altLang="en-US" dirty="0">
                <a:solidFill>
                  <a:schemeClr val="tx1"/>
                </a:solidFill>
              </a:rPr>
              <a:t>统计学习</a:t>
            </a:r>
            <a:r>
              <a:rPr lang="en-US" altLang="zh-CN" dirty="0">
                <a:solidFill>
                  <a:schemeClr val="tx1"/>
                </a:solidFill>
              </a:rPr>
              <a:t>-</a:t>
            </a:r>
            <a:r>
              <a:rPr lang="zh-CN" altLang="en-US" dirty="0">
                <a:solidFill>
                  <a:schemeClr val="tx1"/>
                </a:solidFill>
              </a:rPr>
              <a:t>三要素</a:t>
            </a:r>
          </a:p>
        </p:txBody>
      </p:sp>
      <p:sp>
        <p:nvSpPr>
          <p:cNvPr id="60" name="文本框 59"/>
          <p:cNvSpPr txBox="1"/>
          <p:nvPr/>
        </p:nvSpPr>
        <p:spPr>
          <a:xfrm>
            <a:off x="673100" y="2031255"/>
            <a:ext cx="10637706" cy="4325095"/>
          </a:xfrm>
          <a:prstGeom prst="rect">
            <a:avLst/>
          </a:prstGeom>
          <a:noFill/>
        </p:spPr>
        <p:txBody>
          <a:bodyPr wrap="square" rtlCol="0">
            <a:spAutoFit/>
          </a:bodyPr>
          <a:lstStyle/>
          <a:p>
            <a:pPr>
              <a:lnSpc>
                <a:spcPct val="150000"/>
              </a:lnSpc>
            </a:pPr>
            <a:r>
              <a:rPr lang="zh-CN" altLang="en-US" sz="2800" b="1" dirty="0">
                <a:latin typeface="+mj-ea"/>
                <a:ea typeface="+mj-ea"/>
                <a:sym typeface="+mn-ea"/>
              </a:rPr>
              <a:t>模型（</a:t>
            </a:r>
            <a:r>
              <a:rPr lang="en-US" altLang="zh-CN" sz="2800" b="1" dirty="0">
                <a:latin typeface="+mj-ea"/>
                <a:ea typeface="+mj-ea"/>
                <a:sym typeface="+mn-ea"/>
              </a:rPr>
              <a:t>model</a:t>
            </a:r>
            <a:r>
              <a:rPr lang="zh-CN" altLang="en-US" sz="2800" b="1" dirty="0">
                <a:latin typeface="+mj-ea"/>
                <a:ea typeface="+mj-ea"/>
                <a:sym typeface="+mn-ea"/>
              </a:rPr>
              <a:t>）</a:t>
            </a:r>
            <a:r>
              <a:rPr lang="zh-CN" altLang="en-US" sz="2800" dirty="0">
                <a:latin typeface="+mj-ea"/>
                <a:ea typeface="+mj-ea"/>
                <a:sym typeface="+mn-ea"/>
              </a:rPr>
              <a:t>：最终得到的用于预测的规律或经验。例如：</a:t>
            </a:r>
            <a:r>
              <a:rPr lang="en-US" altLang="zh-CN" sz="2800" i="1" dirty="0">
                <a:latin typeface="Times New Roman" panose="02020603050405020304" pitchFamily="18" charset="0"/>
                <a:ea typeface="+mj-ea"/>
                <a:cs typeface="Times New Roman" panose="02020603050405020304" pitchFamily="18" charset="0"/>
                <a:sym typeface="+mn-ea"/>
              </a:rPr>
              <a:t>y</a:t>
            </a:r>
            <a:r>
              <a:rPr lang="en-US" altLang="zh-CN" sz="2800" dirty="0">
                <a:latin typeface="Times New Roman" panose="02020603050405020304" pitchFamily="18" charset="0"/>
                <a:ea typeface="+mj-ea"/>
                <a:cs typeface="Times New Roman" panose="02020603050405020304" pitchFamily="18" charset="0"/>
                <a:sym typeface="+mn-ea"/>
              </a:rPr>
              <a:t>=</a:t>
            </a:r>
            <a:r>
              <a:rPr lang="en-US" altLang="zh-CN" sz="2800" i="1" dirty="0">
                <a:latin typeface="Times New Roman" panose="02020603050405020304" pitchFamily="18" charset="0"/>
                <a:ea typeface="+mj-ea"/>
                <a:cs typeface="Times New Roman" panose="02020603050405020304" pitchFamily="18" charset="0"/>
                <a:sym typeface="+mn-ea"/>
              </a:rPr>
              <a:t>x</a:t>
            </a:r>
            <a:r>
              <a:rPr lang="en-US" altLang="zh-CN" sz="2800" dirty="0">
                <a:latin typeface="Times New Roman" panose="02020603050405020304" pitchFamily="18" charset="0"/>
                <a:ea typeface="+mj-ea"/>
                <a:cs typeface="Times New Roman" panose="02020603050405020304" pitchFamily="18" charset="0"/>
                <a:sym typeface="+mn-ea"/>
              </a:rPr>
              <a:t>+1</a:t>
            </a:r>
            <a:r>
              <a:rPr lang="zh-CN" altLang="en-US" sz="2800" dirty="0">
                <a:latin typeface="+mj-ea"/>
                <a:ea typeface="+mj-ea"/>
                <a:sym typeface="+mn-ea"/>
              </a:rPr>
              <a:t>。</a:t>
            </a:r>
          </a:p>
          <a:p>
            <a:pPr>
              <a:lnSpc>
                <a:spcPct val="50000"/>
              </a:lnSpc>
            </a:pPr>
            <a:endParaRPr lang="zh-CN" altLang="en-US" sz="2800" dirty="0">
              <a:latin typeface="+mj-ea"/>
              <a:ea typeface="+mj-ea"/>
              <a:sym typeface="+mn-ea"/>
            </a:endParaRPr>
          </a:p>
          <a:p>
            <a:pPr>
              <a:lnSpc>
                <a:spcPct val="150000"/>
              </a:lnSpc>
            </a:pPr>
            <a:r>
              <a:rPr lang="zh-CN" altLang="en-US" sz="2800" b="1" dirty="0">
                <a:latin typeface="+mj-ea"/>
                <a:ea typeface="+mj-ea"/>
                <a:sym typeface="+mn-ea"/>
              </a:rPr>
              <a:t>策略（</a:t>
            </a:r>
            <a:r>
              <a:rPr lang="en-US" altLang="zh-CN" sz="2800" b="1" dirty="0">
                <a:latin typeface="+mj-ea"/>
                <a:ea typeface="+mj-ea"/>
                <a:sym typeface="+mn-ea"/>
              </a:rPr>
              <a:t>strategy</a:t>
            </a:r>
            <a:r>
              <a:rPr lang="zh-CN" altLang="en-US" sz="2800" b="1" dirty="0">
                <a:latin typeface="+mj-ea"/>
                <a:ea typeface="+mj-ea"/>
                <a:sym typeface="+mn-ea"/>
              </a:rPr>
              <a:t>）</a:t>
            </a:r>
            <a:r>
              <a:rPr lang="zh-CN" altLang="en-US" sz="2800" dirty="0">
                <a:latin typeface="+mj-ea"/>
                <a:ea typeface="+mj-ea"/>
                <a:sym typeface="+mn-ea"/>
              </a:rPr>
              <a:t>：选择模型时使用的准则，即通过什么准则从候选模型集合中选出最终的模型。</a:t>
            </a:r>
          </a:p>
          <a:p>
            <a:pPr>
              <a:lnSpc>
                <a:spcPct val="50000"/>
              </a:lnSpc>
            </a:pPr>
            <a:endParaRPr lang="zh-CN" altLang="en-US" sz="2800" dirty="0">
              <a:latin typeface="+mj-ea"/>
              <a:ea typeface="+mj-ea"/>
              <a:sym typeface="+mn-ea"/>
            </a:endParaRPr>
          </a:p>
          <a:p>
            <a:pPr>
              <a:lnSpc>
                <a:spcPct val="150000"/>
              </a:lnSpc>
            </a:pPr>
            <a:r>
              <a:rPr lang="zh-CN" altLang="en-US" sz="2800" b="1" dirty="0">
                <a:latin typeface="+mj-ea"/>
                <a:ea typeface="+mj-ea"/>
                <a:sym typeface="+mn-ea"/>
              </a:rPr>
              <a:t>算法（</a:t>
            </a:r>
            <a:r>
              <a:rPr lang="en-US" altLang="zh-CN" sz="2800" b="1" dirty="0">
                <a:latin typeface="+mj-ea"/>
                <a:ea typeface="+mj-ea"/>
                <a:sym typeface="+mn-ea"/>
              </a:rPr>
              <a:t>algorithm</a:t>
            </a:r>
            <a:r>
              <a:rPr lang="zh-CN" altLang="en-US" sz="2800" b="1" dirty="0">
                <a:latin typeface="+mj-ea"/>
                <a:ea typeface="+mj-ea"/>
                <a:sym typeface="+mn-ea"/>
              </a:rPr>
              <a:t>）</a:t>
            </a:r>
            <a:r>
              <a:rPr lang="zh-CN" altLang="en-US" sz="2800" dirty="0">
                <a:latin typeface="+mj-ea"/>
                <a:ea typeface="+mj-ea"/>
                <a:sym typeface="+mn-ea"/>
              </a:rPr>
              <a:t>：求解最优模型的算法，主要关注如何更快更好的选出最优模型。</a:t>
            </a:r>
            <a:r>
              <a:rPr lang="zh-CN" altLang="en-US" sz="2800" dirty="0">
                <a:solidFill>
                  <a:srgbClr val="FF0000"/>
                </a:solidFill>
                <a:latin typeface="+mj-ea"/>
                <a:ea typeface="+mj-ea"/>
                <a:sym typeface="+mn-ea"/>
              </a:rPr>
              <a:t>算法针对策略。</a:t>
            </a:r>
          </a:p>
        </p:txBody>
      </p:sp>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60</a:t>
            </a:fld>
            <a:endParaRPr lang="en-US" sz="1200">
              <a:solidFill>
                <a:prstClr val="black">
                  <a:tint val="75000"/>
                </a:prstClr>
              </a:solidFill>
              <a:latin typeface="Calibri" panose="020F0502020204030204"/>
            </a:endParaRPr>
          </a:p>
        </p:txBody>
      </p:sp>
      <p:sp>
        <p:nvSpPr>
          <p:cNvPr id="7" name="文本框 6">
            <a:extLst>
              <a:ext uri="{FF2B5EF4-FFF2-40B4-BE49-F238E27FC236}">
                <a16:creationId xmlns:a16="http://schemas.microsoft.com/office/drawing/2014/main" id="{4016BD8B-D746-469F-8DE1-B0D9587114E1}"/>
              </a:ext>
            </a:extLst>
          </p:cNvPr>
          <p:cNvSpPr txBox="1"/>
          <p:nvPr/>
        </p:nvSpPr>
        <p:spPr>
          <a:xfrm>
            <a:off x="477706" y="1331366"/>
            <a:ext cx="11339644" cy="523220"/>
          </a:xfrm>
          <a:prstGeom prst="rect">
            <a:avLst/>
          </a:prstGeom>
          <a:noFill/>
        </p:spPr>
        <p:txBody>
          <a:bodyPr wrap="square">
            <a:spAutoFit/>
          </a:bodyPr>
          <a:lstStyle/>
          <a:p>
            <a:r>
              <a:rPr lang="zh-CN" altLang="en-US" sz="2800" b="1" dirty="0">
                <a:solidFill>
                  <a:schemeClr val="accent2">
                    <a:lumMod val="75000"/>
                  </a:schemeClr>
                </a:solidFill>
                <a:latin typeface="+mj-ea"/>
                <a:ea typeface="+mj-ea"/>
              </a:rPr>
              <a:t>统计学习</a:t>
            </a:r>
            <a:r>
              <a:rPr lang="en-US" altLang="zh-CN" sz="2800" b="1" dirty="0">
                <a:solidFill>
                  <a:schemeClr val="accent2">
                    <a:lumMod val="75000"/>
                  </a:schemeClr>
                </a:solidFill>
                <a:latin typeface="+mj-ea"/>
                <a:ea typeface="+mj-ea"/>
              </a:rPr>
              <a:t>=</a:t>
            </a:r>
            <a:r>
              <a:rPr lang="zh-CN" altLang="en-US" sz="2800" b="1" dirty="0">
                <a:solidFill>
                  <a:schemeClr val="accent2">
                    <a:lumMod val="75000"/>
                  </a:schemeClr>
                </a:solidFill>
                <a:latin typeface="+mj-ea"/>
                <a:ea typeface="+mj-ea"/>
              </a:rPr>
              <a:t>模型（</a:t>
            </a:r>
            <a:r>
              <a:rPr lang="en-US" altLang="zh-CN" sz="2800" b="1" dirty="0">
                <a:solidFill>
                  <a:schemeClr val="accent2">
                    <a:lumMod val="75000"/>
                  </a:schemeClr>
                </a:solidFill>
                <a:latin typeface="+mj-ea"/>
                <a:ea typeface="+mj-ea"/>
              </a:rPr>
              <a:t>model</a:t>
            </a:r>
            <a:r>
              <a:rPr lang="zh-CN" altLang="en-US" sz="2800" b="1" dirty="0">
                <a:solidFill>
                  <a:schemeClr val="accent2">
                    <a:lumMod val="75000"/>
                  </a:schemeClr>
                </a:solidFill>
                <a:latin typeface="+mj-ea"/>
                <a:ea typeface="+mj-ea"/>
              </a:rPr>
              <a:t>）</a:t>
            </a:r>
            <a:r>
              <a:rPr lang="en-US" altLang="zh-CN" sz="2800" b="1" dirty="0">
                <a:solidFill>
                  <a:schemeClr val="accent2">
                    <a:lumMod val="75000"/>
                  </a:schemeClr>
                </a:solidFill>
                <a:latin typeface="+mj-ea"/>
                <a:ea typeface="+mj-ea"/>
              </a:rPr>
              <a:t>+</a:t>
            </a:r>
            <a:r>
              <a:rPr lang="zh-CN" altLang="en-US" sz="2800" b="1" dirty="0">
                <a:solidFill>
                  <a:schemeClr val="accent2">
                    <a:lumMod val="75000"/>
                  </a:schemeClr>
                </a:solidFill>
                <a:latin typeface="+mj-ea"/>
                <a:ea typeface="+mj-ea"/>
              </a:rPr>
              <a:t>策略（</a:t>
            </a:r>
            <a:r>
              <a:rPr lang="en-US" altLang="zh-CN" sz="2800" b="1" dirty="0">
                <a:solidFill>
                  <a:schemeClr val="accent2">
                    <a:lumMod val="75000"/>
                  </a:schemeClr>
                </a:solidFill>
                <a:latin typeface="+mj-ea"/>
                <a:ea typeface="+mj-ea"/>
              </a:rPr>
              <a:t>strategy</a:t>
            </a:r>
            <a:r>
              <a:rPr lang="zh-CN" altLang="en-US" sz="2800" b="1" dirty="0">
                <a:solidFill>
                  <a:schemeClr val="accent2">
                    <a:lumMod val="75000"/>
                  </a:schemeClr>
                </a:solidFill>
                <a:latin typeface="+mj-ea"/>
                <a:ea typeface="+mj-ea"/>
              </a:rPr>
              <a:t>）</a:t>
            </a:r>
            <a:r>
              <a:rPr lang="en-US" altLang="zh-CN" sz="2800" b="1" dirty="0">
                <a:solidFill>
                  <a:schemeClr val="accent2">
                    <a:lumMod val="75000"/>
                  </a:schemeClr>
                </a:solidFill>
                <a:latin typeface="+mj-ea"/>
                <a:ea typeface="+mj-ea"/>
              </a:rPr>
              <a:t>+</a:t>
            </a:r>
            <a:r>
              <a:rPr lang="zh-CN" altLang="en-US" sz="2800" b="1" dirty="0">
                <a:solidFill>
                  <a:schemeClr val="accent2">
                    <a:lumMod val="75000"/>
                  </a:schemeClr>
                </a:solidFill>
                <a:latin typeface="+mj-ea"/>
                <a:ea typeface="+mj-ea"/>
              </a:rPr>
              <a:t>算法（</a:t>
            </a:r>
            <a:r>
              <a:rPr lang="en-US" altLang="zh-CN" sz="2800" b="1" dirty="0">
                <a:solidFill>
                  <a:schemeClr val="accent2">
                    <a:lumMod val="75000"/>
                  </a:schemeClr>
                </a:solidFill>
                <a:latin typeface="+mj-ea"/>
                <a:ea typeface="+mj-ea"/>
              </a:rPr>
              <a:t>algorithm</a:t>
            </a:r>
            <a:r>
              <a:rPr lang="zh-CN" altLang="en-US" sz="2800" b="1" dirty="0">
                <a:solidFill>
                  <a:schemeClr val="accent2">
                    <a:lumMod val="75000"/>
                  </a:schemeClr>
                </a:solidFill>
                <a:latin typeface="+mj-ea"/>
                <a:ea typeface="+mj-ea"/>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222250"/>
            <a:ext cx="11118850" cy="677863"/>
          </a:xfrm>
        </p:spPr>
        <p:txBody>
          <a:bodyPr>
            <a:normAutofit/>
          </a:bodyPr>
          <a:lstStyle/>
          <a:p>
            <a:pPr algn="l"/>
            <a:r>
              <a:rPr lang="zh-CN" altLang="en-US" dirty="0">
                <a:solidFill>
                  <a:schemeClr val="accent4"/>
                </a:solidFill>
              </a:rPr>
              <a:t>统计学习</a:t>
            </a:r>
            <a:r>
              <a:rPr lang="en-US" altLang="zh-CN" dirty="0">
                <a:solidFill>
                  <a:schemeClr val="accent4"/>
                </a:solidFill>
              </a:rPr>
              <a:t>-</a:t>
            </a:r>
            <a:r>
              <a:rPr lang="zh-CN" altLang="en-US" dirty="0">
                <a:solidFill>
                  <a:schemeClr val="accent4"/>
                </a:solidFill>
              </a:rPr>
              <a:t>模型（</a:t>
            </a:r>
            <a:r>
              <a:rPr lang="en-US" altLang="zh-CN" dirty="0">
                <a:solidFill>
                  <a:schemeClr val="accent4"/>
                </a:solidFill>
              </a:rPr>
              <a:t>model</a:t>
            </a:r>
            <a:r>
              <a:rPr lang="zh-CN" altLang="en-US" dirty="0">
                <a:solidFill>
                  <a:schemeClr val="accent4"/>
                </a:solidFill>
              </a:rPr>
              <a:t>）</a:t>
            </a:r>
          </a:p>
        </p:txBody>
      </p:sp>
      <p:sp>
        <p:nvSpPr>
          <p:cNvPr id="28" name="副标题 21"/>
          <p:cNvSpPr txBox="1"/>
          <p:nvPr/>
        </p:nvSpPr>
        <p:spPr>
          <a:xfrm>
            <a:off x="427840" y="1310697"/>
            <a:ext cx="11308358" cy="9047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rgbClr val="000066"/>
                </a:solidFill>
                <a:latin typeface="+mj-lt"/>
                <a:ea typeface="+mj-ea"/>
                <a:cs typeface="+mj-cs"/>
              </a:defRPr>
            </a:lvl1pPr>
          </a:lstStyle>
          <a:p>
            <a:pPr algn="l">
              <a:lnSpc>
                <a:spcPct val="150000"/>
              </a:lnSpc>
            </a:pPr>
            <a:r>
              <a:rPr lang="zh-CN" altLang="en-US" sz="2400" dirty="0">
                <a:latin typeface="微软雅黑" panose="020B0503020204020204" pitchFamily="34" charset="-122"/>
                <a:ea typeface="微软雅黑" panose="020B0503020204020204" pitchFamily="34" charset="-122"/>
              </a:rPr>
              <a:t>什么是模型？ </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所要学习的条件概率分布</a:t>
            </a:r>
            <a:r>
              <a:rPr lang="en-US" altLang="zh-CN" sz="2400" dirty="0">
                <a:latin typeface="微软雅黑" panose="020B0503020204020204" pitchFamily="34" charset="-122"/>
                <a:ea typeface="微软雅黑" panose="020B0503020204020204" pitchFamily="34" charset="-122"/>
              </a:rPr>
              <a:t>P(Y|X)</a:t>
            </a:r>
            <a:r>
              <a:rPr lang="zh-CN" altLang="en-US" sz="2400" dirty="0">
                <a:latin typeface="微软雅黑" panose="020B0503020204020204" pitchFamily="34" charset="-122"/>
                <a:ea typeface="微软雅黑" panose="020B0503020204020204" pitchFamily="34" charset="-122"/>
              </a:rPr>
              <a:t>或者决策函数</a:t>
            </a:r>
            <a:r>
              <a:rPr lang="en-US" altLang="zh-CN" sz="2400" dirty="0">
                <a:latin typeface="微软雅黑" panose="020B0503020204020204" pitchFamily="34" charset="-122"/>
                <a:ea typeface="微软雅黑" panose="020B0503020204020204" pitchFamily="34" charset="-122"/>
              </a:rPr>
              <a:t>f(X)</a:t>
            </a:r>
            <a:r>
              <a:rPr lang="zh-CN" altLang="en-US" sz="2400" dirty="0">
                <a:latin typeface="微软雅黑" panose="020B0503020204020204" pitchFamily="34" charset="-122"/>
                <a:ea typeface="微软雅黑" panose="020B0503020204020204" pitchFamily="34" charset="-122"/>
              </a:rPr>
              <a:t>。</a:t>
            </a:r>
          </a:p>
        </p:txBody>
      </p:sp>
      <p:pic>
        <p:nvPicPr>
          <p:cNvPr id="29" name="图片 28"/>
          <p:cNvPicPr>
            <a:picLocks noChangeAspect="1"/>
          </p:cNvPicPr>
          <p:nvPr/>
        </p:nvPicPr>
        <p:blipFill>
          <a:blip r:embed="rId2"/>
          <a:stretch>
            <a:fillRect/>
          </a:stretch>
        </p:blipFill>
        <p:spPr>
          <a:xfrm>
            <a:off x="2667001" y="2290915"/>
            <a:ext cx="7029383" cy="4490187"/>
          </a:xfrm>
          <a:prstGeom prst="rect">
            <a:avLst/>
          </a:prstGeom>
        </p:spPr>
      </p:pic>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61</a:t>
            </a:fld>
            <a:endParaRPr lang="en-US" sz="1200">
              <a:solidFill>
                <a:prstClr val="black">
                  <a:tint val="75000"/>
                </a:prstClr>
              </a:solidFill>
              <a:latin typeface="Calibri" panose="020F05020202040302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0720" y="222250"/>
            <a:ext cx="11056629" cy="677863"/>
          </a:xfrm>
        </p:spPr>
        <p:txBody>
          <a:bodyPr>
            <a:normAutofit/>
          </a:bodyPr>
          <a:lstStyle/>
          <a:p>
            <a:pPr algn="l">
              <a:spcBef>
                <a:spcPts val="100"/>
              </a:spcBef>
            </a:pPr>
            <a:r>
              <a:rPr lang="zh-CN" altLang="en-US" dirty="0">
                <a:solidFill>
                  <a:schemeClr val="accent4"/>
                </a:solidFill>
              </a:rPr>
              <a:t>统计学习</a:t>
            </a:r>
            <a:r>
              <a:rPr lang="en-US" altLang="zh-CN" dirty="0">
                <a:solidFill>
                  <a:schemeClr val="accent4"/>
                </a:solidFill>
              </a:rPr>
              <a:t>-</a:t>
            </a:r>
            <a:r>
              <a:rPr lang="zh-CN" altLang="en-US" dirty="0">
                <a:solidFill>
                  <a:schemeClr val="accent4"/>
                </a:solidFill>
              </a:rPr>
              <a:t>模型（</a:t>
            </a:r>
            <a:r>
              <a:rPr lang="en-US" altLang="zh-CN" dirty="0">
                <a:solidFill>
                  <a:schemeClr val="accent4"/>
                </a:solidFill>
              </a:rPr>
              <a:t>model</a:t>
            </a:r>
            <a:r>
              <a:rPr lang="zh-CN" altLang="en-US" dirty="0">
                <a:solidFill>
                  <a:schemeClr val="accent4"/>
                </a:solidFill>
              </a:rPr>
              <a:t>）</a:t>
            </a:r>
            <a:endParaRPr lang="zh-CN" altLang="zh-CN" dirty="0">
              <a:solidFill>
                <a:schemeClr val="accent4"/>
              </a:solidFill>
            </a:endParaRPr>
          </a:p>
        </p:txBody>
      </p:sp>
      <p:sp>
        <p:nvSpPr>
          <p:cNvPr id="51" name="副标题 21"/>
          <p:cNvSpPr txBox="1"/>
          <p:nvPr/>
        </p:nvSpPr>
        <p:spPr>
          <a:xfrm>
            <a:off x="1442405" y="1436900"/>
            <a:ext cx="1219199" cy="49466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b="1" kern="1200">
                <a:solidFill>
                  <a:srgbClr val="000066"/>
                </a:solidFill>
                <a:latin typeface="+mj-lt"/>
                <a:ea typeface="+mj-ea"/>
                <a:cs typeface="+mj-cs"/>
              </a:defRPr>
            </a:lvl1pPr>
          </a:lstStyle>
          <a:p>
            <a:r>
              <a:rPr lang="zh-CN" altLang="en-US" sz="2400" dirty="0">
                <a:latin typeface="+mj-ea"/>
              </a:rPr>
              <a:t>例子</a:t>
            </a:r>
          </a:p>
        </p:txBody>
      </p:sp>
      <p:sp>
        <p:nvSpPr>
          <p:cNvPr id="52" name="文本框 51"/>
          <p:cNvSpPr txBox="1"/>
          <p:nvPr/>
        </p:nvSpPr>
        <p:spPr>
          <a:xfrm>
            <a:off x="1903730" y="3048635"/>
            <a:ext cx="8761730" cy="645160"/>
          </a:xfrm>
          <a:prstGeom prst="rect">
            <a:avLst/>
          </a:prstGeom>
          <a:noFill/>
        </p:spPr>
        <p:txBody>
          <a:bodyPr wrap="square" rtlCol="0">
            <a:spAutoFit/>
          </a:bodyPr>
          <a:lstStyle/>
          <a:p>
            <a:endParaRPr lang="zh-CN" altLang="en-US">
              <a:ea typeface="宋体" panose="02010600030101010101" pitchFamily="2" charset="-122"/>
              <a:sym typeface="+mn-ea"/>
            </a:endParaRPr>
          </a:p>
          <a:p>
            <a:endParaRPr lang="zh-CN" altLang="en-US">
              <a:solidFill>
                <a:srgbClr val="FF0000"/>
              </a:solidFill>
              <a:ea typeface="宋体" panose="02010600030101010101" pitchFamily="2" charset="-122"/>
              <a:sym typeface="+mn-ea"/>
            </a:endParaRPr>
          </a:p>
        </p:txBody>
      </p:sp>
      <p:cxnSp>
        <p:nvCxnSpPr>
          <p:cNvPr id="53" name="直接箭头连接符 3"/>
          <p:cNvCxnSpPr/>
          <p:nvPr/>
        </p:nvCxnSpPr>
        <p:spPr>
          <a:xfrm>
            <a:off x="3346451" y="4573271"/>
            <a:ext cx="7031355" cy="8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4"/>
          <p:cNvCxnSpPr/>
          <p:nvPr/>
        </p:nvCxnSpPr>
        <p:spPr>
          <a:xfrm flipV="1">
            <a:off x="3444241" y="1845310"/>
            <a:ext cx="20955" cy="2882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乘号 5"/>
          <p:cNvSpPr/>
          <p:nvPr/>
        </p:nvSpPr>
        <p:spPr>
          <a:xfrm>
            <a:off x="6057266" y="198945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乘号 6"/>
          <p:cNvSpPr/>
          <p:nvPr/>
        </p:nvSpPr>
        <p:spPr>
          <a:xfrm>
            <a:off x="6502401" y="198183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乘号 7"/>
          <p:cNvSpPr/>
          <p:nvPr/>
        </p:nvSpPr>
        <p:spPr>
          <a:xfrm>
            <a:off x="6129656" y="2575560"/>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乘号 8"/>
          <p:cNvSpPr/>
          <p:nvPr/>
        </p:nvSpPr>
        <p:spPr>
          <a:xfrm>
            <a:off x="6212841" y="235394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乘号 9"/>
          <p:cNvSpPr/>
          <p:nvPr/>
        </p:nvSpPr>
        <p:spPr>
          <a:xfrm>
            <a:off x="6565266" y="249745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乘号 11"/>
          <p:cNvSpPr/>
          <p:nvPr/>
        </p:nvSpPr>
        <p:spPr>
          <a:xfrm>
            <a:off x="5069206" y="2575560"/>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乘号 12"/>
          <p:cNvSpPr/>
          <p:nvPr/>
        </p:nvSpPr>
        <p:spPr>
          <a:xfrm>
            <a:off x="7344411" y="222694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乘号 13"/>
          <p:cNvSpPr/>
          <p:nvPr/>
        </p:nvSpPr>
        <p:spPr>
          <a:xfrm>
            <a:off x="6646546" y="304863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乘号 14"/>
          <p:cNvSpPr/>
          <p:nvPr/>
        </p:nvSpPr>
        <p:spPr>
          <a:xfrm>
            <a:off x="5752466" y="2719070"/>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乘号 15"/>
          <p:cNvSpPr/>
          <p:nvPr/>
        </p:nvSpPr>
        <p:spPr>
          <a:xfrm>
            <a:off x="6129656" y="304863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896996" y="3501391"/>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150996" y="2973071"/>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202431" y="3425826"/>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26866" y="3693796"/>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972561" y="3249296"/>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4417696" y="3333116"/>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4493261" y="3693796"/>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4417696" y="4095751"/>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31"/>
          <p:cNvCxnSpPr/>
          <p:nvPr/>
        </p:nvCxnSpPr>
        <p:spPr>
          <a:xfrm>
            <a:off x="4740911" y="1816100"/>
            <a:ext cx="380365" cy="355727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直接连接符 32"/>
          <p:cNvCxnSpPr/>
          <p:nvPr/>
        </p:nvCxnSpPr>
        <p:spPr>
          <a:xfrm>
            <a:off x="4097020" y="1938655"/>
            <a:ext cx="2608580" cy="329057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接连接符 33"/>
          <p:cNvCxnSpPr/>
          <p:nvPr/>
        </p:nvCxnSpPr>
        <p:spPr>
          <a:xfrm>
            <a:off x="3778885" y="2240281"/>
            <a:ext cx="3502660" cy="277304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9993630" y="4645025"/>
            <a:ext cx="317500" cy="368300"/>
          </a:xfrm>
          <a:prstGeom prst="rect">
            <a:avLst/>
          </a:prstGeom>
          <a:noFill/>
        </p:spPr>
        <p:txBody>
          <a:bodyPr wrap="square" rtlCol="0">
            <a:spAutoFit/>
          </a:bodyPr>
          <a:lstStyle/>
          <a:p>
            <a:r>
              <a:rPr lang="en-US" altLang="zh-CN"/>
              <a:t>x</a:t>
            </a:r>
          </a:p>
        </p:txBody>
      </p:sp>
      <p:sp>
        <p:nvSpPr>
          <p:cNvPr id="77" name="文本框 76"/>
          <p:cNvSpPr txBox="1"/>
          <p:nvPr/>
        </p:nvSpPr>
        <p:spPr>
          <a:xfrm>
            <a:off x="3126105" y="2002155"/>
            <a:ext cx="300082" cy="369332"/>
          </a:xfrm>
          <a:prstGeom prst="rect">
            <a:avLst/>
          </a:prstGeom>
          <a:noFill/>
        </p:spPr>
        <p:txBody>
          <a:bodyPr wrap="none" rtlCol="0">
            <a:spAutoFit/>
          </a:bodyPr>
          <a:lstStyle/>
          <a:p>
            <a:r>
              <a:rPr lang="en-US" altLang="zh-CN"/>
              <a:t>y</a:t>
            </a:r>
          </a:p>
        </p:txBody>
      </p:sp>
      <p:sp>
        <p:nvSpPr>
          <p:cNvPr id="78" name="文本框 77"/>
          <p:cNvSpPr txBox="1"/>
          <p:nvPr/>
        </p:nvSpPr>
        <p:spPr>
          <a:xfrm>
            <a:off x="1669416" y="4851400"/>
            <a:ext cx="2750185" cy="521970"/>
          </a:xfrm>
          <a:prstGeom prst="rect">
            <a:avLst/>
          </a:prstGeom>
          <a:noFill/>
        </p:spPr>
        <p:txBody>
          <a:bodyPr wrap="square" rtlCol="0">
            <a:spAutoFit/>
          </a:bodyPr>
          <a:lstStyle/>
          <a:p>
            <a:r>
              <a:rPr lang="en-US" altLang="zh-CN" sz="2800" dirty="0">
                <a:solidFill>
                  <a:srgbClr val="FF0000"/>
                </a:solidFill>
              </a:rPr>
              <a:t>f(x)=y=</a:t>
            </a:r>
            <a:r>
              <a:rPr lang="en-US" altLang="zh-CN" sz="2800" dirty="0" err="1">
                <a:solidFill>
                  <a:srgbClr val="FF0000"/>
                </a:solidFill>
              </a:rPr>
              <a:t>ax+b</a:t>
            </a:r>
            <a:endParaRPr lang="en-US" altLang="zh-CN" sz="2800" dirty="0">
              <a:solidFill>
                <a:srgbClr val="FF0000"/>
              </a:solidFill>
            </a:endParaRPr>
          </a:p>
        </p:txBody>
      </p:sp>
      <p:sp>
        <p:nvSpPr>
          <p:cNvPr id="79" name="文本框 78"/>
          <p:cNvSpPr txBox="1"/>
          <p:nvPr/>
        </p:nvSpPr>
        <p:spPr>
          <a:xfrm>
            <a:off x="1587500" y="5483226"/>
            <a:ext cx="1402080" cy="460375"/>
          </a:xfrm>
          <a:prstGeom prst="rect">
            <a:avLst/>
          </a:prstGeom>
          <a:noFill/>
        </p:spPr>
        <p:txBody>
          <a:bodyPr wrap="none" rtlCol="0">
            <a:spAutoFit/>
          </a:bodyPr>
          <a:lstStyle/>
          <a:p>
            <a:r>
              <a:rPr lang="zh-CN" altLang="en-US" sz="2400" dirty="0">
                <a:solidFill>
                  <a:srgbClr val="FF0000"/>
                </a:solidFill>
                <a:latin typeface="+mj-ea"/>
                <a:ea typeface="+mj-ea"/>
              </a:rPr>
              <a:t>假设空间</a:t>
            </a:r>
          </a:p>
        </p:txBody>
      </p:sp>
      <p:sp>
        <p:nvSpPr>
          <p:cNvPr id="80" name="文本框 79"/>
          <p:cNvSpPr txBox="1"/>
          <p:nvPr/>
        </p:nvSpPr>
        <p:spPr>
          <a:xfrm>
            <a:off x="4740911" y="1447800"/>
            <a:ext cx="1915909" cy="369332"/>
          </a:xfrm>
          <a:prstGeom prst="rect">
            <a:avLst/>
          </a:prstGeom>
          <a:noFill/>
        </p:spPr>
        <p:txBody>
          <a:bodyPr wrap="none" rtlCol="0">
            <a:spAutoFit/>
          </a:bodyPr>
          <a:lstStyle/>
          <a:p>
            <a:r>
              <a:rPr lang="en-US" altLang="zh-CN">
                <a:solidFill>
                  <a:srgbClr val="FFC000"/>
                </a:solidFill>
              </a:rPr>
              <a:t>y=-1000x+20000</a:t>
            </a:r>
          </a:p>
        </p:txBody>
      </p:sp>
      <p:sp>
        <p:nvSpPr>
          <p:cNvPr id="81" name="文本框 80"/>
          <p:cNvSpPr txBox="1"/>
          <p:nvPr/>
        </p:nvSpPr>
        <p:spPr>
          <a:xfrm>
            <a:off x="7316471" y="5029835"/>
            <a:ext cx="184731" cy="369332"/>
          </a:xfrm>
          <a:prstGeom prst="rect">
            <a:avLst/>
          </a:prstGeom>
          <a:noFill/>
        </p:spPr>
        <p:txBody>
          <a:bodyPr wrap="none" rtlCol="0">
            <a:spAutoFit/>
          </a:bodyPr>
          <a:lstStyle/>
          <a:p>
            <a:endParaRPr lang="zh-CN" altLang="en-US"/>
          </a:p>
        </p:txBody>
      </p:sp>
      <p:sp>
        <p:nvSpPr>
          <p:cNvPr id="82" name="文本框 81"/>
          <p:cNvSpPr txBox="1"/>
          <p:nvPr/>
        </p:nvSpPr>
        <p:spPr>
          <a:xfrm>
            <a:off x="6588760" y="5224145"/>
            <a:ext cx="1146468" cy="369332"/>
          </a:xfrm>
          <a:prstGeom prst="rect">
            <a:avLst/>
          </a:prstGeom>
          <a:noFill/>
        </p:spPr>
        <p:txBody>
          <a:bodyPr wrap="none" rtlCol="0">
            <a:spAutoFit/>
          </a:bodyPr>
          <a:lstStyle/>
          <a:p>
            <a:r>
              <a:rPr lang="en-US" altLang="zh-CN">
                <a:solidFill>
                  <a:srgbClr val="00B050"/>
                </a:solidFill>
              </a:rPr>
              <a:t>y=-x+100</a:t>
            </a:r>
          </a:p>
        </p:txBody>
      </p:sp>
      <p:sp>
        <p:nvSpPr>
          <p:cNvPr id="83" name="文本框 82"/>
          <p:cNvSpPr txBox="1"/>
          <p:nvPr/>
        </p:nvSpPr>
        <p:spPr>
          <a:xfrm>
            <a:off x="7281545" y="4855845"/>
            <a:ext cx="1338828" cy="369332"/>
          </a:xfrm>
          <a:prstGeom prst="rect">
            <a:avLst/>
          </a:prstGeom>
          <a:noFill/>
        </p:spPr>
        <p:txBody>
          <a:bodyPr wrap="none" rtlCol="0" anchor="t">
            <a:spAutoFit/>
          </a:bodyPr>
          <a:lstStyle/>
          <a:p>
            <a:r>
              <a:rPr lang="en-US" altLang="zh-CN">
                <a:solidFill>
                  <a:srgbClr val="7030A0"/>
                </a:solidFill>
                <a:sym typeface="+mn-ea"/>
              </a:rPr>
              <a:t>y=-0.5x+72</a:t>
            </a:r>
          </a:p>
        </p:txBody>
      </p:sp>
      <p:sp>
        <p:nvSpPr>
          <p:cNvPr id="86" name="文本框 85"/>
          <p:cNvSpPr txBox="1"/>
          <p:nvPr/>
        </p:nvSpPr>
        <p:spPr>
          <a:xfrm>
            <a:off x="5575211" y="6197564"/>
            <a:ext cx="3942105" cy="461665"/>
          </a:xfrm>
          <a:prstGeom prst="rect">
            <a:avLst/>
          </a:prstGeom>
          <a:noFill/>
        </p:spPr>
        <p:txBody>
          <a:bodyPr wrap="none" rtlCol="0">
            <a:spAutoFit/>
          </a:bodyPr>
          <a:lstStyle/>
          <a:p>
            <a:pPr algn="l"/>
            <a:r>
              <a:rPr lang="zh-CN" altLang="en-US" sz="2400" dirty="0">
                <a:latin typeface="Arial" panose="020B0604020202020204" pitchFamily="34" charset="0"/>
                <a:cs typeface="Arial" panose="020B0604020202020204" pitchFamily="34" charset="0"/>
              </a:rPr>
              <a:t>θ</a:t>
            </a:r>
            <a:r>
              <a:rPr lang="en-US" altLang="zh-CN" sz="2400" dirty="0">
                <a:latin typeface="Arial" panose="020B0604020202020204" pitchFamily="34" charset="0"/>
                <a:cs typeface="Arial" panose="020B0604020202020204" pitchFamily="34" charset="0"/>
              </a:rPr>
              <a:t>={</a:t>
            </a:r>
            <a:r>
              <a:rPr lang="en-US" altLang="zh-CN" sz="2400" dirty="0" err="1">
                <a:latin typeface="Arial" panose="020B0604020202020204" pitchFamily="34" charset="0"/>
                <a:cs typeface="Arial" panose="020B0604020202020204" pitchFamily="34" charset="0"/>
              </a:rPr>
              <a:t>a,b</a:t>
            </a:r>
            <a:r>
              <a:rPr lang="en-US" altLang="zh-CN" sz="2400" dirty="0">
                <a:latin typeface="Arial" panose="020B0604020202020204" pitchFamily="34" charset="0"/>
                <a:cs typeface="Arial" panose="020B0604020202020204" pitchFamily="34" charset="0"/>
              </a:rPr>
              <a:t>}∈ R</a:t>
            </a:r>
            <a:r>
              <a:rPr lang="en-US" altLang="zh-CN" sz="2400" baseline="48000" dirty="0">
                <a:latin typeface="Arial" panose="020B0604020202020204" pitchFamily="34" charset="0"/>
                <a:cs typeface="Arial" panose="020B0604020202020204" pitchFamily="34" charset="0"/>
              </a:rPr>
              <a:t>n</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ea typeface="宋体" panose="02010600030101010101" pitchFamily="2" charset="-122"/>
                <a:cs typeface="Arial" panose="020B0604020202020204" pitchFamily="34" charset="0"/>
              </a:rPr>
              <a:t>参数空间</a:t>
            </a:r>
            <a:r>
              <a:rPr lang="en-US" altLang="zh-CN" sz="2400" dirty="0">
                <a:latin typeface="Arial" panose="020B0604020202020204" pitchFamily="34" charset="0"/>
                <a:cs typeface="Arial" panose="020B0604020202020204" pitchFamily="34" charset="0"/>
              </a:rPr>
              <a:t>)</a:t>
            </a:r>
            <a:r>
              <a:rPr lang="en-US" altLang="zh-CN" sz="2400" dirty="0">
                <a:solidFill>
                  <a:srgbClr val="FF0000"/>
                </a:solidFill>
                <a:latin typeface="Arial" panose="020B0604020202020204" pitchFamily="34" charset="0"/>
                <a:cs typeface="Arial" panose="020B0604020202020204" pitchFamily="34" charset="0"/>
              </a:rPr>
              <a:t>,n=?</a:t>
            </a:r>
          </a:p>
        </p:txBody>
      </p:sp>
      <mc:AlternateContent xmlns:mc="http://schemas.openxmlformats.org/markup-compatibility/2006" xmlns:a14="http://schemas.microsoft.com/office/drawing/2010/main">
        <mc:Choice Requires="a14">
          <p:sp>
            <p:nvSpPr>
              <p:cNvPr id="4" name="文本框 3"/>
              <p:cNvSpPr txBox="1"/>
              <p:nvPr/>
            </p:nvSpPr>
            <p:spPr>
              <a:xfrm>
                <a:off x="2011575" y="6243730"/>
                <a:ext cx="34322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𝐹</m:t>
                      </m:r>
                      <m:r>
                        <a:rPr kumimoji="1" lang="en-US" altLang="zh-CN" sz="2400" i="1">
                          <a:latin typeface="Cambria Math" panose="02040503050406030204" pitchFamily="18" charset="0"/>
                        </a:rPr>
                        <m:t>=</m:t>
                      </m:r>
                      <m:d>
                        <m:dPr>
                          <m:begChr m:val="{"/>
                          <m:endChr m:val="}"/>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𝑓</m:t>
                          </m:r>
                        </m:e>
                        <m:e>
                          <m:r>
                            <a:rPr kumimoji="1" lang="en-US" altLang="zh-CN" sz="2400" i="1">
                              <a:latin typeface="Cambria Math" panose="02040503050406030204" pitchFamily="18" charset="0"/>
                            </a:rPr>
                            <m:t>𝑌</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𝑓</m:t>
                              </m:r>
                            </m:e>
                            <m:sub>
                              <m:r>
                                <a:rPr kumimoji="1" lang="en-US" altLang="zh-CN" sz="2400" i="1">
                                  <a:latin typeface="Cambria Math" panose="02040503050406030204" pitchFamily="18" charset="0"/>
                                  <a:ea typeface="Cambria Math" panose="02040503050406030204" pitchFamily="18" charset="0"/>
                                </a:rPr>
                                <m:t>𝜃</m:t>
                              </m:r>
                            </m:sub>
                          </m:sSub>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𝑋</m:t>
                              </m:r>
                            </m:e>
                          </m:d>
                          <m:r>
                            <a:rPr kumimoji="1" lang="en-US" altLang="zh-CN" sz="2400" i="1">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𝜃𝜖</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𝑅</m:t>
                              </m:r>
                            </m:e>
                            <m:sup>
                              <m:r>
                                <a:rPr kumimoji="1" lang="en-US" altLang="zh-CN" sz="2400" i="1">
                                  <a:latin typeface="Cambria Math" panose="02040503050406030204" pitchFamily="18" charset="0"/>
                                  <a:ea typeface="Cambria Math" panose="02040503050406030204" pitchFamily="18" charset="0"/>
                                </a:rPr>
                                <m:t>𝑛</m:t>
                              </m:r>
                            </m:sup>
                          </m:sSup>
                        </m:e>
                      </m:d>
                    </m:oMath>
                  </m:oMathPara>
                </a14:m>
                <a:endParaRPr kumimoji="1"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011575" y="6243730"/>
                <a:ext cx="3432286" cy="369332"/>
              </a:xfrm>
              <a:prstGeom prst="rect">
                <a:avLst/>
              </a:prstGeom>
              <a:blipFill>
                <a:blip r:embed="rId3"/>
                <a:stretch>
                  <a:fillRect l="-178" b="-377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3126106" y="5516483"/>
                <a:ext cx="24177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𝐹</m:t>
                      </m:r>
                      <m:r>
                        <a:rPr kumimoji="1" lang="en-US" altLang="zh-CN" sz="2400" i="1">
                          <a:latin typeface="Cambria Math" panose="02040503050406030204" pitchFamily="18" charset="0"/>
                        </a:rPr>
                        <m:t>=</m:t>
                      </m:r>
                      <m:d>
                        <m:dPr>
                          <m:begChr m:val="{"/>
                          <m:endChr m:val="}"/>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𝑓</m:t>
                          </m:r>
                        </m:e>
                        <m:e>
                          <m:r>
                            <a:rPr kumimoji="1" lang="en-US" altLang="zh-CN" sz="2400" i="1">
                              <a:latin typeface="Cambria Math" panose="02040503050406030204" pitchFamily="18" charset="0"/>
                            </a:rPr>
                            <m:t>𝑌</m:t>
                          </m:r>
                          <m:r>
                            <a:rPr kumimoji="1" lang="en-US" altLang="zh-CN" sz="2400" i="1">
                              <a:latin typeface="Cambria Math" panose="02040503050406030204" pitchFamily="18" charset="0"/>
                            </a:rPr>
                            <m:t>=</m:t>
                          </m:r>
                          <m:r>
                            <a:rPr kumimoji="1" lang="en-US" altLang="zh-CN" sz="2400" i="1">
                              <a:latin typeface="Cambria Math" panose="02040503050406030204" pitchFamily="18" charset="0"/>
                            </a:rPr>
                            <m:t>𝑓</m:t>
                          </m:r>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𝑋</m:t>
                              </m:r>
                            </m:e>
                          </m:d>
                        </m:e>
                      </m:d>
                    </m:oMath>
                  </m:oMathPara>
                </a14:m>
                <a:endParaRPr kumimoji="1" lang="zh-CN" altLang="en-US" sz="24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126106" y="5516483"/>
                <a:ext cx="2417777" cy="369332"/>
              </a:xfrm>
              <a:prstGeom prst="rect">
                <a:avLst/>
              </a:prstGeom>
              <a:blipFill>
                <a:blip r:embed="rId4"/>
                <a:stretch>
                  <a:fillRect l="-2525" b="-36066"/>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62</a:t>
            </a:fld>
            <a:endParaRPr lang="en-US" sz="1200">
              <a:solidFill>
                <a:prstClr val="black">
                  <a:tint val="75000"/>
                </a:prstClr>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blinds(horizontal)">
                                      <p:cBhvr>
                                        <p:cTn id="7" dur="500"/>
                                        <p:tgtEl>
                                          <p:spTgt spid="7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linds(horizontal)">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blinds(horizontal)">
                                      <p:cBhvr>
                                        <p:cTn id="15" dur="500"/>
                                        <p:tgtEl>
                                          <p:spTgt spid="7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blinds(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blinds(horizontal)">
                                      <p:cBhvr>
                                        <p:cTn id="23" dur="500"/>
                                        <p:tgtEl>
                                          <p:spTgt spid="7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blinds(horizontal)">
                                      <p:cBhvr>
                                        <p:cTn id="26" dur="500"/>
                                        <p:tgtEl>
                                          <p:spTgt spid="8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anim calcmode="lin" valueType="num">
                                      <p:cBhvr additive="base">
                                        <p:cTn id="31" dur="500" fill="hold"/>
                                        <p:tgtEl>
                                          <p:spTgt spid="78"/>
                                        </p:tgtEl>
                                        <p:attrNameLst>
                                          <p:attrName>ppt_x</p:attrName>
                                        </p:attrNameLst>
                                      </p:cBhvr>
                                      <p:tavLst>
                                        <p:tav tm="0">
                                          <p:val>
                                            <p:strVal val="#ppt_x"/>
                                          </p:val>
                                        </p:tav>
                                        <p:tav tm="100000">
                                          <p:val>
                                            <p:strVal val="#ppt_x"/>
                                          </p:val>
                                        </p:tav>
                                      </p:tavLst>
                                    </p:anim>
                                    <p:anim calcmode="lin" valueType="num">
                                      <p:cBhvr additive="base">
                                        <p:cTn id="32"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blinds(horizontal)">
                                      <p:cBhvr>
                                        <p:cTn id="37" dur="5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blinds(horizontal)">
                                      <p:cBhvr>
                                        <p:cTn id="4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2" grpId="0"/>
      <p:bldP spid="83" grpId="0"/>
      <p:bldP spid="8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2300" y="222250"/>
            <a:ext cx="11195050" cy="677863"/>
          </a:xfrm>
        </p:spPr>
        <p:txBody>
          <a:bodyPr>
            <a:normAutofit/>
          </a:bodyPr>
          <a:lstStyle/>
          <a:p>
            <a:pPr algn="l"/>
            <a:r>
              <a:rPr lang="zh-CN" altLang="en-US" dirty="0">
                <a:solidFill>
                  <a:schemeClr val="accent4"/>
                </a:solidFill>
              </a:rPr>
              <a:t>统计学习</a:t>
            </a:r>
            <a:r>
              <a:rPr lang="en-US" altLang="en-US" dirty="0">
                <a:solidFill>
                  <a:schemeClr val="accent4"/>
                </a:solidFill>
              </a:rPr>
              <a:t>-</a:t>
            </a:r>
            <a:r>
              <a:rPr lang="zh-CN" altLang="en-US" dirty="0">
                <a:solidFill>
                  <a:schemeClr val="accent4"/>
                </a:solidFill>
              </a:rPr>
              <a:t>策略（</a:t>
            </a:r>
            <a:r>
              <a:rPr lang="en-US" altLang="zh-CN" dirty="0">
                <a:solidFill>
                  <a:schemeClr val="accent4"/>
                </a:solidFill>
              </a:rPr>
              <a:t>strategy</a:t>
            </a:r>
            <a:r>
              <a:rPr lang="zh-CN" altLang="en-US" dirty="0">
                <a:solidFill>
                  <a:schemeClr val="accent4"/>
                </a:solidFill>
              </a:rPr>
              <a:t>）</a:t>
            </a:r>
          </a:p>
        </p:txBody>
      </p:sp>
      <p:sp>
        <p:nvSpPr>
          <p:cNvPr id="39" name="文本框 38"/>
          <p:cNvSpPr txBox="1"/>
          <p:nvPr/>
        </p:nvSpPr>
        <p:spPr>
          <a:xfrm>
            <a:off x="825500" y="1810386"/>
            <a:ext cx="93853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策略：</a:t>
            </a:r>
            <a:r>
              <a:rPr lang="zh-CN" altLang="en-US" sz="2400" dirty="0">
                <a:solidFill>
                  <a:srgbClr val="FF0000"/>
                </a:solidFill>
                <a:latin typeface="微软雅黑" panose="020B0503020204020204" pitchFamily="34" charset="-122"/>
                <a:ea typeface="微软雅黑" panose="020B0503020204020204" pitchFamily="34" charset="-122"/>
              </a:rPr>
              <a:t>按照何种准则从模型的假设空间中选出</a:t>
            </a:r>
            <a:r>
              <a:rPr lang="zh-CN" altLang="en-US" sz="2400" b="1" dirty="0">
                <a:solidFill>
                  <a:srgbClr val="FF0000"/>
                </a:solidFill>
                <a:latin typeface="微软雅黑" panose="020B0503020204020204" pitchFamily="34" charset="-122"/>
                <a:ea typeface="微软雅黑" panose="020B0503020204020204" pitchFamily="34" charset="-122"/>
              </a:rPr>
              <a:t>一个</a:t>
            </a:r>
            <a:r>
              <a:rPr lang="zh-CN" altLang="en-US" sz="2400" dirty="0">
                <a:solidFill>
                  <a:srgbClr val="FF0000"/>
                </a:solidFill>
                <a:latin typeface="微软雅黑" panose="020B0503020204020204" pitchFamily="34" charset="-122"/>
                <a:ea typeface="微软雅黑" panose="020B0503020204020204" pitchFamily="34" charset="-122"/>
              </a:rPr>
              <a:t>最优的模型。</a:t>
            </a:r>
          </a:p>
        </p:txBody>
      </p:sp>
      <p:sp>
        <p:nvSpPr>
          <p:cNvPr id="40" name="文本框 39"/>
          <p:cNvSpPr txBox="1"/>
          <p:nvPr/>
        </p:nvSpPr>
        <p:spPr>
          <a:xfrm>
            <a:off x="825500" y="2967335"/>
            <a:ext cx="30099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度量方法</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303565" y="3678576"/>
            <a:ext cx="550299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损失函数（</a:t>
            </a:r>
            <a:r>
              <a:rPr lang="en-US" altLang="zh-CN" sz="2400" dirty="0">
                <a:latin typeface="微软雅黑" panose="020B0503020204020204" pitchFamily="34" charset="-122"/>
                <a:ea typeface="微软雅黑" panose="020B0503020204020204" pitchFamily="34" charset="-122"/>
              </a:rPr>
              <a:t>Loss Function</a:t>
            </a:r>
            <a:r>
              <a:rPr lang="zh-CN" altLang="en-US" sz="2400" dirty="0">
                <a:latin typeface="微软雅黑" panose="020B0503020204020204" pitchFamily="34" charset="-122"/>
                <a:ea typeface="微软雅黑" panose="020B0503020204020204" pitchFamily="34" charset="-122"/>
              </a:rPr>
              <a:t>）：</a:t>
            </a:r>
          </a:p>
        </p:txBody>
      </p:sp>
      <p:sp>
        <p:nvSpPr>
          <p:cNvPr id="42" name="文本框 41"/>
          <p:cNvSpPr txBox="1"/>
          <p:nvPr/>
        </p:nvSpPr>
        <p:spPr>
          <a:xfrm>
            <a:off x="5505973" y="3691276"/>
            <a:ext cx="4426235" cy="461665"/>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度量模型</a:t>
            </a:r>
            <a:r>
              <a:rPr lang="zh-CN" altLang="en-US" sz="2400" b="1" dirty="0">
                <a:solidFill>
                  <a:srgbClr val="FF0000"/>
                </a:solidFill>
                <a:latin typeface="微软雅黑" panose="020B0503020204020204" pitchFamily="34" charset="-122"/>
                <a:ea typeface="微软雅黑" panose="020B0503020204020204" pitchFamily="34" charset="-122"/>
              </a:rPr>
              <a:t>一次</a:t>
            </a:r>
            <a:r>
              <a:rPr lang="zh-CN" altLang="en-US" sz="2400" dirty="0">
                <a:solidFill>
                  <a:srgbClr val="FF0000"/>
                </a:solidFill>
                <a:latin typeface="微软雅黑" panose="020B0503020204020204" pitchFamily="34" charset="-122"/>
                <a:ea typeface="微软雅黑" panose="020B0503020204020204" pitchFamily="34" charset="-122"/>
              </a:rPr>
              <a:t>预测的好坏。</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306411" y="4283026"/>
            <a:ext cx="5391479"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风险函数（</a:t>
            </a:r>
            <a:r>
              <a:rPr lang="en-US" altLang="zh-CN" sz="2400" dirty="0">
                <a:latin typeface="微软雅黑" panose="020B0503020204020204" pitchFamily="34" charset="-122"/>
                <a:ea typeface="微软雅黑" panose="020B0503020204020204" pitchFamily="34" charset="-122"/>
              </a:rPr>
              <a:t>Risk Function</a:t>
            </a:r>
            <a:r>
              <a:rPr lang="zh-CN" altLang="en-US" sz="24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p>
        </p:txBody>
      </p:sp>
      <p:sp>
        <p:nvSpPr>
          <p:cNvPr id="44" name="文本框 43"/>
          <p:cNvSpPr txBox="1"/>
          <p:nvPr/>
        </p:nvSpPr>
        <p:spPr>
          <a:xfrm>
            <a:off x="5375632" y="4251406"/>
            <a:ext cx="5484714" cy="461665"/>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度量</a:t>
            </a:r>
            <a:r>
              <a:rPr lang="zh-CN" altLang="en-US" sz="2400" b="1" dirty="0">
                <a:solidFill>
                  <a:srgbClr val="FF0000"/>
                </a:solidFill>
                <a:latin typeface="微软雅黑" panose="020B0503020204020204" pitchFamily="34" charset="-122"/>
                <a:ea typeface="微软雅黑" panose="020B0503020204020204" pitchFamily="34" charset="-122"/>
              </a:rPr>
              <a:t>平均意义下</a:t>
            </a:r>
            <a:r>
              <a:rPr lang="zh-CN" altLang="en-US" sz="2400" dirty="0">
                <a:solidFill>
                  <a:srgbClr val="FF0000"/>
                </a:solidFill>
                <a:latin typeface="微软雅黑" panose="020B0503020204020204" pitchFamily="34" charset="-122"/>
                <a:ea typeface="微软雅黑" panose="020B0503020204020204" pitchFamily="34" charset="-122"/>
              </a:rPr>
              <a:t>模型预测的好坏。</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63</a:t>
            </a:fld>
            <a:endParaRPr lang="en-US" sz="1200">
              <a:solidFill>
                <a:prstClr val="black">
                  <a:tint val="75000"/>
                </a:prstClr>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linds(horizontal)">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linds(horizontal)">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ppt_x"/>
                                          </p:val>
                                        </p:tav>
                                        <p:tav tm="100000">
                                          <p:val>
                                            <p:strVal val="#ppt_x"/>
                                          </p:val>
                                        </p:tav>
                                      </p:tavLst>
                                    </p:anim>
                                    <p:anim calcmode="lin" valueType="num">
                                      <p:cBhvr additive="base">
                                        <p:cTn id="2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blinds(horizontal)">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ppt_x"/>
                                          </p:val>
                                        </p:tav>
                                        <p:tav tm="100000">
                                          <p:val>
                                            <p:strVal val="#ppt_x"/>
                                          </p:val>
                                        </p:tav>
                                      </p:tavLst>
                                    </p:anim>
                                    <p:anim calcmode="lin" valueType="num">
                                      <p:cBhvr additive="base">
                                        <p:cTn id="3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85800" y="152400"/>
            <a:ext cx="9525000" cy="944562"/>
          </a:xfrm>
        </p:spPr>
        <p:txBody>
          <a:bodyPr>
            <a:normAutofit/>
          </a:bodyPr>
          <a:lstStyle/>
          <a:p>
            <a:pPr algn="l"/>
            <a:r>
              <a:rPr lang="zh-CN" altLang="en-US" dirty="0">
                <a:solidFill>
                  <a:schemeClr val="accent4"/>
                </a:solidFill>
              </a:rPr>
              <a:t>统计学习</a:t>
            </a:r>
            <a:r>
              <a:rPr lang="en-US" altLang="en-US" dirty="0">
                <a:solidFill>
                  <a:schemeClr val="accent4"/>
                </a:solidFill>
              </a:rPr>
              <a:t>-</a:t>
            </a:r>
            <a:r>
              <a:rPr lang="zh-CN" altLang="en-US" dirty="0">
                <a:solidFill>
                  <a:schemeClr val="accent4"/>
                </a:solidFill>
              </a:rPr>
              <a:t>策略（</a:t>
            </a:r>
            <a:r>
              <a:rPr lang="en-US" altLang="zh-CN" dirty="0">
                <a:solidFill>
                  <a:schemeClr val="accent4"/>
                </a:solidFill>
              </a:rPr>
              <a:t>strategy</a:t>
            </a:r>
            <a:r>
              <a:rPr lang="zh-CN" altLang="en-US" dirty="0">
                <a:solidFill>
                  <a:schemeClr val="accent4"/>
                </a:solidFill>
              </a:rPr>
              <a:t>）</a:t>
            </a:r>
          </a:p>
        </p:txBody>
      </p:sp>
      <p:sp>
        <p:nvSpPr>
          <p:cNvPr id="3" name="文本框 2"/>
          <p:cNvSpPr txBox="1"/>
          <p:nvPr/>
        </p:nvSpPr>
        <p:spPr>
          <a:xfrm>
            <a:off x="1048386" y="1284605"/>
            <a:ext cx="2348720" cy="523220"/>
          </a:xfrm>
          <a:prstGeom prst="rect">
            <a:avLst/>
          </a:prstGeom>
          <a:noFill/>
        </p:spPr>
        <p:txBody>
          <a:bodyPr wrap="none" rtlCol="0">
            <a:spAutoFit/>
          </a:bodyPr>
          <a:lstStyle/>
          <a:p>
            <a:r>
              <a:rPr lang="zh-CN" altLang="en-US" sz="2800" b="1" dirty="0">
                <a:latin typeface="+mj-ea"/>
                <a:ea typeface="+mj-ea"/>
              </a:rPr>
              <a:t>常用损失函数</a:t>
            </a:r>
          </a:p>
        </p:txBody>
      </p:sp>
      <mc:AlternateContent xmlns:mc="http://schemas.openxmlformats.org/markup-compatibility/2006" xmlns:a14="http://schemas.microsoft.com/office/drawing/2010/main">
        <mc:Choice Requires="a14">
          <p:sp>
            <p:nvSpPr>
              <p:cNvPr id="2" name="文本框 1"/>
              <p:cNvSpPr txBox="1"/>
              <p:nvPr/>
            </p:nvSpPr>
            <p:spPr>
              <a:xfrm>
                <a:off x="1146810" y="1891064"/>
                <a:ext cx="6698244" cy="1573251"/>
              </a:xfrm>
              <a:prstGeom prst="rect">
                <a:avLst/>
              </a:prstGeom>
              <a:noFill/>
            </p:spPr>
            <p:txBody>
              <a:bodyPr wrap="none" rtlCol="0">
                <a:spAutoFit/>
              </a:bodyPr>
              <a:lstStyle/>
              <a:p>
                <a:pPr marL="342900" indent="-342900">
                  <a:buFont typeface="+mj-lt"/>
                  <a:buAutoNum type="arabicPeriod"/>
                </a:pPr>
                <a:r>
                  <a:rPr kumimoji="1" lang="en-US" altLang="zh-CN" sz="2400" b="1" dirty="0">
                    <a:latin typeface="+mj-ea"/>
                    <a:ea typeface="+mj-ea"/>
                  </a:rPr>
                  <a:t>0</a:t>
                </a:r>
                <a:r>
                  <a:rPr kumimoji="1" lang="en-US" altLang="en-US" sz="2400" b="1" dirty="0">
                    <a:latin typeface="+mj-ea"/>
                    <a:ea typeface="+mj-ea"/>
                  </a:rPr>
                  <a:t>-1 </a:t>
                </a:r>
                <a:r>
                  <a:rPr kumimoji="1" lang="zh-CN" altLang="en-US" sz="2400" b="1" dirty="0">
                    <a:latin typeface="+mj-ea"/>
                    <a:ea typeface="+mj-ea"/>
                  </a:rPr>
                  <a:t>损失函数</a:t>
                </a:r>
                <a:endParaRPr kumimoji="1" lang="en-US" altLang="zh-CN" sz="2400" b="1" dirty="0">
                  <a:latin typeface="+mj-ea"/>
                  <a:ea typeface="+mj-ea"/>
                </a:endParaRPr>
              </a:p>
              <a:p>
                <a:r>
                  <a:rPr kumimoji="1" lang="en-US" altLang="zh-CN" sz="2400" dirty="0">
                    <a:latin typeface="+mj-ea"/>
                    <a:ea typeface="+mj-ea"/>
                  </a:rPr>
                  <a:t>                       </a:t>
                </a:r>
                <a:r>
                  <a:rPr kumimoji="1" lang="zh-CN" altLang="en-US" sz="2400" dirty="0">
                    <a:latin typeface="+mj-ea"/>
                    <a:ea typeface="+mj-ea"/>
                  </a:rPr>
                  <a:t> </a:t>
                </a:r>
                <a14:m>
                  <m:oMath xmlns:m="http://schemas.openxmlformats.org/officeDocument/2006/math">
                    <m:r>
                      <a:rPr kumimoji="1" lang="en-US" altLang="zh-CN" sz="2400" i="1">
                        <a:latin typeface="Cambria Math" panose="02040503050406030204" pitchFamily="18" charset="0"/>
                        <a:ea typeface="+mj-ea"/>
                      </a:rPr>
                      <m:t>𝐿</m:t>
                    </m:r>
                    <m:r>
                      <a:rPr kumimoji="1" lang="en-US" altLang="zh-CN" sz="2800">
                        <a:latin typeface="Cambria Math" panose="02040503050406030204" pitchFamily="18" charset="0"/>
                        <a:ea typeface="+mj-ea"/>
                      </a:rPr>
                      <m:t>(</m:t>
                    </m:r>
                    <m:r>
                      <m:rPr>
                        <m:sty m:val="p"/>
                      </m:rPr>
                      <a:rPr kumimoji="1" lang="en-US" altLang="zh-CN" sz="2800">
                        <a:latin typeface="Cambria Math" panose="02040503050406030204" pitchFamily="18" charset="0"/>
                        <a:ea typeface="+mj-ea"/>
                      </a:rPr>
                      <m:t>Y</m:t>
                    </m:r>
                    <m:r>
                      <a:rPr kumimoji="1" lang="en-US" altLang="zh-CN" sz="2800">
                        <a:latin typeface="Cambria Math" panose="02040503050406030204" pitchFamily="18" charset="0"/>
                        <a:ea typeface="+mj-ea"/>
                      </a:rPr>
                      <m:t>,</m:t>
                    </m:r>
                    <m:r>
                      <a:rPr kumimoji="1" lang="en-US" altLang="zh-CN" sz="2800" i="1">
                        <a:latin typeface="Cambria Math" panose="02040503050406030204" pitchFamily="18" charset="0"/>
                        <a:ea typeface="+mj-ea"/>
                      </a:rPr>
                      <m:t>𝑓</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𝑥</m:t>
                        </m:r>
                      </m:e>
                    </m:d>
                    <m:r>
                      <a:rPr kumimoji="1" lang="en-US" altLang="zh-CN" sz="2800" i="1">
                        <a:latin typeface="Cambria Math" panose="02040503050406030204" pitchFamily="18" charset="0"/>
                        <a:ea typeface="+mj-ea"/>
                      </a:rPr>
                      <m:t>)=</m:t>
                    </m:r>
                    <m:d>
                      <m:dPr>
                        <m:begChr m:val="{"/>
                        <m:endChr m:val=""/>
                        <m:ctrlPr>
                          <a:rPr kumimoji="1" lang="en-US" altLang="zh-CN" sz="2800" i="1">
                            <a:latin typeface="Cambria Math" panose="02040503050406030204" pitchFamily="18" charset="0"/>
                            <a:ea typeface="+mj-ea"/>
                          </a:rPr>
                        </m:ctrlPr>
                      </m:dPr>
                      <m:e>
                        <m:eqArr>
                          <m:eqArrPr>
                            <m:ctrlPr>
                              <a:rPr kumimoji="1" lang="en-US" altLang="zh-CN" sz="2800" i="1">
                                <a:latin typeface="Cambria Math" panose="02040503050406030204" pitchFamily="18" charset="0"/>
                                <a:ea typeface="+mj-ea"/>
                              </a:rPr>
                            </m:ctrlPr>
                          </m:eqArrPr>
                          <m:e>
                            <m:r>
                              <a:rPr kumimoji="1" lang="en-US" altLang="zh-CN" sz="2800" i="1">
                                <a:latin typeface="Cambria Math" panose="02040503050406030204" pitchFamily="18" charset="0"/>
                                <a:ea typeface="+mj-ea"/>
                              </a:rPr>
                              <m:t>1,      </m:t>
                            </m:r>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𝑓</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𝑋</m:t>
                            </m:r>
                            <m:r>
                              <a:rPr kumimoji="1" lang="en-US" altLang="zh-CN" sz="2800" i="1">
                                <a:latin typeface="Cambria Math" panose="02040503050406030204" pitchFamily="18" charset="0"/>
                                <a:ea typeface="+mj-ea"/>
                              </a:rPr>
                              <m:t>)</m:t>
                            </m:r>
                          </m:e>
                          <m:e>
                            <m:r>
                              <a:rPr kumimoji="1" lang="en-US" altLang="zh-CN" sz="2800" i="1">
                                <a:latin typeface="Cambria Math" panose="02040503050406030204" pitchFamily="18" charset="0"/>
                                <a:ea typeface="+mj-ea"/>
                              </a:rPr>
                              <m:t>0,      </m:t>
                            </m:r>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𝑓</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𝑋</m:t>
                            </m:r>
                            <m:r>
                              <a:rPr kumimoji="1" lang="en-US" altLang="zh-CN" sz="2800" i="1">
                                <a:latin typeface="Cambria Math" panose="02040503050406030204" pitchFamily="18" charset="0"/>
                                <a:ea typeface="+mj-ea"/>
                              </a:rPr>
                              <m:t>)</m:t>
                            </m:r>
                          </m:e>
                        </m:eqArr>
                      </m:e>
                    </m:d>
                  </m:oMath>
                </a14:m>
                <a:endParaRPr kumimoji="1" lang="en-US" altLang="zh-CN" sz="2400" dirty="0">
                  <a:latin typeface="+mj-ea"/>
                  <a:ea typeface="+mj-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146810" y="1891064"/>
                <a:ext cx="6698244" cy="1573251"/>
              </a:xfrm>
              <a:prstGeom prst="rect">
                <a:avLst/>
              </a:prstGeom>
              <a:blipFill>
                <a:blip r:embed="rId3"/>
                <a:stretch>
                  <a:fillRect l="-1638" t="-5426"/>
                </a:stretch>
              </a:blipFill>
            </p:spPr>
            <p:txBody>
              <a:bodyPr/>
              <a:lstStyle/>
              <a:p>
                <a:r>
                  <a:rPr lang="zh-CN" altLang="en-US">
                    <a:noFill/>
                  </a:rPr>
                  <a:t> </a:t>
                </a:r>
              </a:p>
            </p:txBody>
          </p:sp>
        </mc:Fallback>
      </mc:AlternateContent>
      <p:sp>
        <p:nvSpPr>
          <p:cNvPr id="9" name="文本框 8"/>
          <p:cNvSpPr txBox="1"/>
          <p:nvPr/>
        </p:nvSpPr>
        <p:spPr>
          <a:xfrm>
            <a:off x="1146811" y="3154609"/>
            <a:ext cx="2382383" cy="461665"/>
          </a:xfrm>
          <a:prstGeom prst="rect">
            <a:avLst/>
          </a:prstGeom>
          <a:noFill/>
        </p:spPr>
        <p:txBody>
          <a:bodyPr wrap="none" rtlCol="0">
            <a:spAutoFit/>
          </a:bodyPr>
          <a:lstStyle/>
          <a:p>
            <a:r>
              <a:rPr kumimoji="1" lang="en-US" altLang="zh-CN" sz="2400" b="1" dirty="0">
                <a:latin typeface="+mj-ea"/>
                <a:ea typeface="+mj-ea"/>
              </a:rPr>
              <a:t>2. </a:t>
            </a:r>
            <a:r>
              <a:rPr kumimoji="1" lang="zh-CN" altLang="en-US" sz="2400" b="1" dirty="0">
                <a:latin typeface="+mj-ea"/>
                <a:ea typeface="+mj-ea"/>
              </a:rPr>
              <a:t>平方损失函数</a:t>
            </a:r>
          </a:p>
        </p:txBody>
      </p:sp>
      <mc:AlternateContent xmlns:mc="http://schemas.openxmlformats.org/markup-compatibility/2006" xmlns:a14="http://schemas.microsoft.com/office/drawing/2010/main">
        <mc:Choice Requires="a14">
          <p:sp>
            <p:nvSpPr>
              <p:cNvPr id="10" name="文本框 9"/>
              <p:cNvSpPr txBox="1"/>
              <p:nvPr/>
            </p:nvSpPr>
            <p:spPr>
              <a:xfrm>
                <a:off x="3397106" y="3766960"/>
                <a:ext cx="4030078"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ea typeface="+mj-ea"/>
                        </a:rPr>
                        <m:t>𝐿</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𝑓</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𝑋</m:t>
                          </m:r>
                          <m:r>
                            <a:rPr kumimoji="1" lang="en-US" altLang="zh-CN" sz="2800" i="1">
                              <a:latin typeface="Cambria Math" panose="02040503050406030204" pitchFamily="18" charset="0"/>
                              <a:ea typeface="+mj-ea"/>
                            </a:rPr>
                            <m:t>)</m:t>
                          </m:r>
                        </m:e>
                      </m:d>
                      <m:r>
                        <a:rPr kumimoji="1" lang="en-US" altLang="zh-CN" sz="2800" i="1">
                          <a:latin typeface="Cambria Math" panose="02040503050406030204" pitchFamily="18" charset="0"/>
                          <a:ea typeface="+mj-ea"/>
                        </a:rPr>
                        <m:t>=</m:t>
                      </m:r>
                      <m:sSup>
                        <m:sSupPr>
                          <m:ctrlPr>
                            <a:rPr kumimoji="1" lang="en-US" altLang="zh-CN" sz="2800" i="1">
                              <a:latin typeface="Cambria Math" panose="02040503050406030204" pitchFamily="18" charset="0"/>
                              <a:ea typeface="+mj-ea"/>
                            </a:rPr>
                          </m:ctrlPr>
                        </m:sSupPr>
                        <m:e>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𝑓</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𝑋</m:t>
                              </m:r>
                              <m:r>
                                <a:rPr kumimoji="1" lang="en-US" altLang="zh-CN" sz="2800" i="1">
                                  <a:latin typeface="Cambria Math" panose="02040503050406030204" pitchFamily="18" charset="0"/>
                                  <a:ea typeface="+mj-ea"/>
                                </a:rPr>
                                <m:t>)</m:t>
                              </m:r>
                            </m:e>
                          </m:d>
                        </m:e>
                        <m:sup>
                          <m:r>
                            <a:rPr kumimoji="1" lang="en-US" altLang="zh-CN" sz="2800" i="1">
                              <a:latin typeface="Cambria Math" panose="02040503050406030204" pitchFamily="18" charset="0"/>
                              <a:ea typeface="+mj-ea"/>
                            </a:rPr>
                            <m:t>2</m:t>
                          </m:r>
                        </m:sup>
                      </m:sSup>
                    </m:oMath>
                  </m:oMathPara>
                </a14:m>
                <a:endParaRPr kumimoji="1" lang="zh-CN" altLang="en-US" sz="2400" dirty="0">
                  <a:latin typeface="+mj-ea"/>
                  <a:ea typeface="+mj-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397106" y="3766960"/>
                <a:ext cx="4030078" cy="440633"/>
              </a:xfrm>
              <a:prstGeom prst="rect">
                <a:avLst/>
              </a:prstGeom>
              <a:blipFill>
                <a:blip r:embed="rId4"/>
                <a:stretch>
                  <a:fillRect/>
                </a:stretch>
              </a:blipFill>
            </p:spPr>
            <p:txBody>
              <a:bodyPr/>
              <a:lstStyle/>
              <a:p>
                <a:r>
                  <a:rPr lang="zh-CN" altLang="en-US">
                    <a:noFill/>
                  </a:rPr>
                  <a:t> </a:t>
                </a:r>
              </a:p>
            </p:txBody>
          </p:sp>
        </mc:Fallback>
      </mc:AlternateContent>
      <p:sp>
        <p:nvSpPr>
          <p:cNvPr id="11" name="文本框 10"/>
          <p:cNvSpPr txBox="1"/>
          <p:nvPr/>
        </p:nvSpPr>
        <p:spPr>
          <a:xfrm>
            <a:off x="1146811" y="4270702"/>
            <a:ext cx="2382383" cy="461665"/>
          </a:xfrm>
          <a:prstGeom prst="rect">
            <a:avLst/>
          </a:prstGeom>
          <a:noFill/>
        </p:spPr>
        <p:txBody>
          <a:bodyPr wrap="none" rtlCol="0">
            <a:spAutoFit/>
          </a:bodyPr>
          <a:lstStyle/>
          <a:p>
            <a:r>
              <a:rPr kumimoji="1" lang="en-US" altLang="zh-CN" sz="2400" b="1" dirty="0">
                <a:latin typeface="+mj-ea"/>
                <a:ea typeface="+mj-ea"/>
              </a:rPr>
              <a:t>3.</a:t>
            </a:r>
            <a:r>
              <a:rPr kumimoji="1" lang="en-US" altLang="en-US" sz="2400" b="1" dirty="0">
                <a:latin typeface="+mj-ea"/>
                <a:ea typeface="+mj-ea"/>
              </a:rPr>
              <a:t> </a:t>
            </a:r>
            <a:r>
              <a:rPr kumimoji="1" lang="zh-CN" altLang="en-US" sz="2400" b="1" dirty="0">
                <a:latin typeface="+mj-ea"/>
                <a:ea typeface="+mj-ea"/>
              </a:rPr>
              <a:t>绝对损失函数</a:t>
            </a:r>
          </a:p>
        </p:txBody>
      </p:sp>
      <mc:AlternateContent xmlns:mc="http://schemas.openxmlformats.org/markup-compatibility/2006" xmlns:a14="http://schemas.microsoft.com/office/drawing/2010/main">
        <mc:Choice Requires="a14">
          <p:sp>
            <p:nvSpPr>
              <p:cNvPr id="12" name="文本框 11"/>
              <p:cNvSpPr txBox="1"/>
              <p:nvPr/>
            </p:nvSpPr>
            <p:spPr>
              <a:xfrm>
                <a:off x="3452382" y="4846211"/>
                <a:ext cx="3491597" cy="430887"/>
              </a:xfrm>
              <a:prstGeom prst="rect">
                <a:avLst/>
              </a:prstGeom>
              <a:noFill/>
            </p:spPr>
            <p:txBody>
              <a:bodyPr wrap="none" lIns="0" tIns="0" rIns="0" bIns="0" rtlCol="0">
                <a:spAutoFit/>
              </a:bodyPr>
              <a:lstStyle/>
              <a:p>
                <a14:m>
                  <m:oMath xmlns:m="http://schemas.openxmlformats.org/officeDocument/2006/math">
                    <m:r>
                      <a:rPr kumimoji="1" lang="en-US" altLang="zh-CN" sz="2800" i="1">
                        <a:latin typeface="Cambria Math" panose="02040503050406030204" pitchFamily="18" charset="0"/>
                        <a:ea typeface="+mj-ea"/>
                      </a:rPr>
                      <m:t>𝐿</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𝑓</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𝑋</m:t>
                        </m:r>
                        <m:r>
                          <a:rPr kumimoji="1" lang="en-US" altLang="zh-CN" sz="2800" i="1">
                            <a:latin typeface="Cambria Math" panose="02040503050406030204" pitchFamily="18" charset="0"/>
                            <a:ea typeface="+mj-ea"/>
                          </a:rPr>
                          <m:t>)</m:t>
                        </m:r>
                      </m:e>
                    </m:d>
                  </m:oMath>
                </a14:m>
                <a:r>
                  <a:rPr kumimoji="1" lang="en-US" altLang="zh-CN" sz="2800" dirty="0">
                    <a:latin typeface="+mj-ea"/>
                    <a:ea typeface="+mj-ea"/>
                  </a:rPr>
                  <a:t>=</a:t>
                </a:r>
                <a14:m>
                  <m:oMath xmlns:m="http://schemas.openxmlformats.org/officeDocument/2006/math">
                    <m:d>
                      <m:dPr>
                        <m:begChr m:val="|"/>
                        <m:endChr m:val="|"/>
                        <m:ctrlPr>
                          <a:rPr kumimoji="1" lang="en-US" altLang="zh-CN" sz="2800" i="1" dirty="0">
                            <a:latin typeface="Cambria Math" panose="02040503050406030204" pitchFamily="18" charset="0"/>
                            <a:ea typeface="+mj-ea"/>
                          </a:rPr>
                        </m:ctrlPr>
                      </m:dPr>
                      <m:e>
                        <m:r>
                          <a:rPr kumimoji="1" lang="en-US" altLang="zh-CN" sz="2800" i="1" dirty="0">
                            <a:latin typeface="Cambria Math" panose="02040503050406030204" pitchFamily="18" charset="0"/>
                            <a:ea typeface="+mj-ea"/>
                          </a:rPr>
                          <m:t>𝑌</m:t>
                        </m:r>
                        <m:r>
                          <a:rPr kumimoji="1" lang="en-US" altLang="zh-CN" sz="2800" i="1" dirty="0">
                            <a:latin typeface="Cambria Math" panose="02040503050406030204" pitchFamily="18" charset="0"/>
                            <a:ea typeface="+mj-ea"/>
                          </a:rPr>
                          <m:t>−</m:t>
                        </m:r>
                        <m:r>
                          <a:rPr kumimoji="1" lang="en-US" altLang="zh-CN" sz="2800" i="1" dirty="0">
                            <a:latin typeface="Cambria Math" panose="02040503050406030204" pitchFamily="18" charset="0"/>
                            <a:ea typeface="+mj-ea"/>
                          </a:rPr>
                          <m:t>𝑓</m:t>
                        </m:r>
                        <m:r>
                          <a:rPr kumimoji="1" lang="en-US" altLang="zh-CN" sz="2800" i="1" dirty="0">
                            <a:latin typeface="Cambria Math" panose="02040503050406030204" pitchFamily="18" charset="0"/>
                            <a:ea typeface="+mj-ea"/>
                          </a:rPr>
                          <m:t>(</m:t>
                        </m:r>
                        <m:r>
                          <a:rPr kumimoji="1" lang="en-US" altLang="zh-CN" sz="2800" i="1" dirty="0">
                            <a:latin typeface="Cambria Math" panose="02040503050406030204" pitchFamily="18" charset="0"/>
                            <a:ea typeface="+mj-ea"/>
                          </a:rPr>
                          <m:t>𝑋</m:t>
                        </m:r>
                        <m:r>
                          <a:rPr kumimoji="1" lang="en-US" altLang="zh-CN" sz="2800" i="1" dirty="0">
                            <a:latin typeface="Cambria Math" panose="02040503050406030204" pitchFamily="18" charset="0"/>
                            <a:ea typeface="+mj-ea"/>
                          </a:rPr>
                          <m:t>)</m:t>
                        </m:r>
                      </m:e>
                    </m:d>
                  </m:oMath>
                </a14:m>
                <a:endParaRPr kumimoji="1" lang="zh-CN" altLang="en-US" sz="2800" dirty="0">
                  <a:latin typeface="+mj-ea"/>
                  <a:ea typeface="+mj-ea"/>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452382" y="4846211"/>
                <a:ext cx="3491597" cy="430887"/>
              </a:xfrm>
              <a:prstGeom prst="rect">
                <a:avLst/>
              </a:prstGeom>
              <a:blipFill>
                <a:blip r:embed="rId5"/>
                <a:stretch>
                  <a:fillRect t="-25352" b="-47887"/>
                </a:stretch>
              </a:blipFill>
            </p:spPr>
            <p:txBody>
              <a:bodyPr/>
              <a:lstStyle/>
              <a:p>
                <a:r>
                  <a:rPr lang="zh-CN" altLang="en-US">
                    <a:noFill/>
                  </a:rPr>
                  <a:t> </a:t>
                </a:r>
              </a:p>
            </p:txBody>
          </p:sp>
        </mc:Fallback>
      </mc:AlternateContent>
      <p:sp>
        <p:nvSpPr>
          <p:cNvPr id="13" name="文本框 12"/>
          <p:cNvSpPr txBox="1"/>
          <p:nvPr/>
        </p:nvSpPr>
        <p:spPr>
          <a:xfrm>
            <a:off x="1146810" y="5361627"/>
            <a:ext cx="5166799" cy="461665"/>
          </a:xfrm>
          <a:prstGeom prst="rect">
            <a:avLst/>
          </a:prstGeom>
          <a:noFill/>
        </p:spPr>
        <p:txBody>
          <a:bodyPr wrap="none" rtlCol="0">
            <a:spAutoFit/>
          </a:bodyPr>
          <a:lstStyle/>
          <a:p>
            <a:r>
              <a:rPr kumimoji="1" lang="en-US" altLang="en-US" sz="2400" b="1" dirty="0">
                <a:latin typeface="+mj-ea"/>
                <a:ea typeface="+mj-ea"/>
              </a:rPr>
              <a:t>4</a:t>
            </a:r>
            <a:r>
              <a:rPr kumimoji="1" lang="en-US" altLang="zh-CN" sz="2400" b="1" dirty="0">
                <a:latin typeface="+mj-ea"/>
                <a:ea typeface="+mj-ea"/>
              </a:rPr>
              <a:t>.</a:t>
            </a:r>
            <a:r>
              <a:rPr kumimoji="1" lang="en-US" altLang="en-US" sz="2400" b="1" dirty="0">
                <a:latin typeface="+mj-ea"/>
                <a:ea typeface="+mj-ea"/>
              </a:rPr>
              <a:t> </a:t>
            </a:r>
            <a:r>
              <a:rPr kumimoji="1" lang="zh-CN" altLang="en-US" sz="2400" b="1" dirty="0">
                <a:latin typeface="+mj-ea"/>
                <a:ea typeface="+mj-ea"/>
              </a:rPr>
              <a:t>对数损失函数或对数似然损失函数</a:t>
            </a:r>
          </a:p>
        </p:txBody>
      </p:sp>
      <mc:AlternateContent xmlns:mc="http://schemas.openxmlformats.org/markup-compatibility/2006" xmlns:a14="http://schemas.microsoft.com/office/drawing/2010/main">
        <mc:Choice Requires="a14">
          <p:sp>
            <p:nvSpPr>
              <p:cNvPr id="14" name="文本框 13"/>
              <p:cNvSpPr txBox="1"/>
              <p:nvPr/>
            </p:nvSpPr>
            <p:spPr>
              <a:xfrm>
                <a:off x="2964684" y="5943200"/>
                <a:ext cx="4489434" cy="486352"/>
              </a:xfrm>
              <a:prstGeom prst="rect">
                <a:avLst/>
              </a:prstGeom>
              <a:noFill/>
            </p:spPr>
            <p:txBody>
              <a:bodyPr wrap="none" lIns="0" tIns="0" rIns="0" bIns="0" rtlCol="0">
                <a:spAutoFit/>
              </a:bodyPr>
              <a:lstStyle/>
              <a:p>
                <a14:m>
                  <m:oMath xmlns:m="http://schemas.openxmlformats.org/officeDocument/2006/math">
                    <m:r>
                      <a:rPr kumimoji="1" lang="en-US" altLang="zh-CN" sz="2800" i="1">
                        <a:latin typeface="Cambria Math" panose="02040503050406030204" pitchFamily="18" charset="0"/>
                        <a:ea typeface="+mj-ea"/>
                      </a:rPr>
                      <m:t>𝐿</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𝑃</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e>
                          <m:e>
                            <m:r>
                              <a:rPr kumimoji="1" lang="en-US" altLang="zh-CN" sz="2800" i="1">
                                <a:latin typeface="Cambria Math" panose="02040503050406030204" pitchFamily="18" charset="0"/>
                                <a:ea typeface="+mj-ea"/>
                              </a:rPr>
                              <m:t>𝑋</m:t>
                            </m:r>
                          </m:e>
                        </m:d>
                      </m:e>
                    </m:d>
                    <m:r>
                      <a:rPr kumimoji="1" lang="en-US" altLang="zh-CN" sz="2800" i="1">
                        <a:latin typeface="Cambria Math" panose="02040503050406030204" pitchFamily="18" charset="0"/>
                        <a:ea typeface="+mj-ea"/>
                      </a:rPr>
                      <m:t>=−</m:t>
                    </m:r>
                  </m:oMath>
                </a14:m>
                <a:r>
                  <a:rPr kumimoji="1" lang="en-US" altLang="zh-CN" sz="2800" dirty="0">
                    <a:latin typeface="+mj-ea"/>
                    <a:ea typeface="+mj-ea"/>
                  </a:rPr>
                  <a:t>log </a:t>
                </a:r>
                <a14:m>
                  <m:oMath xmlns:m="http://schemas.openxmlformats.org/officeDocument/2006/math">
                    <m:r>
                      <a:rPr kumimoji="1" lang="en-US" altLang="zh-CN" sz="2800" i="1">
                        <a:latin typeface="Cambria Math" panose="02040503050406030204" pitchFamily="18" charset="0"/>
                        <a:ea typeface="+mj-ea"/>
                      </a:rPr>
                      <m:t>𝑃</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e>
                      <m:e>
                        <m:r>
                          <a:rPr kumimoji="1" lang="en-US" altLang="zh-CN" sz="2800" i="1">
                            <a:latin typeface="Cambria Math" panose="02040503050406030204" pitchFamily="18" charset="0"/>
                            <a:ea typeface="+mj-ea"/>
                          </a:rPr>
                          <m:t>𝑋</m:t>
                        </m:r>
                      </m:e>
                    </m:d>
                  </m:oMath>
                </a14:m>
                <a:endParaRPr kumimoji="1" lang="zh-CN" altLang="en-US" sz="2800" dirty="0">
                  <a:latin typeface="+mj-ea"/>
                  <a:ea typeface="+mj-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2964684" y="5943200"/>
                <a:ext cx="4489434" cy="486352"/>
              </a:xfrm>
              <a:prstGeom prst="rect">
                <a:avLst/>
              </a:prstGeom>
              <a:blipFill>
                <a:blip r:embed="rId6"/>
                <a:stretch>
                  <a:fillRect t="-17500" b="-3625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64</a:t>
            </a:fld>
            <a:endParaRPr lang="en-US" sz="1200">
              <a:solidFill>
                <a:prstClr val="black">
                  <a:tint val="75000"/>
                </a:prstClr>
              </a:solidFill>
              <a:latin typeface="Calibri" panose="020F050202020403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98500" y="152400"/>
            <a:ext cx="9512300" cy="944562"/>
          </a:xfrm>
        </p:spPr>
        <p:txBody>
          <a:bodyPr>
            <a:normAutofit/>
          </a:bodyPr>
          <a:lstStyle/>
          <a:p>
            <a:pPr algn="l"/>
            <a:r>
              <a:rPr lang="zh-CN" altLang="en-US" dirty="0">
                <a:solidFill>
                  <a:schemeClr val="accent4"/>
                </a:solidFill>
              </a:rPr>
              <a:t>统计学习</a:t>
            </a:r>
            <a:r>
              <a:rPr lang="en-US" altLang="en-US" dirty="0">
                <a:solidFill>
                  <a:schemeClr val="accent4"/>
                </a:solidFill>
              </a:rPr>
              <a:t>-</a:t>
            </a:r>
            <a:r>
              <a:rPr lang="zh-CN" altLang="en-US" dirty="0">
                <a:solidFill>
                  <a:schemeClr val="accent4"/>
                </a:solidFill>
              </a:rPr>
              <a:t>算法（</a:t>
            </a:r>
            <a:r>
              <a:rPr lang="en-US" altLang="zh-CN" dirty="0">
                <a:solidFill>
                  <a:schemeClr val="accent4"/>
                </a:solidFill>
              </a:rPr>
              <a:t>algorithm</a:t>
            </a:r>
            <a:r>
              <a:rPr lang="zh-CN" altLang="en-US" dirty="0">
                <a:solidFill>
                  <a:schemeClr val="accent4"/>
                </a:solidFill>
              </a:rPr>
              <a:t>）</a:t>
            </a:r>
          </a:p>
        </p:txBody>
      </p:sp>
      <p:sp>
        <p:nvSpPr>
          <p:cNvPr id="3" name="文本框 2"/>
          <p:cNvSpPr txBox="1"/>
          <p:nvPr/>
        </p:nvSpPr>
        <p:spPr>
          <a:xfrm>
            <a:off x="711200" y="1750556"/>
            <a:ext cx="6647974"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算法：针对具体模型和策略的计算方法。</a:t>
            </a:r>
          </a:p>
        </p:txBody>
      </p:sp>
      <p:sp>
        <p:nvSpPr>
          <p:cNvPr id="4" name="文本框 3"/>
          <p:cNvSpPr txBox="1"/>
          <p:nvPr/>
        </p:nvSpPr>
        <p:spPr>
          <a:xfrm>
            <a:off x="747486" y="2665761"/>
            <a:ext cx="8042586" cy="646331"/>
          </a:xfrm>
          <a:prstGeom prst="rect">
            <a:avLst/>
          </a:prstGeom>
          <a:noFill/>
        </p:spPr>
        <p:txBody>
          <a:bodyPr wrap="none" rtlCol="0">
            <a:sp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Q</a:t>
            </a:r>
            <a:r>
              <a:rPr lang="zh-CN" altLang="en-US" sz="2800" dirty="0">
                <a:latin typeface="微软雅黑" panose="020B0503020204020204" pitchFamily="34" charset="-122"/>
                <a:ea typeface="微软雅黑" panose="020B0503020204020204" pitchFamily="34" charset="-122"/>
              </a:rPr>
              <a:t>：不同的模型下，不同的策略具有不同的算法。</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65</a:t>
            </a:fld>
            <a:endParaRPr lang="en-US" sz="1200">
              <a:solidFill>
                <a:prstClr val="black">
                  <a:tint val="75000"/>
                </a:prstClr>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latin typeface="Impact" panose="020B0806030902050204" pitchFamily="34" charset="0"/>
                <a:ea typeface="微软雅黑" panose="020B0503020204020204" charset="-122"/>
                <a:sym typeface="+mn-ea"/>
              </a:rPr>
              <a:t>机器学习的开发流程</a:t>
            </a:r>
          </a:p>
        </p:txBody>
      </p:sp>
      <p:grpSp>
        <p:nvGrpSpPr>
          <p:cNvPr id="4" name="组合 3"/>
          <p:cNvGrpSpPr/>
          <p:nvPr/>
        </p:nvGrpSpPr>
        <p:grpSpPr>
          <a:xfrm>
            <a:off x="2524760" y="1652905"/>
            <a:ext cx="6738620" cy="3769995"/>
            <a:chOff x="4076" y="2803"/>
            <a:chExt cx="10612" cy="5937"/>
          </a:xfrm>
        </p:grpSpPr>
        <p:sp>
          <p:nvSpPr>
            <p:cNvPr id="3" name="对角圆角矩形 2"/>
            <p:cNvSpPr/>
            <p:nvPr/>
          </p:nvSpPr>
          <p:spPr>
            <a:xfrm>
              <a:off x="4076" y="6465"/>
              <a:ext cx="9888" cy="102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400">
                <a:solidFill>
                  <a:schemeClr val="bg1"/>
                </a:solidFill>
              </a:endParaRPr>
            </a:p>
          </p:txBody>
        </p:sp>
        <p:sp>
          <p:nvSpPr>
            <p:cNvPr id="5"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机器学习概述</a:t>
              </a:r>
              <a:endParaRPr lang="en-US" altLang="zh-CN" sz="3600" dirty="0">
                <a:latin typeface="Impact" panose="020B0806030902050204" pitchFamily="34" charset="0"/>
                <a:ea typeface="微软雅黑" panose="020B0503020204020204" charset="-122"/>
              </a:endParaRPr>
            </a:p>
          </p:txBody>
        </p:sp>
        <p:sp>
          <p:nvSpPr>
            <p:cNvPr id="6"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机器学习的类型</a:t>
              </a:r>
            </a:p>
          </p:txBody>
        </p:sp>
        <p:sp>
          <p:nvSpPr>
            <p:cNvPr id="7" name="TextBox 11"/>
            <p:cNvSpPr txBox="1">
              <a:spLocks noChangeArrowheads="1"/>
            </p:cNvSpPr>
            <p:nvPr/>
          </p:nvSpPr>
          <p:spPr bwMode="auto">
            <a:xfrm>
              <a:off x="4728" y="528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03    </a:t>
              </a:r>
              <a:r>
                <a:rPr lang="zh-CN" altLang="en-US" sz="3600" dirty="0">
                  <a:solidFill>
                    <a:schemeClr val="tx1"/>
                  </a:solidFill>
                  <a:latin typeface="Impact" panose="020B0806030902050204" pitchFamily="34" charset="0"/>
                  <a:ea typeface="微软雅黑" panose="020B0503020204020204" charset="-122"/>
                </a:rPr>
                <a:t>机器学习的基本术语</a:t>
              </a:r>
            </a:p>
          </p:txBody>
        </p:sp>
        <p:sp>
          <p:nvSpPr>
            <p:cNvPr id="9" name="TextBox 11"/>
            <p:cNvSpPr txBox="1">
              <a:spLocks noChangeArrowheads="1"/>
            </p:cNvSpPr>
            <p:nvPr/>
          </p:nvSpPr>
          <p:spPr bwMode="auto">
            <a:xfrm>
              <a:off x="4771" y="6539"/>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04    </a:t>
              </a:r>
              <a:r>
                <a:rPr lang="zh-CN" altLang="en-US" sz="3600" dirty="0">
                  <a:solidFill>
                    <a:schemeClr val="bg1"/>
                  </a:solidFill>
                  <a:latin typeface="Impact" panose="020B0806030902050204" pitchFamily="34" charset="0"/>
                  <a:ea typeface="微软雅黑" panose="020B0503020204020204" charset="-122"/>
                </a:rPr>
                <a:t>机器学习的开发流程</a:t>
              </a:r>
            </a:p>
          </p:txBody>
        </p:sp>
        <p:sp>
          <p:nvSpPr>
            <p:cNvPr id="10" name="TextBox 11"/>
            <p:cNvSpPr txBox="1">
              <a:spLocks noChangeArrowheads="1"/>
            </p:cNvSpPr>
            <p:nvPr/>
          </p:nvSpPr>
          <p:spPr bwMode="auto">
            <a:xfrm>
              <a:off x="4728" y="7868"/>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模型的评估与选择</a:t>
              </a:r>
            </a:p>
          </p:txBody>
        </p:sp>
      </p:grpSp>
    </p:spTree>
  </p:cSld>
  <p:clrMapOvr>
    <a:masterClrMapping/>
  </p:clrMapOvr>
  <p:transition advTm="8005"/>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4" name="图片 13" descr="C:\Users\hhg\Documents\从机器学习谈起 - 计算机的潜意识 - 博客园_files\221227224214301.png"/>
          <p:cNvPicPr/>
          <p:nvPr/>
        </p:nvPicPr>
        <p:blipFill>
          <a:blip r:embed="rId3">
            <a:extLst>
              <a:ext uri="{28A0092B-C50C-407E-A947-70E740481C1C}">
                <a14:useLocalDpi xmlns:a14="http://schemas.microsoft.com/office/drawing/2010/main" val="0"/>
              </a:ext>
            </a:extLst>
          </a:blip>
          <a:srcRect/>
          <a:stretch>
            <a:fillRect/>
          </a:stretch>
        </p:blipFill>
        <p:spPr bwMode="auto">
          <a:xfrm>
            <a:off x="1269669" y="1373204"/>
            <a:ext cx="8581203" cy="4078353"/>
          </a:xfrm>
          <a:prstGeom prst="rect">
            <a:avLst/>
          </a:prstGeom>
          <a:noFill/>
          <a:ln>
            <a:noFill/>
          </a:ln>
        </p:spPr>
      </p:pic>
      <p:pic>
        <p:nvPicPr>
          <p:cNvPr id="6" name="内容占位符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35026" y="5146872"/>
            <a:ext cx="1498278" cy="1273324"/>
          </a:xfr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871" y="5252982"/>
            <a:ext cx="2122206" cy="1061103"/>
          </a:xfrm>
          <a:prstGeom prst="rect">
            <a:avLst/>
          </a:prstGeom>
        </p:spPr>
      </p:pic>
      <p:sp>
        <p:nvSpPr>
          <p:cNvPr id="12" name="文本框 22"/>
          <p:cNvSpPr txBox="1">
            <a:spLocks noChangeArrowheads="1"/>
          </p:cNvSpPr>
          <p:nvPr/>
        </p:nvSpPr>
        <p:spPr bwMode="auto">
          <a:xfrm>
            <a:off x="636543" y="251481"/>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机器学习的一般步骤</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8662" y="27009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机器学习的一般步骤</a:t>
            </a:r>
            <a:br>
              <a:rPr lang="zh-CN" altLang="en-US" dirty="0"/>
            </a:br>
            <a:endParaRPr lang="zh-CN" altLang="en-US" dirty="0"/>
          </a:p>
        </p:txBody>
      </p:sp>
      <p:graphicFrame>
        <p:nvGraphicFramePr>
          <p:cNvPr id="2" name="图示 1"/>
          <p:cNvGraphicFramePr/>
          <p:nvPr>
            <p:extLst>
              <p:ext uri="{D42A27DB-BD31-4B8C-83A1-F6EECF244321}">
                <p14:modId xmlns:p14="http://schemas.microsoft.com/office/powerpoint/2010/main" val="2356885955"/>
              </p:ext>
            </p:extLst>
          </p:nvPr>
        </p:nvGraphicFramePr>
        <p:xfrm>
          <a:off x="1491312" y="1165190"/>
          <a:ext cx="8128000" cy="1419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2" descr="https://ss2.bdstatic.com/70cFvnSh_Q1YnxGkpoWK1HF6hhy/it/u=3185156100,3140500470&amp;fm=26&amp;gp=0.jpg"/>
          <p:cNvPicPr>
            <a:picLocks noChangeAspect="1" noChangeArrowheads="1"/>
          </p:cNvPicPr>
          <p:nvPr/>
        </p:nvPicPr>
        <p:blipFill rotWithShape="1">
          <a:blip r:embed="rId7">
            <a:extLst>
              <a:ext uri="{28A0092B-C50C-407E-A947-70E740481C1C}">
                <a14:useLocalDpi xmlns:a14="http://schemas.microsoft.com/office/drawing/2010/main" val="0"/>
              </a:ext>
            </a:extLst>
          </a:blip>
          <a:srcRect r="40744"/>
          <a:stretch>
            <a:fillRect/>
          </a:stretch>
        </p:blipFill>
        <p:spPr bwMode="auto">
          <a:xfrm>
            <a:off x="1491313" y="2773613"/>
            <a:ext cx="1794289" cy="19560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ss3.bdstatic.com/70cFv8Sh_Q1YnxGkpoWK1HF6hhy/it/u=1672873603,1003175156&amp;fm=26&amp;gp=0.jpg"/>
          <p:cNvPicPr>
            <a:picLocks noChangeAspect="1" noChangeArrowheads="1"/>
          </p:cNvPicPr>
          <p:nvPr/>
        </p:nvPicPr>
        <p:blipFill rotWithShape="1">
          <a:blip r:embed="rId8">
            <a:extLst>
              <a:ext uri="{28A0092B-C50C-407E-A947-70E740481C1C}">
                <a14:useLocalDpi xmlns:a14="http://schemas.microsoft.com/office/drawing/2010/main" val="0"/>
              </a:ext>
            </a:extLst>
          </a:blip>
          <a:srcRect r="45480"/>
          <a:stretch>
            <a:fillRect/>
          </a:stretch>
        </p:blipFill>
        <p:spPr bwMode="auto">
          <a:xfrm>
            <a:off x="1491312" y="4789236"/>
            <a:ext cx="1806217" cy="1861208"/>
          </a:xfrm>
          <a:prstGeom prst="rect">
            <a:avLst/>
          </a:prstGeom>
          <a:noFill/>
          <a:extLst>
            <a:ext uri="{909E8E84-426E-40DD-AFC4-6F175D3DCCD1}">
              <a14:hiddenFill xmlns:a14="http://schemas.microsoft.com/office/drawing/2010/main">
                <a:solidFill>
                  <a:srgbClr val="FFFFFF"/>
                </a:solidFill>
              </a14:hiddenFill>
            </a:ext>
          </a:extLst>
        </p:spPr>
      </p:pic>
      <p:pic>
        <p:nvPicPr>
          <p:cNvPr id="16" name="内容占位符 3"/>
          <p:cNvPicPr>
            <a:picLocks noGrp="1" noChangeAspect="1"/>
          </p:cNvPicPr>
          <p:nvPr>
            <p:ph idx="1"/>
          </p:nvPr>
        </p:nvPicPr>
        <p:blipFill rotWithShape="1">
          <a:blip r:embed="rId9">
            <a:extLst>
              <a:ext uri="{28A0092B-C50C-407E-A947-70E740481C1C}">
                <a14:useLocalDpi xmlns:a14="http://schemas.microsoft.com/office/drawing/2010/main" val="0"/>
              </a:ext>
            </a:extLst>
          </a:blip>
          <a:srcRect l="36935" t="16282" b="11821"/>
          <a:stretch>
            <a:fillRect/>
          </a:stretch>
        </p:blipFill>
        <p:spPr>
          <a:xfrm>
            <a:off x="3762325" y="2772836"/>
            <a:ext cx="1716470" cy="1956869"/>
          </a:xfrm>
        </p:spPr>
      </p:pic>
      <p:pic>
        <p:nvPicPr>
          <p:cNvPr id="17" name="图片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85964" y="4748332"/>
            <a:ext cx="1807476" cy="1956869"/>
          </a:xfrm>
          <a:prstGeom prst="rect">
            <a:avLst/>
          </a:prstGeom>
        </p:spPr>
      </p:pic>
      <p:pic>
        <p:nvPicPr>
          <p:cNvPr id="18" name="图片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54554" y="2754210"/>
            <a:ext cx="1824408" cy="1824408"/>
          </a:xfrm>
          <a:prstGeom prst="rect">
            <a:avLst/>
          </a:prstGeom>
        </p:spPr>
      </p:pic>
      <p:pic>
        <p:nvPicPr>
          <p:cNvPr id="19" name="图片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47747" y="3062082"/>
            <a:ext cx="2475330" cy="2475330"/>
          </a:xfrm>
          <a:prstGeom prst="rect">
            <a:avLst/>
          </a:prstGeom>
        </p:spPr>
      </p:pic>
      <p:pic>
        <p:nvPicPr>
          <p:cNvPr id="2050" name="Picture 2" descr="https://timgsa.baidu.com/timg?image&amp;quality=80&amp;size=b9999_10000&amp;sec=1604428732188&amp;di=8d5c733c1fcc654900bfd9f42d267696&amp;imgtype=0&amp;src=http%3A%2F%2Fwww.cnjidan.com%2Fupload%2Fpictures%2F2017%2F04%2F0-ExrLr4.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5396" r="22028"/>
          <a:stretch>
            <a:fillRect/>
          </a:stretch>
        </p:blipFill>
        <p:spPr bwMode="auto">
          <a:xfrm>
            <a:off x="3781807" y="4803090"/>
            <a:ext cx="1677505" cy="1847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副标题 21"/>
          <p:cNvSpPr txBox="1"/>
          <p:nvPr/>
        </p:nvSpPr>
        <p:spPr>
          <a:xfrm>
            <a:off x="2153506" y="1371600"/>
            <a:ext cx="7904894" cy="4495800"/>
          </a:xfrm>
          <a:prstGeom prst="rect">
            <a:avLst/>
          </a:prstGeom>
        </p:spPr>
        <p:txBody>
          <a:bodyPr lIns="0" tIns="0" rIns="0" bIns="0" anchor="ctr"/>
          <a:lstStyle/>
          <a:p>
            <a:pPr marL="342900" indent="-342900">
              <a:buFont typeface="+mj-lt"/>
              <a:buAutoNum type="arabicPeriod"/>
              <a:defRPr/>
            </a:pPr>
            <a:endParaRPr lang="zh-CN" altLang="en-US" kern="0" dirty="0">
              <a:latin typeface="+mj-ea"/>
              <a:ea typeface="+mj-ea"/>
            </a:endParaRPr>
          </a:p>
        </p:txBody>
      </p:sp>
      <p:sp>
        <p:nvSpPr>
          <p:cNvPr id="3" name="文本框 2"/>
          <p:cNvSpPr txBox="1"/>
          <p:nvPr/>
        </p:nvSpPr>
        <p:spPr>
          <a:xfrm>
            <a:off x="774700" y="2093139"/>
            <a:ext cx="9893301" cy="3353097"/>
          </a:xfrm>
          <a:prstGeom prst="rect">
            <a:avLst/>
          </a:prstGeom>
          <a:noFill/>
        </p:spPr>
        <p:txBody>
          <a:bodyPr wrap="square" rtlCol="0">
            <a:spAutoFit/>
          </a:bodyPr>
          <a:lstStyle/>
          <a:p>
            <a:pPr marL="342900" indent="-342900">
              <a:lnSpc>
                <a:spcPct val="150000"/>
              </a:lnSpc>
              <a:buAutoNum type="arabicPeriod"/>
            </a:pPr>
            <a:r>
              <a:rPr kumimoji="1" lang="zh-CN" altLang="en-US" sz="2400" dirty="0">
                <a:latin typeface="+mj-ea"/>
                <a:ea typeface="+mj-ea"/>
              </a:rPr>
              <a:t>得到一个有限的训练数据集合；</a:t>
            </a:r>
            <a:endParaRPr kumimoji="1" lang="en-US" altLang="zh-CN" sz="2400" dirty="0">
              <a:latin typeface="+mj-ea"/>
              <a:ea typeface="+mj-ea"/>
            </a:endParaRPr>
          </a:p>
          <a:p>
            <a:pPr marL="342900" indent="-342900">
              <a:lnSpc>
                <a:spcPct val="150000"/>
              </a:lnSpc>
              <a:buAutoNum type="arabicPeriod"/>
            </a:pPr>
            <a:r>
              <a:rPr kumimoji="1" lang="zh-CN" altLang="en-US" sz="2400" dirty="0">
                <a:latin typeface="+mj-ea"/>
                <a:ea typeface="+mj-ea"/>
              </a:rPr>
              <a:t>确定包含所有可能的模型的假设空间，即学习模型的集合；</a:t>
            </a:r>
            <a:endParaRPr kumimoji="1" lang="en-US" altLang="zh-CN" sz="2400" dirty="0">
              <a:latin typeface="+mj-ea"/>
              <a:ea typeface="+mj-ea"/>
            </a:endParaRPr>
          </a:p>
          <a:p>
            <a:pPr marL="342900" indent="-342900">
              <a:lnSpc>
                <a:spcPct val="150000"/>
              </a:lnSpc>
              <a:buAutoNum type="arabicPeriod"/>
            </a:pPr>
            <a:r>
              <a:rPr kumimoji="1" lang="zh-CN" altLang="en-US" sz="2400" dirty="0">
                <a:latin typeface="+mj-ea"/>
                <a:ea typeface="+mj-ea"/>
              </a:rPr>
              <a:t>确定模型选择的准则，即学习的策略；</a:t>
            </a:r>
            <a:endParaRPr kumimoji="1" lang="en-US" altLang="zh-CN" sz="2400" dirty="0">
              <a:latin typeface="+mj-ea"/>
              <a:ea typeface="+mj-ea"/>
            </a:endParaRPr>
          </a:p>
          <a:p>
            <a:pPr marL="342900" indent="-342900">
              <a:lnSpc>
                <a:spcPct val="150000"/>
              </a:lnSpc>
              <a:buAutoNum type="arabicPeriod"/>
            </a:pPr>
            <a:r>
              <a:rPr kumimoji="1" lang="zh-CN" altLang="en-US" sz="2400" dirty="0">
                <a:latin typeface="+mj-ea"/>
                <a:ea typeface="+mj-ea"/>
              </a:rPr>
              <a:t>实现求解最优模型的算法，即学习的算法；</a:t>
            </a:r>
            <a:endParaRPr kumimoji="1" lang="en-US" altLang="zh-CN" sz="2400" dirty="0">
              <a:latin typeface="+mj-ea"/>
              <a:ea typeface="+mj-ea"/>
            </a:endParaRPr>
          </a:p>
          <a:p>
            <a:pPr marL="342900" indent="-342900">
              <a:lnSpc>
                <a:spcPct val="150000"/>
              </a:lnSpc>
              <a:buAutoNum type="arabicPeriod"/>
            </a:pPr>
            <a:r>
              <a:rPr kumimoji="1" lang="zh-CN" altLang="en-US" sz="2400" dirty="0">
                <a:latin typeface="+mj-ea"/>
                <a:ea typeface="+mj-ea"/>
              </a:rPr>
              <a:t>通过学习方法选择最优模型；</a:t>
            </a:r>
            <a:endParaRPr kumimoji="1" lang="en-US" altLang="zh-CN" sz="2400" dirty="0">
              <a:latin typeface="+mj-ea"/>
              <a:ea typeface="+mj-ea"/>
            </a:endParaRPr>
          </a:p>
          <a:p>
            <a:pPr marL="342900" indent="-342900">
              <a:lnSpc>
                <a:spcPct val="150000"/>
              </a:lnSpc>
              <a:buAutoNum type="arabicPeriod"/>
            </a:pPr>
            <a:r>
              <a:rPr kumimoji="1" lang="zh-CN" altLang="en-US" sz="2400" dirty="0">
                <a:latin typeface="+mj-ea"/>
                <a:ea typeface="+mj-ea"/>
              </a:rPr>
              <a:t>利用学习的最优模型对新数据进行预测或分析。</a:t>
            </a:r>
          </a:p>
        </p:txBody>
      </p:sp>
      <p:sp>
        <p:nvSpPr>
          <p:cNvPr id="4" name="文本框 3"/>
          <p:cNvSpPr txBox="1"/>
          <p:nvPr/>
        </p:nvSpPr>
        <p:spPr>
          <a:xfrm>
            <a:off x="774700" y="1470759"/>
            <a:ext cx="7136329" cy="523220"/>
          </a:xfrm>
          <a:prstGeom prst="rect">
            <a:avLst/>
          </a:prstGeom>
          <a:noFill/>
        </p:spPr>
        <p:txBody>
          <a:bodyPr wrap="square" rtlCol="0">
            <a:spAutoFit/>
          </a:bodyPr>
          <a:lstStyle/>
          <a:p>
            <a:r>
              <a:rPr kumimoji="1" lang="zh-CN" altLang="en-US" sz="2800" b="1" dirty="0">
                <a:latin typeface="+mj-ea"/>
                <a:ea typeface="+mj-ea"/>
              </a:rPr>
              <a:t>实现统计机器学习方法的步骤如下：</a:t>
            </a:r>
          </a:p>
        </p:txBody>
      </p:sp>
      <p:sp>
        <p:nvSpPr>
          <p:cNvPr id="8" name="文本框 22">
            <a:extLst>
              <a:ext uri="{FF2B5EF4-FFF2-40B4-BE49-F238E27FC236}">
                <a16:creationId xmlns:a16="http://schemas.microsoft.com/office/drawing/2014/main" id="{7180796A-7895-4AAA-9B7D-CEB70666A3C0}"/>
              </a:ext>
            </a:extLst>
          </p:cNvPr>
          <p:cNvSpPr txBox="1">
            <a:spLocks noChangeArrowheads="1"/>
          </p:cNvSpPr>
          <p:nvPr/>
        </p:nvSpPr>
        <p:spPr bwMode="auto">
          <a:xfrm>
            <a:off x="618662" y="27009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机器学习的一般步骤</a:t>
            </a:r>
            <a:br>
              <a:rPr lang="zh-CN" altLang="en-US" dirty="0"/>
            </a:b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前置课程</a:t>
            </a:r>
          </a:p>
        </p:txBody>
      </p:sp>
      <p:graphicFrame>
        <p:nvGraphicFramePr>
          <p:cNvPr id="5" name="内容占位符 4">
            <a:extLst>
              <a:ext uri="{FF2B5EF4-FFF2-40B4-BE49-F238E27FC236}">
                <a16:creationId xmlns:a16="http://schemas.microsoft.com/office/drawing/2014/main" id="{7792909E-533A-4411-AB05-BA2FC2D1BAA7}"/>
              </a:ext>
            </a:extLst>
          </p:cNvPr>
          <p:cNvGraphicFramePr>
            <a:graphicFrameLocks noGrp="1"/>
          </p:cNvGraphicFramePr>
          <p:nvPr>
            <p:ph idx="1"/>
            <p:extLst>
              <p:ext uri="{D42A27DB-BD31-4B8C-83A1-F6EECF244321}">
                <p14:modId xmlns:p14="http://schemas.microsoft.com/office/powerpoint/2010/main" val="3415830938"/>
              </p:ext>
            </p:extLst>
          </p:nvPr>
        </p:nvGraphicFramePr>
        <p:xfrm>
          <a:off x="458788" y="1427481"/>
          <a:ext cx="10953750" cy="4673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7</a:t>
            </a:fld>
            <a:endParaRPr lang="en-US" sz="1200">
              <a:solidFill>
                <a:prstClr val="black">
                  <a:tint val="75000"/>
                </a:prstClr>
              </a:solidFill>
              <a:latin typeface="Calibri" panose="020F05020202040302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latin typeface="Impact" panose="020B0806030902050204" pitchFamily="34" charset="0"/>
                <a:ea typeface="微软雅黑" panose="020B0503020204020204" charset="-122"/>
                <a:sym typeface="+mn-ea"/>
              </a:rPr>
              <a:t>目录</a:t>
            </a:r>
          </a:p>
        </p:txBody>
      </p:sp>
      <p:grpSp>
        <p:nvGrpSpPr>
          <p:cNvPr id="4" name="组合 3"/>
          <p:cNvGrpSpPr/>
          <p:nvPr/>
        </p:nvGrpSpPr>
        <p:grpSpPr>
          <a:xfrm>
            <a:off x="2473960" y="1652905"/>
            <a:ext cx="6789420" cy="3816985"/>
            <a:chOff x="3996" y="2803"/>
            <a:chExt cx="10692" cy="6011"/>
          </a:xfrm>
        </p:grpSpPr>
        <p:sp>
          <p:nvSpPr>
            <p:cNvPr id="3" name="对角圆角矩形 2"/>
            <p:cNvSpPr/>
            <p:nvPr/>
          </p:nvSpPr>
          <p:spPr>
            <a:xfrm>
              <a:off x="3996" y="7794"/>
              <a:ext cx="9888" cy="102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400">
                <a:solidFill>
                  <a:schemeClr val="bg1"/>
                </a:solidFill>
              </a:endParaRPr>
            </a:p>
          </p:txBody>
        </p:sp>
        <p:sp>
          <p:nvSpPr>
            <p:cNvPr id="5"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机器学习概述</a:t>
              </a:r>
              <a:endParaRPr lang="en-US" altLang="zh-CN" sz="3600" dirty="0">
                <a:latin typeface="Impact" panose="020B0806030902050204" pitchFamily="34" charset="0"/>
                <a:ea typeface="微软雅黑" panose="020B0503020204020204" charset="-122"/>
              </a:endParaRPr>
            </a:p>
          </p:txBody>
        </p:sp>
        <p:sp>
          <p:nvSpPr>
            <p:cNvPr id="6"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机器学习的类型</a:t>
              </a:r>
            </a:p>
          </p:txBody>
        </p:sp>
        <p:sp>
          <p:nvSpPr>
            <p:cNvPr id="7" name="TextBox 11"/>
            <p:cNvSpPr txBox="1">
              <a:spLocks noChangeArrowheads="1"/>
            </p:cNvSpPr>
            <p:nvPr/>
          </p:nvSpPr>
          <p:spPr bwMode="auto">
            <a:xfrm>
              <a:off x="4728" y="528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03    </a:t>
              </a:r>
              <a:r>
                <a:rPr lang="zh-CN" altLang="en-US" sz="3600" dirty="0">
                  <a:solidFill>
                    <a:schemeClr val="tx1"/>
                  </a:solidFill>
                  <a:latin typeface="Impact" panose="020B0806030902050204" pitchFamily="34" charset="0"/>
                  <a:ea typeface="微软雅黑" panose="020B0503020204020204" charset="-122"/>
                </a:rPr>
                <a:t>机器学习的基本术语</a:t>
              </a:r>
            </a:p>
          </p:txBody>
        </p:sp>
        <p:sp>
          <p:nvSpPr>
            <p:cNvPr id="9" name="TextBox 11"/>
            <p:cNvSpPr txBox="1">
              <a:spLocks noChangeArrowheads="1"/>
            </p:cNvSpPr>
            <p:nvPr/>
          </p:nvSpPr>
          <p:spPr bwMode="auto">
            <a:xfrm>
              <a:off x="4771" y="6539"/>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a:t>
              </a:r>
              <a:r>
                <a:rPr lang="en-US" altLang="zh-CN" sz="3600" dirty="0">
                  <a:solidFill>
                    <a:schemeClr val="bg1"/>
                  </a:solidFill>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机器学习的开发流程</a:t>
              </a:r>
            </a:p>
          </p:txBody>
        </p:sp>
        <p:sp>
          <p:nvSpPr>
            <p:cNvPr id="10" name="TextBox 11"/>
            <p:cNvSpPr txBox="1">
              <a:spLocks noChangeArrowheads="1"/>
            </p:cNvSpPr>
            <p:nvPr/>
          </p:nvSpPr>
          <p:spPr bwMode="auto">
            <a:xfrm>
              <a:off x="4728" y="7868"/>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05    </a:t>
              </a:r>
              <a:r>
                <a:rPr lang="zh-CN" altLang="en-US" sz="3600" dirty="0">
                  <a:solidFill>
                    <a:schemeClr val="bg1"/>
                  </a:solidFill>
                  <a:latin typeface="Impact" panose="020B0806030902050204" pitchFamily="34" charset="0"/>
                  <a:ea typeface="微软雅黑" panose="020B0503020204020204" charset="-122"/>
                </a:rPr>
                <a:t>模型的评估与选择</a:t>
              </a:r>
            </a:p>
          </p:txBody>
        </p:sp>
      </p:grpSp>
    </p:spTree>
    <p:extLst>
      <p:ext uri="{BB962C8B-B14F-4D97-AF65-F5344CB8AC3E}">
        <p14:creationId xmlns:p14="http://schemas.microsoft.com/office/powerpoint/2010/main" val="1527163445"/>
      </p:ext>
    </p:extLst>
  </p:cSld>
  <p:clrMapOvr>
    <a:masterClrMapping/>
  </p:clrMapOvr>
  <p:transition advTm="8005"/>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6"/>
            <a:ext cx="7098347" cy="706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经验误差与过拟合</a:t>
            </a:r>
          </a:p>
        </p:txBody>
      </p:sp>
      <p:sp>
        <p:nvSpPr>
          <p:cNvPr id="7" name="内容占位符 2"/>
          <p:cNvSpPr>
            <a:spLocks noGrp="1"/>
          </p:cNvSpPr>
          <p:nvPr>
            <p:ph idx="1"/>
          </p:nvPr>
        </p:nvSpPr>
        <p:spPr>
          <a:xfrm>
            <a:off x="634328" y="1379261"/>
            <a:ext cx="11122062" cy="3914192"/>
          </a:xfrm>
        </p:spPr>
        <p:txBody>
          <a:bodyPr>
            <a:noAutofit/>
          </a:bodyPr>
          <a:lstStyle/>
          <a:p>
            <a:pPr>
              <a:lnSpc>
                <a:spcPct val="110000"/>
              </a:lnSpc>
              <a:spcBef>
                <a:spcPts val="0"/>
              </a:spcBef>
            </a:pPr>
            <a:r>
              <a:rPr lang="zh-CN" altLang="en-US" sz="2400" b="1" dirty="0">
                <a:solidFill>
                  <a:schemeClr val="tx1"/>
                </a:solidFill>
                <a:latin typeface="+mj-ea"/>
                <a:ea typeface="+mj-ea"/>
                <a:cs typeface="微软雅黑" panose="020B0503020204020204" charset="-122"/>
              </a:rPr>
              <a:t>错误率</a:t>
            </a:r>
            <a:r>
              <a:rPr lang="en-US" altLang="zh-CN" sz="2400" b="1" dirty="0">
                <a:solidFill>
                  <a:schemeClr val="tx1"/>
                </a:solidFill>
                <a:latin typeface="+mj-ea"/>
                <a:ea typeface="+mj-ea"/>
                <a:cs typeface="微软雅黑" panose="020B0503020204020204" charset="-122"/>
              </a:rPr>
              <a:t>&amp;</a:t>
            </a:r>
            <a:r>
              <a:rPr lang="zh-CN" altLang="en-US" sz="2400" b="1" dirty="0">
                <a:solidFill>
                  <a:schemeClr val="tx1"/>
                </a:solidFill>
                <a:latin typeface="+mj-ea"/>
                <a:ea typeface="+mj-ea"/>
                <a:cs typeface="微软雅黑" panose="020B0503020204020204" charset="-122"/>
              </a:rPr>
              <a:t>精度</a:t>
            </a:r>
            <a:r>
              <a:rPr lang="en-US" altLang="zh-CN" sz="2400" b="1" dirty="0">
                <a:solidFill>
                  <a:schemeClr val="tx1"/>
                </a:solidFill>
                <a:latin typeface="+mj-ea"/>
                <a:ea typeface="+mj-ea"/>
                <a:cs typeface="微软雅黑" panose="020B0503020204020204" charset="-122"/>
              </a:rPr>
              <a:t>&amp;</a:t>
            </a:r>
            <a:r>
              <a:rPr lang="zh-CN" altLang="en-US" sz="2400" b="1" dirty="0">
                <a:solidFill>
                  <a:schemeClr val="tx1"/>
                </a:solidFill>
                <a:latin typeface="+mj-ea"/>
                <a:ea typeface="+mj-ea"/>
                <a:cs typeface="微软雅黑" panose="020B0503020204020204" charset="-122"/>
              </a:rPr>
              <a:t>误差</a:t>
            </a:r>
            <a:r>
              <a:rPr lang="zh-CN" altLang="en-US" sz="2400" b="1" dirty="0">
                <a:solidFill>
                  <a:srgbClr val="023A91"/>
                </a:solidFill>
                <a:latin typeface="+mj-ea"/>
                <a:ea typeface="+mj-ea"/>
                <a:cs typeface="微软雅黑" panose="020B0503020204020204" charset="-122"/>
              </a:rPr>
              <a:t>：</a:t>
            </a:r>
            <a:endParaRPr lang="en-US" altLang="zh-CN" sz="2400" b="1" dirty="0">
              <a:solidFill>
                <a:srgbClr val="023A91"/>
              </a:solidFill>
              <a:latin typeface="+mj-ea"/>
              <a:ea typeface="+mj-ea"/>
              <a:cs typeface="微软雅黑" panose="020B0503020204020204" charset="-122"/>
            </a:endParaRPr>
          </a:p>
          <a:p>
            <a:pPr marL="0" lvl="1">
              <a:lnSpc>
                <a:spcPct val="110000"/>
              </a:lnSpc>
            </a:pPr>
            <a:r>
              <a:rPr lang="zh-CN" altLang="en-US" sz="2400" b="1" dirty="0">
                <a:solidFill>
                  <a:srgbClr val="FF0000"/>
                </a:solidFill>
                <a:latin typeface="+mj-ea"/>
                <a:ea typeface="+mj-ea"/>
                <a:cs typeface="微软雅黑" panose="020B0503020204020204" charset="-122"/>
              </a:rPr>
              <a:t>错误率</a:t>
            </a:r>
            <a:r>
              <a:rPr lang="en-US" altLang="zh-CN" sz="2400" b="1" dirty="0">
                <a:solidFill>
                  <a:srgbClr val="FF0000"/>
                </a:solidFill>
                <a:latin typeface="+mj-ea"/>
                <a:ea typeface="+mj-ea"/>
                <a:cs typeface="微软雅黑" panose="020B0503020204020204" charset="-122"/>
              </a:rPr>
              <a:t>:</a:t>
            </a:r>
            <a:r>
              <a:rPr lang="en-US" altLang="zh-CN" sz="2400" dirty="0">
                <a:latin typeface="+mj-ea"/>
                <a:ea typeface="+mj-ea"/>
                <a:cs typeface="微软雅黑" panose="020B0503020204020204" charset="-122"/>
              </a:rPr>
              <a:t> </a:t>
            </a:r>
            <a:r>
              <a:rPr lang="zh-CN" altLang="en-US" sz="2400" dirty="0">
                <a:latin typeface="+mj-ea"/>
                <a:ea typeface="+mj-ea"/>
                <a:cs typeface="微软雅黑" panose="020B0503020204020204" charset="-122"/>
              </a:rPr>
              <a:t>分类错误的样本数占样本总数的比例。</a:t>
            </a:r>
          </a:p>
          <a:p>
            <a:pPr marL="0" lvl="2" indent="-342900">
              <a:lnSpc>
                <a:spcPct val="110000"/>
              </a:lnSpc>
              <a:buFont typeface="Arial" panose="020B0604020202020204" pitchFamily="34" charset="0"/>
              <a:buChar char="•"/>
            </a:pPr>
            <a:r>
              <a:rPr lang="zh-CN" altLang="en-US" sz="2200" dirty="0">
                <a:latin typeface="+mj-ea"/>
                <a:ea typeface="+mj-ea"/>
                <a:cs typeface="微软雅黑" panose="020B0503020204020204" charset="-122"/>
              </a:rPr>
              <a:t>例如: </a:t>
            </a:r>
            <a:r>
              <a:rPr lang="en-US" altLang="zh-CN" sz="2200" dirty="0">
                <a:latin typeface="+mj-ea"/>
                <a:ea typeface="+mj-ea"/>
                <a:cs typeface="微软雅黑" panose="020B0503020204020204" charset="-122"/>
              </a:rPr>
              <a:t>m个样本中有a个样本分类错误，则错误率为:E=a/m</a:t>
            </a:r>
          </a:p>
          <a:p>
            <a:pPr marL="0" lvl="1">
              <a:lnSpc>
                <a:spcPct val="110000"/>
              </a:lnSpc>
            </a:pPr>
            <a:r>
              <a:rPr lang="zh-CN" altLang="en-US" sz="2400" b="1" dirty="0">
                <a:solidFill>
                  <a:srgbClr val="FF0000"/>
                </a:solidFill>
                <a:latin typeface="+mj-ea"/>
                <a:ea typeface="+mj-ea"/>
                <a:cs typeface="微软雅黑" panose="020B0503020204020204" charset="-122"/>
              </a:rPr>
              <a:t>精度：</a:t>
            </a:r>
            <a:r>
              <a:rPr lang="zh-CN" altLang="en-US" sz="2400" dirty="0">
                <a:latin typeface="+mj-ea"/>
                <a:ea typeface="+mj-ea"/>
                <a:cs typeface="微软雅黑" panose="020B0503020204020204" charset="-122"/>
              </a:rPr>
              <a:t>分类正确的样本数占样本总数的比例。</a:t>
            </a:r>
          </a:p>
          <a:p>
            <a:pPr marL="0" lvl="2" indent="-342900">
              <a:lnSpc>
                <a:spcPct val="110000"/>
              </a:lnSpc>
              <a:buFont typeface="Arial" panose="020B0604020202020204" pitchFamily="34" charset="0"/>
              <a:buChar char="•"/>
            </a:pPr>
            <a:r>
              <a:rPr lang="en-US" altLang="zh-CN" sz="2200" dirty="0">
                <a:latin typeface="+mj-ea"/>
                <a:ea typeface="+mj-ea"/>
              </a:rPr>
              <a:t>即:精度=1-错误率=1-E</a:t>
            </a:r>
          </a:p>
          <a:p>
            <a:pPr marL="0" lvl="1">
              <a:lnSpc>
                <a:spcPct val="110000"/>
              </a:lnSpc>
            </a:pPr>
            <a:r>
              <a:rPr lang="zh-CN" altLang="en-US" sz="2400" b="1" dirty="0">
                <a:solidFill>
                  <a:srgbClr val="FF0000"/>
                </a:solidFill>
                <a:latin typeface="+mj-ea"/>
                <a:ea typeface="+mj-ea"/>
                <a:cs typeface="微软雅黑" panose="020B0503020204020204" charset="-122"/>
              </a:rPr>
              <a:t>误差：</a:t>
            </a:r>
            <a:r>
              <a:rPr lang="zh-CN" altLang="en-US" sz="2400" dirty="0">
                <a:latin typeface="+mj-ea"/>
                <a:ea typeface="+mj-ea"/>
                <a:cs typeface="微软雅黑" panose="020B0503020204020204" charset="-122"/>
              </a:rPr>
              <a:t>样本真实输出与预测输出之间的差异</a:t>
            </a:r>
            <a:endParaRPr lang="en-US" altLang="zh-CN" sz="2400" dirty="0">
              <a:latin typeface="+mj-ea"/>
              <a:ea typeface="+mj-ea"/>
              <a:cs typeface="微软雅黑" panose="020B0503020204020204" charset="-122"/>
            </a:endParaRPr>
          </a:p>
          <a:p>
            <a:pPr marL="0" lvl="2" indent="-342900">
              <a:lnSpc>
                <a:spcPct val="110000"/>
              </a:lnSpc>
              <a:buFont typeface="Arial" panose="020B0604020202020204" pitchFamily="34" charset="0"/>
              <a:buChar char="•"/>
            </a:pPr>
            <a:r>
              <a:rPr lang="zh-CN" altLang="en-US" sz="2200" dirty="0">
                <a:latin typeface="+mj-ea"/>
                <a:ea typeface="+mj-ea"/>
              </a:rPr>
              <a:t>训练</a:t>
            </a:r>
            <a:r>
              <a:rPr lang="en-US" altLang="zh-CN" sz="2200" dirty="0">
                <a:latin typeface="+mj-ea"/>
                <a:ea typeface="+mj-ea"/>
              </a:rPr>
              <a:t>(</a:t>
            </a:r>
            <a:r>
              <a:rPr lang="zh-CN" altLang="en-US" sz="2200" dirty="0">
                <a:latin typeface="+mj-ea"/>
                <a:ea typeface="+mj-ea"/>
              </a:rPr>
              <a:t>经验</a:t>
            </a:r>
            <a:r>
              <a:rPr lang="en-US" altLang="zh-CN" sz="2200" dirty="0">
                <a:latin typeface="+mj-ea"/>
                <a:ea typeface="+mj-ea"/>
              </a:rPr>
              <a:t>)</a:t>
            </a:r>
            <a:r>
              <a:rPr lang="zh-CN" altLang="en-US" sz="2200" dirty="0">
                <a:latin typeface="+mj-ea"/>
                <a:ea typeface="+mj-ea"/>
              </a:rPr>
              <a:t>误差：训练集上</a:t>
            </a:r>
            <a:endParaRPr lang="en-US" altLang="zh-CN" sz="2200" dirty="0">
              <a:latin typeface="+mj-ea"/>
              <a:ea typeface="+mj-ea"/>
            </a:endParaRPr>
          </a:p>
          <a:p>
            <a:pPr marL="0" lvl="2" indent="-342900">
              <a:lnSpc>
                <a:spcPct val="110000"/>
              </a:lnSpc>
              <a:buFont typeface="Arial" panose="020B0604020202020204" pitchFamily="34" charset="0"/>
              <a:buChar char="•"/>
            </a:pPr>
            <a:r>
              <a:rPr lang="zh-CN" altLang="en-US" sz="2200" dirty="0">
                <a:latin typeface="+mj-ea"/>
                <a:ea typeface="+mj-ea"/>
              </a:rPr>
              <a:t>测试误差：测试集</a:t>
            </a:r>
            <a:endParaRPr lang="en-US" altLang="zh-CN" sz="2200" dirty="0">
              <a:latin typeface="+mj-ea"/>
              <a:ea typeface="+mj-ea"/>
            </a:endParaRPr>
          </a:p>
          <a:p>
            <a:pPr marL="0" lvl="2" indent="-342900">
              <a:lnSpc>
                <a:spcPct val="110000"/>
              </a:lnSpc>
              <a:buFont typeface="Arial" panose="020B0604020202020204" pitchFamily="34" charset="0"/>
              <a:buChar char="•"/>
            </a:pPr>
            <a:r>
              <a:rPr lang="zh-CN" altLang="en-US" sz="2200" dirty="0">
                <a:latin typeface="+mj-ea"/>
                <a:ea typeface="+mj-ea"/>
              </a:rPr>
              <a:t>泛化误差：除训练集外所有样本</a:t>
            </a:r>
          </a:p>
        </p:txBody>
      </p:sp>
      <p:sp>
        <p:nvSpPr>
          <p:cNvPr id="8" name="内容占位符 2"/>
          <p:cNvSpPr txBox="1"/>
          <p:nvPr/>
        </p:nvSpPr>
        <p:spPr>
          <a:xfrm>
            <a:off x="207010" y="5363845"/>
            <a:ext cx="11361408" cy="139255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eaLnBrk="0" fontAlgn="base" hangingPunct="0">
              <a:lnSpc>
                <a:spcPct val="120000"/>
              </a:lnSpc>
              <a:spcBef>
                <a:spcPct val="20000"/>
              </a:spcBef>
              <a:spcAft>
                <a:spcPct val="0"/>
              </a:spcAft>
              <a:buNone/>
            </a:pPr>
            <a:r>
              <a:rPr lang="zh-CN" altLang="en-US" sz="2400" dirty="0">
                <a:latin typeface="+mj-ea"/>
                <a:ea typeface="+mj-ea"/>
              </a:rPr>
              <a:t>由于事先并不知道新样本的特征，我们只能努力使经验误差最小化；</a:t>
            </a:r>
            <a:endParaRPr lang="en-US" altLang="zh-CN" sz="2400" dirty="0">
              <a:latin typeface="+mj-ea"/>
              <a:ea typeface="+mj-ea"/>
            </a:endParaRPr>
          </a:p>
          <a:p>
            <a:pPr marL="457200" lvl="1" indent="0" eaLnBrk="0" fontAlgn="base" hangingPunct="0">
              <a:lnSpc>
                <a:spcPct val="120000"/>
              </a:lnSpc>
              <a:spcBef>
                <a:spcPct val="20000"/>
              </a:spcBef>
              <a:spcAft>
                <a:spcPct val="0"/>
              </a:spcAft>
              <a:buNone/>
            </a:pPr>
            <a:r>
              <a:rPr lang="zh-CN" altLang="en-US" sz="2400" dirty="0">
                <a:latin typeface="+mj-ea"/>
                <a:ea typeface="+mj-ea"/>
              </a:rPr>
              <a:t>很多时候虽然能在训练集上做到分类错误率为零，但多数情况下这样的学习器并不好</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过拟合与欠拟合</a:t>
            </a:r>
            <a:br>
              <a:rPr lang="zh-CN" altLang="en-US" dirty="0"/>
            </a:br>
            <a:endParaRPr lang="zh-CN" altLang="en-US" dirty="0"/>
          </a:p>
        </p:txBody>
      </p:sp>
      <p:sp>
        <p:nvSpPr>
          <p:cNvPr id="4" name="文本框 3"/>
          <p:cNvSpPr txBox="1"/>
          <p:nvPr/>
        </p:nvSpPr>
        <p:spPr>
          <a:xfrm>
            <a:off x="825500" y="1466874"/>
            <a:ext cx="10541000" cy="4486741"/>
          </a:xfrm>
          <a:prstGeom prst="rect">
            <a:avLst/>
          </a:prstGeom>
          <a:noFill/>
        </p:spPr>
        <p:txBody>
          <a:bodyPr wrap="square" rtlCol="0" anchor="t">
            <a:spAutoFit/>
          </a:bodyPr>
          <a:lstStyle/>
          <a:p>
            <a:pPr marL="342900" indent="-342900">
              <a:lnSpc>
                <a:spcPct val="120000"/>
              </a:lnSpc>
              <a:buFont typeface="Wingdings" panose="05000000000000000000" charset="0"/>
              <a:buChar char="n"/>
            </a:pPr>
            <a:r>
              <a:rPr lang="zh-CN" altLang="en-US" sz="2400" b="1" dirty="0">
                <a:solidFill>
                  <a:srgbClr val="FF0000"/>
                </a:solidFill>
                <a:latin typeface="+mj-ea"/>
                <a:ea typeface="+mj-ea"/>
                <a:cs typeface="微软雅黑" panose="020B0503020204020204" charset="-122"/>
                <a:sym typeface="+mn-ea"/>
              </a:rPr>
              <a:t>过拟合</a:t>
            </a:r>
            <a:r>
              <a:rPr lang="en-US" altLang="zh-CN" sz="2400" b="1" dirty="0">
                <a:solidFill>
                  <a:srgbClr val="FF0000"/>
                </a:solidFill>
                <a:latin typeface="+mj-ea"/>
                <a:ea typeface="+mj-ea"/>
                <a:cs typeface="微软雅黑" panose="020B0503020204020204" charset="-122"/>
                <a:sym typeface="+mn-ea"/>
              </a:rPr>
              <a:t>:</a:t>
            </a:r>
            <a:endParaRPr lang="en-US" altLang="zh-CN" sz="2400" b="1" dirty="0">
              <a:solidFill>
                <a:srgbClr val="FF0000"/>
              </a:solidFill>
              <a:latin typeface="+mj-ea"/>
              <a:ea typeface="+mj-ea"/>
              <a:cs typeface="微软雅黑" panose="020B0503020204020204" charset="-122"/>
            </a:endParaRPr>
          </a:p>
          <a:p>
            <a:pPr marL="0" indent="0">
              <a:lnSpc>
                <a:spcPct val="120000"/>
              </a:lnSpc>
              <a:buNone/>
            </a:pPr>
            <a:r>
              <a:rPr lang="en-US" altLang="zh-CN" sz="2400" dirty="0">
                <a:latin typeface="+mj-ea"/>
                <a:ea typeface="+mj-ea"/>
                <a:cs typeface="微软雅黑" panose="020B0503020204020204" charset="-122"/>
                <a:sym typeface="+mn-ea"/>
              </a:rPr>
              <a:t>       </a:t>
            </a:r>
            <a:r>
              <a:rPr lang="zh-CN" altLang="en-US" sz="2400" dirty="0">
                <a:latin typeface="+mj-ea"/>
                <a:ea typeface="+mj-ea"/>
                <a:cs typeface="微软雅黑" panose="020B0503020204020204" charset="-122"/>
                <a:sym typeface="+mn-ea"/>
              </a:rPr>
              <a:t>学习器把训练样本学习的“太好”，将训练样本本身的特点当做所有样本的一般性质，导致泛化性能下降</a:t>
            </a:r>
            <a:endParaRPr lang="en-US" altLang="zh-CN" sz="2400" dirty="0">
              <a:latin typeface="+mj-ea"/>
              <a:ea typeface="+mj-ea"/>
              <a:cs typeface="微软雅黑" panose="020B0503020204020204" charset="-122"/>
            </a:endParaRPr>
          </a:p>
          <a:p>
            <a:pPr marL="1257300" lvl="2" indent="-342900">
              <a:lnSpc>
                <a:spcPct val="120000"/>
              </a:lnSpc>
              <a:buFont typeface="Wingdings" panose="05000000000000000000" charset="0"/>
              <a:buChar char="l"/>
            </a:pPr>
            <a:r>
              <a:rPr lang="zh-CN" altLang="en-US" sz="2400" dirty="0">
                <a:latin typeface="+mj-ea"/>
                <a:ea typeface="+mj-ea"/>
                <a:cs typeface="微软雅黑" panose="020B0503020204020204" charset="-122"/>
                <a:sym typeface="+mn-ea"/>
              </a:rPr>
              <a:t>优化目标加正则项</a:t>
            </a:r>
            <a:endParaRPr lang="en-US" altLang="zh-CN" sz="2400" dirty="0">
              <a:latin typeface="+mj-ea"/>
              <a:ea typeface="+mj-ea"/>
              <a:cs typeface="微软雅黑" panose="020B0503020204020204" charset="-122"/>
            </a:endParaRPr>
          </a:p>
          <a:p>
            <a:pPr marL="1257300" lvl="2" indent="-342900">
              <a:lnSpc>
                <a:spcPct val="120000"/>
              </a:lnSpc>
              <a:buFont typeface="Wingdings" panose="05000000000000000000" charset="0"/>
              <a:buChar char="l"/>
            </a:pPr>
            <a:r>
              <a:rPr lang="en-US" altLang="zh-CN" sz="2400" dirty="0">
                <a:latin typeface="+mj-ea"/>
                <a:ea typeface="+mj-ea"/>
                <a:cs typeface="微软雅黑" panose="020B0503020204020204" charset="-122"/>
                <a:sym typeface="+mn-ea"/>
              </a:rPr>
              <a:t>early stop</a:t>
            </a:r>
            <a:endParaRPr lang="en-US" altLang="zh-CN" sz="2400" dirty="0">
              <a:solidFill>
                <a:srgbClr val="023A91"/>
              </a:solidFill>
              <a:latin typeface="+mj-ea"/>
              <a:ea typeface="+mj-ea"/>
              <a:cs typeface="微软雅黑" panose="020B0503020204020204" charset="-122"/>
            </a:endParaRPr>
          </a:p>
          <a:p>
            <a:pPr marL="342900" indent="-342900">
              <a:lnSpc>
                <a:spcPct val="120000"/>
              </a:lnSpc>
              <a:buFont typeface="Wingdings" panose="05000000000000000000" charset="0"/>
              <a:buChar char="n"/>
            </a:pPr>
            <a:r>
              <a:rPr lang="zh-CN" altLang="en-US" sz="2400" b="1" dirty="0">
                <a:solidFill>
                  <a:srgbClr val="FF0000"/>
                </a:solidFill>
                <a:latin typeface="+mj-ea"/>
                <a:ea typeface="+mj-ea"/>
                <a:cs typeface="微软雅黑" panose="020B0503020204020204" charset="-122"/>
                <a:sym typeface="+mn-ea"/>
              </a:rPr>
              <a:t>欠拟合：</a:t>
            </a:r>
            <a:endParaRPr lang="en-US" altLang="zh-CN" sz="2400" b="1" dirty="0">
              <a:solidFill>
                <a:srgbClr val="FF0000"/>
              </a:solidFill>
              <a:latin typeface="+mj-ea"/>
              <a:ea typeface="+mj-ea"/>
              <a:cs typeface="微软雅黑" panose="020B0503020204020204" charset="-122"/>
            </a:endParaRPr>
          </a:p>
          <a:p>
            <a:pPr marL="325755" lvl="1" indent="0">
              <a:lnSpc>
                <a:spcPct val="120000"/>
              </a:lnSpc>
              <a:buNone/>
            </a:pPr>
            <a:r>
              <a:rPr lang="en-US" altLang="zh-CN" sz="2400" dirty="0">
                <a:latin typeface="+mj-ea"/>
                <a:ea typeface="+mj-ea"/>
                <a:cs typeface="微软雅黑" panose="020B0503020204020204" charset="-122"/>
                <a:sym typeface="+mn-ea"/>
              </a:rPr>
              <a:t>	</a:t>
            </a:r>
            <a:r>
              <a:rPr lang="zh-CN" altLang="en-US" sz="2400" dirty="0">
                <a:latin typeface="+mj-ea"/>
                <a:ea typeface="+mj-ea"/>
                <a:cs typeface="微软雅黑" panose="020B0503020204020204" charset="-122"/>
                <a:sym typeface="+mn-ea"/>
              </a:rPr>
              <a:t>对训练样本的一般性质尚未学好</a:t>
            </a:r>
            <a:endParaRPr lang="en-US" altLang="zh-CN" sz="2400" dirty="0">
              <a:latin typeface="+mj-ea"/>
              <a:ea typeface="+mj-ea"/>
              <a:cs typeface="微软雅黑" panose="020B0503020204020204" charset="-122"/>
            </a:endParaRPr>
          </a:p>
          <a:p>
            <a:pPr marL="1257300" lvl="2" indent="-342900">
              <a:lnSpc>
                <a:spcPct val="120000"/>
              </a:lnSpc>
              <a:buFont typeface="Wingdings" panose="05000000000000000000" charset="0"/>
              <a:buChar char="l"/>
            </a:pPr>
            <a:r>
              <a:rPr lang="zh-CN" altLang="en-US" sz="2400" dirty="0">
                <a:latin typeface="+mj-ea"/>
                <a:ea typeface="+mj-ea"/>
                <a:cs typeface="微软雅黑" panose="020B0503020204020204" charset="-122"/>
                <a:sym typeface="+mn-ea"/>
              </a:rPr>
              <a:t>决策树：拓展分支</a:t>
            </a:r>
            <a:endParaRPr lang="en-US" altLang="zh-CN" sz="2400" dirty="0">
              <a:latin typeface="+mj-ea"/>
              <a:ea typeface="+mj-ea"/>
              <a:cs typeface="微软雅黑" panose="020B0503020204020204" charset="-122"/>
            </a:endParaRPr>
          </a:p>
          <a:p>
            <a:pPr marL="1257300" lvl="2" indent="-342900">
              <a:lnSpc>
                <a:spcPct val="120000"/>
              </a:lnSpc>
              <a:buFont typeface="Wingdings" panose="05000000000000000000" charset="0"/>
              <a:buChar char="l"/>
            </a:pPr>
            <a:r>
              <a:rPr lang="zh-CN" altLang="en-US" sz="2400" dirty="0">
                <a:latin typeface="+mj-ea"/>
                <a:ea typeface="+mj-ea"/>
                <a:cs typeface="微软雅黑" panose="020B0503020204020204" charset="-122"/>
                <a:sym typeface="+mn-ea"/>
              </a:rPr>
              <a:t>神经网络：增加训练轮数</a:t>
            </a:r>
            <a:endParaRPr lang="zh-CN" altLang="en-US" sz="2400" dirty="0">
              <a:latin typeface="+mj-ea"/>
              <a:ea typeface="+mj-ea"/>
              <a:cs typeface="微软雅黑" panose="020B0503020204020204" charset="-122"/>
            </a:endParaRPr>
          </a:p>
          <a:p>
            <a:pPr lvl="1">
              <a:lnSpc>
                <a:spcPct val="120000"/>
              </a:lnSpc>
            </a:pPr>
            <a:endParaRPr lang="zh-CN" altLang="en-US" sz="2400" dirty="0">
              <a:latin typeface="+mj-ea"/>
              <a:ea typeface="+mj-ea"/>
              <a:cs typeface="微软雅黑" panose="020B050302020402020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rcRect l="2584" r="4056" b="4257"/>
          <a:stretch>
            <a:fillRect/>
          </a:stretch>
        </p:blipFill>
        <p:spPr>
          <a:xfrm>
            <a:off x="3798570" y="1299845"/>
            <a:ext cx="4594860" cy="2670175"/>
          </a:xfrm>
          <a:prstGeom prst="rect">
            <a:avLst/>
          </a:prstGeom>
        </p:spPr>
      </p:pic>
      <p:sp>
        <p:nvSpPr>
          <p:cNvPr id="4" name="文本框 3"/>
          <p:cNvSpPr txBox="1"/>
          <p:nvPr/>
        </p:nvSpPr>
        <p:spPr>
          <a:xfrm>
            <a:off x="634328" y="4145891"/>
            <a:ext cx="11100472" cy="2677656"/>
          </a:xfrm>
          <a:prstGeom prst="rect">
            <a:avLst/>
          </a:prstGeom>
          <a:noFill/>
        </p:spPr>
        <p:txBody>
          <a:bodyPr wrap="square" rtlCol="0" anchor="t">
            <a:spAutoFit/>
          </a:bodyPr>
          <a:lstStyle/>
          <a:p>
            <a:pPr marL="342900" indent="-342900">
              <a:buFont typeface="Wingdings" panose="05000000000000000000" charset="0"/>
              <a:buChar char="n"/>
            </a:pPr>
            <a:r>
              <a:rPr lang="zh-CN" altLang="en-US" sz="2400" dirty="0">
                <a:latin typeface="微软雅黑" panose="020B0503020204020204" pitchFamily="34" charset="-122"/>
                <a:ea typeface="微软雅黑" panose="020B0503020204020204" pitchFamily="34" charset="-122"/>
              </a:rPr>
              <a:t>过拟合：模型过于复杂，将锯齿这个普通特征，看的过于重要，认为必须有锯齿才是树叶，结果将树叶误判为不是树叶。学习器把训练样本本身特点当做所有潜在样本都会具有的一般性质</a:t>
            </a:r>
            <a:r>
              <a:rPr lang="en-US" altLang="zh-CN" sz="2400" dirty="0">
                <a:latin typeface="微软雅黑" panose="020B0503020204020204" pitchFamily="34" charset="-122"/>
                <a:ea typeface="微软雅黑" panose="020B0503020204020204" pitchFamily="34" charset="-122"/>
              </a:rPr>
              <a:t>.</a:t>
            </a:r>
          </a:p>
          <a:p>
            <a:endParaRPr lang="zh-CN" altLang="en-US" sz="2400" dirty="0">
              <a:latin typeface="微软雅黑" panose="020B0503020204020204" pitchFamily="34" charset="-122"/>
              <a:ea typeface="微软雅黑" panose="020B0503020204020204" pitchFamily="34" charset="-122"/>
            </a:endParaRPr>
          </a:p>
          <a:p>
            <a:pPr marL="342900" indent="-342900">
              <a:buFont typeface="Wingdings" panose="05000000000000000000" charset="0"/>
              <a:buChar char="n"/>
            </a:pPr>
            <a:r>
              <a:rPr lang="zh-CN" altLang="en-US" sz="2400" dirty="0">
                <a:latin typeface="微软雅黑" panose="020B0503020204020204" pitchFamily="34" charset="-122"/>
                <a:ea typeface="微软雅黑" panose="020B0503020204020204" pitchFamily="34" charset="-122"/>
              </a:rPr>
              <a:t>欠拟合： 由于模型过于简单，只学习到绿色这个特征， 只要是绿色就都判断为树叶，结果将树当做了树叶。训练样本的一般性质尚未被学习器学好</a:t>
            </a:r>
            <a:r>
              <a:rPr lang="en-US" altLang="zh-CN" sz="2400" dirty="0">
                <a:latin typeface="微软雅黑" panose="020B0503020204020204" pitchFamily="34" charset="-122"/>
                <a:ea typeface="微软雅黑" panose="020B0503020204020204" pitchFamily="34" charset="-122"/>
              </a:rPr>
              <a:t>.</a:t>
            </a:r>
          </a:p>
          <a:p>
            <a:pPr marL="342900" indent="-342900">
              <a:buFont typeface="Wingdings" panose="05000000000000000000" charset="0"/>
              <a:buChar char="n"/>
            </a:pPr>
            <a:endParaRPr lang="zh-CN" altLang="en-US" sz="2400" dirty="0">
              <a:latin typeface="微软雅黑" panose="020B0503020204020204" pitchFamily="34" charset="-122"/>
              <a:ea typeface="微软雅黑" panose="020B0503020204020204" pitchFamily="34" charset="-122"/>
            </a:endParaRP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过拟合与欠拟合</a:t>
            </a:r>
            <a:br>
              <a:rPr lang="zh-CN" altLang="en-US" dirty="0"/>
            </a:b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评估方法</a:t>
            </a:r>
            <a:br>
              <a:rPr lang="zh-CN" altLang="en-US" dirty="0"/>
            </a:br>
            <a:endParaRPr lang="zh-CN" altLang="en-US" dirty="0"/>
          </a:p>
        </p:txBody>
      </p:sp>
      <p:sp>
        <p:nvSpPr>
          <p:cNvPr id="8" name="内容占位符 2"/>
          <p:cNvSpPr txBox="1"/>
          <p:nvPr/>
        </p:nvSpPr>
        <p:spPr>
          <a:xfrm>
            <a:off x="457201" y="1970842"/>
            <a:ext cx="10655300" cy="1200329"/>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20000"/>
              </a:lnSpc>
            </a:pPr>
            <a:r>
              <a:rPr lang="zh-CN" altLang="en-US" sz="2800" dirty="0">
                <a:latin typeface="微软雅黑" panose="020B0503020204020204" pitchFamily="34" charset="-122"/>
                <a:ea typeface="微软雅黑" panose="020B0503020204020204" pitchFamily="34" charset="-122"/>
              </a:rPr>
              <a:t>现实任务中往往会对学习器的泛化性能、时间开销、存储开销、可解释性等方面的因素进行评估并做出选择。</a:t>
            </a:r>
          </a:p>
        </p:txBody>
      </p:sp>
      <p:sp>
        <p:nvSpPr>
          <p:cNvPr id="9" name="内容占位符 2"/>
          <p:cNvSpPr txBox="1"/>
          <p:nvPr/>
        </p:nvSpPr>
        <p:spPr>
          <a:xfrm>
            <a:off x="457201" y="3524997"/>
            <a:ext cx="10388599" cy="173490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20000"/>
              </a:lnSpc>
            </a:pPr>
            <a:r>
              <a:rPr lang="zh-CN" altLang="en-US" sz="2800" dirty="0">
                <a:latin typeface="微软雅黑" panose="020B0503020204020204" pitchFamily="34" charset="-122"/>
                <a:ea typeface="微软雅黑" panose="020B0503020204020204" pitchFamily="34" charset="-122"/>
                <a:cs typeface="微软雅黑" panose="020B0503020204020204" charset="-122"/>
              </a:rPr>
              <a:t>我们假设测试集是从样本真实分布中独立采样获得，将测试集上的“测试误差”作为泛化误差的近似，所以测试集要和训练集中的样本尽量互斥。</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5418" y="1466874"/>
            <a:ext cx="10886453" cy="845825"/>
            <a:chOff x="108025" y="1259904"/>
            <a:chExt cx="9708431" cy="846972"/>
          </a:xfrm>
        </p:grpSpPr>
        <mc:AlternateContent xmlns:mc="http://schemas.openxmlformats.org/markup-compatibility/2006" xmlns:a14="http://schemas.microsoft.com/office/drawing/2010/main">
          <mc:Choice Requires="a14">
            <p:sp>
              <p:nvSpPr>
                <p:cNvPr id="8" name="内容占位符 2"/>
                <p:cNvSpPr txBox="1"/>
                <p:nvPr/>
              </p:nvSpPr>
              <p:spPr>
                <a:xfrm>
                  <a:off x="108025" y="1259904"/>
                  <a:ext cx="9708431" cy="657326"/>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800" dirty="0">
                      <a:latin typeface="+mj-ea"/>
                      <a:ea typeface="+mj-ea"/>
                      <a:cs typeface="微软雅黑" panose="020B0503020204020204" charset="-122"/>
                    </a:rPr>
                    <a:t>通常将包含</a:t>
                  </a:r>
                  <a14:m>
                    <m:oMath xmlns:m="http://schemas.openxmlformats.org/officeDocument/2006/math">
                      <m:r>
                        <a:rPr lang="en-US" altLang="zh-CN" sz="2800" b="0" i="1" smtClean="0">
                          <a:latin typeface="Cambria Math" panose="02040503050406030204" pitchFamily="18" charset="0"/>
                          <a:ea typeface="+mj-ea"/>
                          <a:cs typeface="微软雅黑" panose="020B0503020204020204" charset="-122"/>
                        </a:rPr>
                        <m:t>𝑚</m:t>
                      </m:r>
                    </m:oMath>
                  </a14:m>
                  <a:r>
                    <a:rPr lang="zh-CN" altLang="en-US" sz="2800" dirty="0">
                      <a:latin typeface="+mj-ea"/>
                      <a:ea typeface="+mj-ea"/>
                      <a:cs typeface="微软雅黑" panose="020B0503020204020204" charset="-122"/>
                      <a:sym typeface="+mn-ea"/>
                    </a:rPr>
                    <a:t>个</a:t>
                  </a:r>
                  <a:r>
                    <a:rPr lang="zh-CN" altLang="en-US" sz="2800" dirty="0">
                      <a:latin typeface="+mj-ea"/>
                      <a:ea typeface="+mj-ea"/>
                      <a:cs typeface="微软雅黑" panose="020B0503020204020204" charset="-122"/>
                    </a:rPr>
                    <a:t>样本的数据集</a:t>
                  </a:r>
                  <a14:m>
                    <m:oMath xmlns:m="http://schemas.openxmlformats.org/officeDocument/2006/math">
                      <m:r>
                        <a:rPr lang="en-US" altLang="zh-CN" sz="2800" b="0" i="1" smtClean="0">
                          <a:latin typeface="Cambria Math" panose="02040503050406030204" pitchFamily="18" charset="0"/>
                          <a:ea typeface="+mj-ea"/>
                          <a:cs typeface="微软雅黑" panose="020B0503020204020204" charset="-122"/>
                        </a:rPr>
                        <m:t>𝐷</m:t>
                      </m:r>
                      <m:r>
                        <a:rPr lang="en-US" altLang="zh-CN" sz="2800" b="0" i="1" smtClean="0">
                          <a:latin typeface="Cambria Math" panose="02040503050406030204" pitchFamily="18" charset="0"/>
                          <a:ea typeface="+mj-ea"/>
                          <a:cs typeface="微软雅黑" panose="020B0503020204020204" charset="-122"/>
                        </a:rPr>
                        <m:t>={</m:t>
                      </m:r>
                      <m:d>
                        <m:dPr>
                          <m:ctrlPr>
                            <a:rPr lang="en-US" altLang="zh-CN" sz="2800" b="0" i="1" smtClean="0">
                              <a:latin typeface="Cambria Math" panose="02040503050406030204" pitchFamily="18" charset="0"/>
                              <a:ea typeface="+mj-ea"/>
                            </a:rPr>
                          </m:ctrlPr>
                        </m:dPr>
                        <m:e>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1</m:t>
                              </m:r>
                            </m:sub>
                          </m:sSub>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1</m:t>
                              </m:r>
                            </m:sub>
                          </m:sSub>
                        </m:e>
                      </m:d>
                      <m:r>
                        <a:rPr lang="en-US" altLang="zh-CN" sz="2800" b="0" i="1" smtClean="0">
                          <a:latin typeface="Cambria Math" panose="02040503050406030204" pitchFamily="18" charset="0"/>
                          <a:ea typeface="+mj-ea"/>
                          <a:cs typeface="微软雅黑" panose="020B0503020204020204" charset="-122"/>
                        </a:rPr>
                        <m:t>,</m:t>
                      </m:r>
                      <m:d>
                        <m:dPr>
                          <m:ctrlPr>
                            <a:rPr lang="en-US" altLang="zh-CN" sz="2800" b="0" i="1" smtClean="0">
                              <a:latin typeface="Cambria Math" panose="02040503050406030204" pitchFamily="18" charset="0"/>
                              <a:ea typeface="+mj-ea"/>
                            </a:rPr>
                          </m:ctrlPr>
                        </m:dPr>
                        <m:e>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2</m:t>
                              </m:r>
                            </m:sub>
                          </m:sSub>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2</m:t>
                              </m:r>
                            </m:sub>
                          </m:sSub>
                        </m:e>
                      </m:d>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cs typeface="微软雅黑" panose="020B0503020204020204" charset="-122"/>
                        </a:rPr>
                        <m:t> </m:t>
                      </m:r>
                      <m:d>
                        <m:dPr>
                          <m:ctrlPr>
                            <a:rPr lang="en-US" altLang="zh-CN" sz="2800" b="0" i="1" smtClean="0">
                              <a:latin typeface="Cambria Math" panose="02040503050406030204" pitchFamily="18" charset="0"/>
                              <a:ea typeface="+mj-ea"/>
                            </a:rPr>
                          </m:ctrlPr>
                        </m:dPr>
                        <m:e>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𝑚</m:t>
                              </m:r>
                            </m:sub>
                          </m:sSub>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𝑚</m:t>
                              </m:r>
                            </m:sub>
                          </m:sSub>
                        </m:e>
                      </m:d>
                      <m:r>
                        <a:rPr lang="en-US" altLang="zh-CN" sz="2800" b="0" i="1" smtClean="0">
                          <a:latin typeface="Cambria Math" panose="02040503050406030204" pitchFamily="18" charset="0"/>
                          <a:ea typeface="+mj-ea"/>
                          <a:cs typeface="微软雅黑" panose="020B0503020204020204" charset="-122"/>
                        </a:rPr>
                        <m:t>,}</m:t>
                      </m:r>
                    </m:oMath>
                  </a14:m>
                  <a:endParaRPr lang="en-US" altLang="zh-CN" sz="2800" dirty="0">
                    <a:latin typeface="+mj-ea"/>
                    <a:ea typeface="+mj-ea"/>
                    <a:cs typeface="微软雅黑" panose="020B0503020204020204" charset="-122"/>
                  </a:endParaRPr>
                </a:p>
                <a:p>
                  <a:pPr marL="457200" lvl="1" indent="0">
                    <a:buNone/>
                  </a:pPr>
                  <a:r>
                    <a:rPr lang="zh-CN" altLang="en-US" sz="2800" dirty="0">
                      <a:latin typeface="+mj-ea"/>
                      <a:ea typeface="+mj-ea"/>
                      <a:cs typeface="微软雅黑" panose="020B0503020204020204" charset="-122"/>
                    </a:rPr>
                    <a:t>拆分成训练集   和测试集   ：</a:t>
                  </a:r>
                </a:p>
              </p:txBody>
            </p:sp>
          </mc:Choice>
          <mc:Fallback xmlns="">
            <p:sp>
              <p:nvSpPr>
                <p:cNvPr id="8" name="内容占位符 2"/>
                <p:cNvSpPr txBox="1">
                  <a:spLocks noRot="1" noChangeAspect="1" noMove="1" noResize="1" noEditPoints="1" noAdjustHandles="1" noChangeArrowheads="1" noChangeShapeType="1" noTextEdit="1"/>
                </p:cNvSpPr>
                <p:nvPr/>
              </p:nvSpPr>
              <p:spPr>
                <a:xfrm>
                  <a:off x="108025" y="1259904"/>
                  <a:ext cx="9708431" cy="657326"/>
                </a:xfrm>
                <a:prstGeom prst="rect">
                  <a:avLst/>
                </a:prstGeom>
                <a:blipFill>
                  <a:blip r:embed="rId2"/>
                  <a:stretch>
                    <a:fillRect t="-16822" b="-68224"/>
                  </a:stretch>
                </a:blipFill>
              </p:spPr>
              <p:txBody>
                <a:bodyPr/>
                <a:lstStyle/>
                <a:p>
                  <a:r>
                    <a:rPr lang="zh-CN" altLang="en-US">
                      <a:noFill/>
                    </a:rPr>
                    <a:t> </a:t>
                  </a:r>
                </a:p>
              </p:txBody>
            </p:sp>
          </mc:Fallback>
        </mc:AlternateContent>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4572" y="1792428"/>
              <a:ext cx="249836" cy="31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700" y="1783129"/>
              <a:ext cx="249836" cy="28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内容占位符 2"/>
          <p:cNvSpPr>
            <a:spLocks noGrp="1"/>
          </p:cNvSpPr>
          <p:nvPr>
            <p:ph idx="1"/>
          </p:nvPr>
        </p:nvSpPr>
        <p:spPr>
          <a:xfrm>
            <a:off x="774382" y="2695557"/>
            <a:ext cx="10643235" cy="3895898"/>
          </a:xfrm>
        </p:spPr>
        <p:txBody>
          <a:bodyPr>
            <a:normAutofit/>
          </a:bodyPr>
          <a:lstStyle/>
          <a:p>
            <a:pPr marL="342900" indent="-342900">
              <a:lnSpc>
                <a:spcPct val="150000"/>
              </a:lnSpc>
              <a:buFont typeface="Wingdings" panose="05000000000000000000" pitchFamily="2" charset="2"/>
              <a:buChar char="p"/>
            </a:pPr>
            <a:r>
              <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留出法</a:t>
            </a:r>
            <a:r>
              <a:rPr lang="zh-CN" altLang="en-US" sz="2800" dirty="0">
                <a:solidFill>
                  <a:srgbClr val="023A91"/>
                </a:solidFill>
                <a:latin typeface="微软雅黑" panose="020B0503020204020204" pitchFamily="34" charset="-122"/>
                <a:ea typeface="微软雅黑" panose="020B0503020204020204" pitchFamily="34" charset="-122"/>
                <a:cs typeface="微软雅黑" panose="020B0503020204020204" charset="-122"/>
              </a:rPr>
              <a:t>：</a:t>
            </a:r>
            <a:endParaRPr lang="en-US" altLang="zh-CN" sz="2800" dirty="0">
              <a:solidFill>
                <a:srgbClr val="023A91"/>
              </a:solidFill>
              <a:latin typeface="微软雅黑" panose="020B0503020204020204" pitchFamily="34" charset="-122"/>
              <a:ea typeface="微软雅黑" panose="020B0503020204020204" pitchFamily="34" charset="-122"/>
              <a:cs typeface="微软雅黑" panose="020B0503020204020204" charset="-122"/>
            </a:endParaRPr>
          </a:p>
          <a:p>
            <a:pPr marL="914400" lvl="1" indent="-457200">
              <a:lnSpc>
                <a:spcPct val="150000"/>
              </a:lnSpc>
              <a:spcBef>
                <a:spcPts val="0"/>
              </a:spcBef>
              <a:buFont typeface="Arial" panose="020B0604020202020204" pitchFamily="34" charset="0"/>
              <a:buChar char="•"/>
            </a:pPr>
            <a:r>
              <a:rPr lang="zh-CN" altLang="en-US" sz="2800" dirty="0">
                <a:latin typeface="+mj-ea"/>
                <a:ea typeface="+mj-ea"/>
                <a:cs typeface="微软雅黑" panose="020B0503020204020204" charset="-122"/>
              </a:rPr>
              <a:t>直接将数据集划分为两个互斥集合</a:t>
            </a:r>
            <a:endParaRPr lang="en-US" altLang="zh-CN" sz="2800" dirty="0">
              <a:latin typeface="+mj-ea"/>
              <a:ea typeface="+mj-ea"/>
              <a:cs typeface="微软雅黑" panose="020B0503020204020204" charset="-122"/>
            </a:endParaRPr>
          </a:p>
          <a:p>
            <a:pPr marL="914400" lvl="1" indent="-457200">
              <a:lnSpc>
                <a:spcPct val="150000"/>
              </a:lnSpc>
              <a:spcBef>
                <a:spcPts val="0"/>
              </a:spcBef>
              <a:buFont typeface="Arial" panose="020B0604020202020204" pitchFamily="34" charset="0"/>
              <a:buChar char="•"/>
            </a:pPr>
            <a:r>
              <a:rPr lang="zh-CN" altLang="en-US" sz="2800" dirty="0">
                <a:latin typeface="+mj-ea"/>
                <a:ea typeface="+mj-ea"/>
                <a:cs typeface="微软雅黑" panose="020B0503020204020204" charset="-122"/>
              </a:rPr>
              <a:t>训练</a:t>
            </a:r>
            <a:r>
              <a:rPr lang="en-US" altLang="zh-CN" sz="2800" dirty="0">
                <a:latin typeface="+mj-ea"/>
                <a:ea typeface="+mj-ea"/>
                <a:cs typeface="微软雅黑" panose="020B0503020204020204" charset="-122"/>
              </a:rPr>
              <a:t>/</a:t>
            </a:r>
            <a:r>
              <a:rPr lang="zh-CN" altLang="en-US" sz="2800" dirty="0">
                <a:latin typeface="+mj-ea"/>
                <a:ea typeface="+mj-ea"/>
                <a:cs typeface="微软雅黑" panose="020B0503020204020204" charset="-122"/>
              </a:rPr>
              <a:t>测试集划分要尽可能保持数据分布的一致性</a:t>
            </a:r>
            <a:endParaRPr lang="en-US" altLang="zh-CN" sz="2800" dirty="0">
              <a:latin typeface="+mj-ea"/>
              <a:ea typeface="+mj-ea"/>
              <a:cs typeface="微软雅黑" panose="020B0503020204020204" charset="-122"/>
            </a:endParaRPr>
          </a:p>
          <a:p>
            <a:pPr marL="914400" lvl="1" indent="-457200">
              <a:lnSpc>
                <a:spcPct val="150000"/>
              </a:lnSpc>
              <a:spcBef>
                <a:spcPts val="0"/>
              </a:spcBef>
              <a:buFont typeface="Arial" panose="020B0604020202020204" pitchFamily="34" charset="0"/>
              <a:buChar char="•"/>
            </a:pPr>
            <a:r>
              <a:rPr lang="zh-CN" altLang="en-US" sz="2800" dirty="0">
                <a:latin typeface="+mj-ea"/>
                <a:ea typeface="+mj-ea"/>
                <a:cs typeface="微软雅黑" panose="020B0503020204020204" charset="-122"/>
              </a:rPr>
              <a:t>一般若干次随机划分、重复实验取平均值</a:t>
            </a:r>
            <a:endParaRPr lang="en-US" altLang="zh-CN" sz="2800" dirty="0">
              <a:latin typeface="+mj-ea"/>
              <a:ea typeface="+mj-ea"/>
              <a:cs typeface="微软雅黑" panose="020B0503020204020204" charset="-122"/>
            </a:endParaRPr>
          </a:p>
          <a:p>
            <a:pPr marL="914400" lvl="1" indent="-457200">
              <a:lnSpc>
                <a:spcPct val="150000"/>
              </a:lnSpc>
              <a:spcBef>
                <a:spcPts val="0"/>
              </a:spcBef>
              <a:buFont typeface="Arial" panose="020B0604020202020204" pitchFamily="34" charset="0"/>
              <a:buChar char="•"/>
            </a:pPr>
            <a:r>
              <a:rPr lang="zh-CN" altLang="en-US" sz="2800" dirty="0">
                <a:latin typeface="+mj-ea"/>
                <a:ea typeface="+mj-ea"/>
                <a:cs typeface="微软雅黑" panose="020B0503020204020204" charset="-122"/>
              </a:rPr>
              <a:t>训练</a:t>
            </a:r>
            <a:r>
              <a:rPr lang="en-US" altLang="zh-CN" sz="2800" dirty="0">
                <a:latin typeface="+mj-ea"/>
                <a:ea typeface="+mj-ea"/>
                <a:cs typeface="微软雅黑" panose="020B0503020204020204" charset="-122"/>
              </a:rPr>
              <a:t>/</a:t>
            </a:r>
            <a:r>
              <a:rPr lang="zh-CN" altLang="en-US" sz="2800" dirty="0">
                <a:latin typeface="+mj-ea"/>
                <a:ea typeface="+mj-ea"/>
                <a:cs typeface="微软雅黑" panose="020B0503020204020204" charset="-122"/>
              </a:rPr>
              <a:t>测试样本比例通常为</a:t>
            </a:r>
            <a:r>
              <a:rPr lang="en-US" altLang="zh-CN" sz="2800" dirty="0">
                <a:latin typeface="+mj-ea"/>
                <a:ea typeface="+mj-ea"/>
                <a:cs typeface="微软雅黑" panose="020B0503020204020204" charset="-122"/>
              </a:rPr>
              <a:t>2:1~4:1</a:t>
            </a:r>
          </a:p>
          <a:p>
            <a:pPr lvl="1">
              <a:lnSpc>
                <a:spcPct val="110000"/>
              </a:lnSpc>
            </a:pP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评估方法</a:t>
            </a:r>
            <a:r>
              <a:rPr lang="en-US" altLang="zh-CN" dirty="0"/>
              <a:t>——</a:t>
            </a:r>
            <a:r>
              <a:rPr lang="zh-CN" altLang="en-US" dirty="0"/>
              <a:t>留出法</a:t>
            </a:r>
            <a:br>
              <a:rPr lang="zh-CN" altLang="en-US" dirty="0"/>
            </a:b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a:spLocks noGrp="1"/>
          </p:cNvSpPr>
          <p:nvPr>
            <p:ph idx="1"/>
          </p:nvPr>
        </p:nvSpPr>
        <p:spPr>
          <a:xfrm>
            <a:off x="360727" y="1294935"/>
            <a:ext cx="11417416" cy="1805940"/>
          </a:xfrm>
        </p:spPr>
        <p:txBody>
          <a:bodyPr>
            <a:noAutofit/>
          </a:bodyPr>
          <a:lstStyle/>
          <a:p>
            <a:pPr marL="457200" indent="-457200">
              <a:buFont typeface="Wingdings" panose="05000000000000000000" pitchFamily="2" charset="2"/>
              <a:buChar char="p"/>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交叉验证法</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2400" b="1" dirty="0">
              <a:solidFill>
                <a:schemeClr val="tx1"/>
              </a:solidFill>
              <a:latin typeface="微软雅黑" panose="020B0503020204020204" charset="-122"/>
              <a:ea typeface="微软雅黑" panose="020B0503020204020204" charset="-122"/>
              <a:cs typeface="微软雅黑" panose="020B0503020204020204" charset="-122"/>
            </a:endParaRPr>
          </a:p>
          <a:p>
            <a:pPr marL="325755" lvl="1" indent="0">
              <a:lnSpc>
                <a:spcPct val="120000"/>
              </a:lnSpc>
              <a:buNone/>
            </a:pPr>
            <a:r>
              <a:rPr lang="zh-CN" altLang="en-US" sz="2400" dirty="0">
                <a:latin typeface="+mj-ea"/>
                <a:ea typeface="+mj-ea"/>
                <a:cs typeface="微软雅黑" panose="020B0503020204020204" charset="-122"/>
              </a:rPr>
              <a:t>将数据集分层采样划分为</a:t>
            </a:r>
            <a:r>
              <a:rPr lang="en-US" altLang="zh-CN" sz="2400" dirty="0">
                <a:latin typeface="+mj-ea"/>
                <a:ea typeface="+mj-ea"/>
                <a:cs typeface="微软雅黑" panose="020B0503020204020204" charset="-122"/>
              </a:rPr>
              <a:t>k</a:t>
            </a:r>
            <a:r>
              <a:rPr lang="zh-CN" altLang="en-US" sz="2400" dirty="0">
                <a:latin typeface="+mj-ea"/>
                <a:ea typeface="+mj-ea"/>
                <a:cs typeface="微软雅黑" panose="020B0503020204020204" charset="-122"/>
              </a:rPr>
              <a:t>个大小相似的互斥子集，每次用</a:t>
            </a:r>
            <a:r>
              <a:rPr lang="en-US" altLang="zh-CN" sz="2400" dirty="0">
                <a:latin typeface="+mj-ea"/>
                <a:ea typeface="+mj-ea"/>
                <a:cs typeface="微软雅黑" panose="020B0503020204020204" charset="-122"/>
              </a:rPr>
              <a:t>k-1</a:t>
            </a:r>
            <a:r>
              <a:rPr lang="zh-CN" altLang="en-US" sz="2400" dirty="0">
                <a:latin typeface="+mj-ea"/>
                <a:ea typeface="+mj-ea"/>
                <a:cs typeface="微软雅黑" panose="020B0503020204020204" charset="-122"/>
              </a:rPr>
              <a:t>个子集的并集作为训练集，余下的子集作为测试集，最终返回</a:t>
            </a:r>
            <a:r>
              <a:rPr lang="en-US" altLang="zh-CN" sz="2400" dirty="0">
                <a:latin typeface="+mj-ea"/>
                <a:ea typeface="+mj-ea"/>
                <a:cs typeface="微软雅黑" panose="020B0503020204020204" charset="-122"/>
              </a:rPr>
              <a:t>k</a:t>
            </a:r>
            <a:r>
              <a:rPr lang="zh-CN" altLang="en-US" sz="2400" dirty="0">
                <a:latin typeface="+mj-ea"/>
                <a:ea typeface="+mj-ea"/>
                <a:cs typeface="微软雅黑" panose="020B0503020204020204" charset="-122"/>
              </a:rPr>
              <a:t>个测试结果的均值，</a:t>
            </a:r>
            <a:r>
              <a:rPr lang="en-US" altLang="zh-CN" sz="2400" dirty="0">
                <a:latin typeface="+mj-ea"/>
                <a:ea typeface="+mj-ea"/>
                <a:cs typeface="微软雅黑" panose="020B0503020204020204" charset="-122"/>
              </a:rPr>
              <a:t>k</a:t>
            </a:r>
            <a:r>
              <a:rPr lang="zh-CN" altLang="en-US" sz="2400" dirty="0">
                <a:latin typeface="+mj-ea"/>
                <a:ea typeface="+mj-ea"/>
                <a:cs typeface="微软雅黑" panose="020B0503020204020204" charset="-122"/>
              </a:rPr>
              <a:t>最常用的取值是</a:t>
            </a:r>
            <a:r>
              <a:rPr lang="en-US" altLang="zh-CN" sz="2400" dirty="0">
                <a:latin typeface="+mj-ea"/>
                <a:ea typeface="+mj-ea"/>
                <a:cs typeface="微软雅黑" panose="020B0503020204020204" charset="-122"/>
              </a:rPr>
              <a:t>10</a:t>
            </a:r>
            <a:r>
              <a:rPr lang="zh-CN" altLang="en-US" sz="2400" dirty="0">
                <a:latin typeface="+mj-ea"/>
                <a:ea typeface="+mj-ea"/>
                <a:cs typeface="微软雅黑" panose="020B0503020204020204" charset="-122"/>
              </a:rPr>
              <a:t>。</a:t>
            </a:r>
            <a:endParaRPr lang="en-US" altLang="zh-CN" sz="2400" dirty="0">
              <a:latin typeface="+mj-ea"/>
              <a:ea typeface="+mj-ea"/>
              <a:cs typeface="微软雅黑" panose="020B050302020402020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539" y="3553881"/>
            <a:ext cx="6895750" cy="317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评估方法</a:t>
            </a:r>
            <a:r>
              <a:rPr lang="en-US" altLang="zh-CN" dirty="0"/>
              <a:t>——</a:t>
            </a:r>
            <a:r>
              <a:rPr lang="zh-CN" altLang="en-US" dirty="0"/>
              <a:t>交叉验证法</a:t>
            </a:r>
            <a:br>
              <a:rPr lang="zh-CN" altLang="en-US" dirty="0"/>
            </a:b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4328" y="1320801"/>
            <a:ext cx="10816644" cy="1726568"/>
          </a:xfrm>
        </p:spPr>
        <p:txBody>
          <a:bodyPr/>
          <a:lstStyle/>
          <a:p>
            <a:pPr>
              <a:lnSpc>
                <a:spcPct val="120000"/>
              </a:lnSpc>
            </a:pPr>
            <a:r>
              <a:rPr lang="zh-CN" altLang="en-US" sz="2400" b="0" dirty="0">
                <a:latin typeface="微软雅黑" panose="020B0503020204020204" pitchFamily="34" charset="-122"/>
                <a:ea typeface="微软雅黑" panose="020B0503020204020204" pitchFamily="34" charset="-122"/>
                <a:sym typeface="+mn-ea"/>
              </a:rPr>
              <a:t>与留出法类似，将数据集</a:t>
            </a:r>
            <a:r>
              <a:rPr lang="en-US" altLang="zh-CN" sz="2400" b="0" dirty="0">
                <a:latin typeface="微软雅黑" panose="020B0503020204020204" pitchFamily="34" charset="-122"/>
                <a:ea typeface="微软雅黑" panose="020B0503020204020204" pitchFamily="34" charset="-122"/>
                <a:sym typeface="+mn-ea"/>
              </a:rPr>
              <a:t>D</a:t>
            </a:r>
            <a:r>
              <a:rPr lang="zh-CN" altLang="en-US" sz="2400" b="0" dirty="0">
                <a:latin typeface="微软雅黑" panose="020B0503020204020204" pitchFamily="34" charset="-122"/>
                <a:ea typeface="微软雅黑" panose="020B0503020204020204" pitchFamily="34" charset="-122"/>
                <a:sym typeface="+mn-ea"/>
              </a:rPr>
              <a:t>划分为</a:t>
            </a:r>
            <a:r>
              <a:rPr lang="en-US" altLang="zh-CN" sz="2400" b="0" dirty="0">
                <a:latin typeface="微软雅黑" panose="020B0503020204020204" pitchFamily="34" charset="-122"/>
                <a:ea typeface="微软雅黑" panose="020B0503020204020204" pitchFamily="34" charset="-122"/>
                <a:sym typeface="+mn-ea"/>
              </a:rPr>
              <a:t>k</a:t>
            </a:r>
            <a:r>
              <a:rPr lang="zh-CN" altLang="en-US" sz="2400" b="0" dirty="0">
                <a:latin typeface="微软雅黑" panose="020B0503020204020204" pitchFamily="34" charset="-122"/>
                <a:ea typeface="微软雅黑" panose="020B0503020204020204" pitchFamily="34" charset="-122"/>
                <a:sym typeface="+mn-ea"/>
              </a:rPr>
              <a:t>个子集同样存在多种划分方式，为了减小因样本划分不同而引入的差别，</a:t>
            </a:r>
            <a:r>
              <a:rPr lang="en-US" altLang="zh-CN" sz="2400" b="0" dirty="0">
                <a:latin typeface="微软雅黑" panose="020B0503020204020204" pitchFamily="34" charset="-122"/>
                <a:ea typeface="微软雅黑" panose="020B0503020204020204" pitchFamily="34" charset="-122"/>
                <a:sym typeface="+mn-ea"/>
              </a:rPr>
              <a:t>k</a:t>
            </a:r>
            <a:r>
              <a:rPr lang="zh-CN" altLang="en-US" sz="2400" b="0" dirty="0">
                <a:latin typeface="微软雅黑" panose="020B0503020204020204" pitchFamily="34" charset="-122"/>
                <a:ea typeface="微软雅黑" panose="020B0503020204020204" pitchFamily="34" charset="-122"/>
                <a:sym typeface="+mn-ea"/>
              </a:rPr>
              <a:t>折交叉验证通常随机使用不同的划分重复</a:t>
            </a:r>
            <a:r>
              <a:rPr lang="en-US" altLang="zh-CN" sz="2400" b="0" dirty="0">
                <a:latin typeface="微软雅黑" panose="020B0503020204020204" pitchFamily="34" charset="-122"/>
                <a:ea typeface="微软雅黑" panose="020B0503020204020204" pitchFamily="34" charset="-122"/>
                <a:sym typeface="+mn-ea"/>
              </a:rPr>
              <a:t>p</a:t>
            </a:r>
            <a:r>
              <a:rPr lang="zh-CN" altLang="en-US" sz="2400" b="0" dirty="0">
                <a:latin typeface="微软雅黑" panose="020B0503020204020204" pitchFamily="34" charset="-122"/>
                <a:ea typeface="微软雅黑" panose="020B0503020204020204" pitchFamily="34" charset="-122"/>
                <a:sym typeface="+mn-ea"/>
              </a:rPr>
              <a:t>次，最终的评估结果是这</a:t>
            </a:r>
            <a:r>
              <a:rPr lang="en-US" altLang="zh-CN" sz="2400" b="0" dirty="0">
                <a:latin typeface="微软雅黑" panose="020B0503020204020204" pitchFamily="34" charset="-122"/>
                <a:ea typeface="微软雅黑" panose="020B0503020204020204" pitchFamily="34" charset="-122"/>
                <a:sym typeface="+mn-ea"/>
              </a:rPr>
              <a:t>p</a:t>
            </a:r>
            <a:r>
              <a:rPr lang="zh-CN" altLang="en-US" sz="2400" b="0" dirty="0">
                <a:latin typeface="微软雅黑" panose="020B0503020204020204" pitchFamily="34" charset="-122"/>
                <a:ea typeface="微软雅黑" panose="020B0503020204020204" pitchFamily="34" charset="-122"/>
                <a:sym typeface="+mn-ea"/>
              </a:rPr>
              <a:t>次</a:t>
            </a:r>
            <a:r>
              <a:rPr lang="en-US" altLang="zh-CN" sz="2400" b="0" dirty="0">
                <a:latin typeface="微软雅黑" panose="020B0503020204020204" pitchFamily="34" charset="-122"/>
                <a:ea typeface="微软雅黑" panose="020B0503020204020204" pitchFamily="34" charset="-122"/>
                <a:sym typeface="+mn-ea"/>
              </a:rPr>
              <a:t>k</a:t>
            </a:r>
            <a:r>
              <a:rPr lang="zh-CN" altLang="en-US" sz="2400" b="0" dirty="0">
                <a:latin typeface="微软雅黑" panose="020B0503020204020204" pitchFamily="34" charset="-122"/>
                <a:ea typeface="微软雅黑" panose="020B0503020204020204" pitchFamily="34" charset="-122"/>
                <a:sym typeface="+mn-ea"/>
              </a:rPr>
              <a:t>折交叉验证结果的均值，例如常见的“</a:t>
            </a:r>
            <a:r>
              <a:rPr lang="en-US" altLang="zh-CN" sz="2400" b="0" dirty="0">
                <a:latin typeface="微软雅黑" panose="020B0503020204020204" pitchFamily="34" charset="-122"/>
                <a:ea typeface="微软雅黑" panose="020B0503020204020204" pitchFamily="34" charset="-122"/>
                <a:sym typeface="+mn-ea"/>
              </a:rPr>
              <a:t>10</a:t>
            </a:r>
            <a:r>
              <a:rPr lang="zh-CN" altLang="en-US" sz="2400" b="0" dirty="0">
                <a:latin typeface="微软雅黑" panose="020B0503020204020204" pitchFamily="34" charset="-122"/>
                <a:ea typeface="微软雅黑" panose="020B0503020204020204" pitchFamily="34" charset="-122"/>
                <a:sym typeface="+mn-ea"/>
              </a:rPr>
              <a:t>次</a:t>
            </a:r>
            <a:r>
              <a:rPr lang="en-US" altLang="zh-CN" sz="2400" b="0" dirty="0">
                <a:latin typeface="微软雅黑" panose="020B0503020204020204" pitchFamily="34" charset="-122"/>
                <a:ea typeface="微软雅黑" panose="020B0503020204020204" pitchFamily="34" charset="-122"/>
                <a:sym typeface="+mn-ea"/>
              </a:rPr>
              <a:t>10</a:t>
            </a:r>
            <a:r>
              <a:rPr lang="zh-CN" altLang="en-US" sz="2400" b="0" dirty="0">
                <a:latin typeface="微软雅黑" panose="020B0503020204020204" pitchFamily="34" charset="-122"/>
                <a:ea typeface="微软雅黑" panose="020B0503020204020204" pitchFamily="34" charset="-122"/>
                <a:sym typeface="+mn-ea"/>
              </a:rPr>
              <a:t>折交叉验证”</a:t>
            </a:r>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p:txBody>
      </p:sp>
      <p:sp>
        <p:nvSpPr>
          <p:cNvPr id="8" name="内容占位符 3"/>
          <p:cNvSpPr txBox="1"/>
          <p:nvPr/>
        </p:nvSpPr>
        <p:spPr>
          <a:xfrm>
            <a:off x="745099" y="3429000"/>
            <a:ext cx="8616950" cy="241890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20000"/>
              </a:lnSpc>
              <a:spcBef>
                <a:spcPct val="0"/>
              </a:spcBef>
              <a:spcAft>
                <a:spcPct val="0"/>
              </a:spcAft>
              <a:buFont typeface="Wingdings" panose="05000000000000000000" pitchFamily="2" charset="2"/>
              <a:buNone/>
            </a:pPr>
            <a:r>
              <a:rPr lang="zh-CN" altLang="en-US" sz="2400" cap="all" dirty="0">
                <a:solidFill>
                  <a:schemeClr val="tx2"/>
                </a:solidFill>
                <a:latin typeface="微软雅黑" panose="020B0503020204020204" pitchFamily="34" charset="-122"/>
                <a:ea typeface="微软雅黑" panose="020B0503020204020204" pitchFamily="34" charset="-122"/>
                <a:cs typeface="+mj-cs"/>
              </a:rPr>
              <a:t>假设数据集</a:t>
            </a:r>
            <a:r>
              <a:rPr lang="en-US" altLang="zh-CN" sz="2400" cap="all" dirty="0">
                <a:solidFill>
                  <a:schemeClr val="tx2"/>
                </a:solidFill>
                <a:latin typeface="微软雅黑" panose="020B0503020204020204" pitchFamily="34" charset="-122"/>
                <a:ea typeface="微软雅黑" panose="020B0503020204020204" pitchFamily="34" charset="-122"/>
                <a:cs typeface="+mj-cs"/>
              </a:rPr>
              <a:t>D</a:t>
            </a:r>
            <a:r>
              <a:rPr lang="zh-CN" altLang="en-US" sz="2400" cap="all" dirty="0">
                <a:solidFill>
                  <a:schemeClr val="tx2"/>
                </a:solidFill>
                <a:latin typeface="微软雅黑" panose="020B0503020204020204" pitchFamily="34" charset="-122"/>
                <a:ea typeface="微软雅黑" panose="020B0503020204020204" pitchFamily="34" charset="-122"/>
                <a:cs typeface="+mj-cs"/>
              </a:rPr>
              <a:t>包含</a:t>
            </a:r>
            <a:r>
              <a:rPr lang="en-US" altLang="zh-CN" sz="2400" cap="all" dirty="0">
                <a:solidFill>
                  <a:schemeClr val="tx2"/>
                </a:solidFill>
                <a:latin typeface="微软雅黑" panose="020B0503020204020204" pitchFamily="34" charset="-122"/>
                <a:ea typeface="微软雅黑" panose="020B0503020204020204" pitchFamily="34" charset="-122"/>
                <a:cs typeface="+mj-cs"/>
              </a:rPr>
              <a:t>m</a:t>
            </a:r>
            <a:r>
              <a:rPr lang="zh-CN" altLang="en-US" sz="2400" cap="all" dirty="0">
                <a:solidFill>
                  <a:schemeClr val="tx2"/>
                </a:solidFill>
                <a:latin typeface="微软雅黑" panose="020B0503020204020204" pitchFamily="34" charset="-122"/>
                <a:ea typeface="微软雅黑" panose="020B0503020204020204" pitchFamily="34" charset="-122"/>
                <a:cs typeface="+mj-cs"/>
              </a:rPr>
              <a:t>个样本，若令</a:t>
            </a:r>
            <a:r>
              <a:rPr lang="en-US" altLang="zh-CN" sz="2400" cap="all" dirty="0">
                <a:solidFill>
                  <a:schemeClr val="tx2"/>
                </a:solidFill>
                <a:latin typeface="微软雅黑" panose="020B0503020204020204" pitchFamily="34" charset="-122"/>
                <a:ea typeface="微软雅黑" panose="020B0503020204020204" pitchFamily="34" charset="-122"/>
                <a:cs typeface="+mj-cs"/>
              </a:rPr>
              <a:t>k=m</a:t>
            </a:r>
            <a:r>
              <a:rPr lang="zh-CN" altLang="en-US" sz="2400" cap="all" dirty="0">
                <a:solidFill>
                  <a:schemeClr val="tx2"/>
                </a:solidFill>
                <a:latin typeface="微软雅黑" panose="020B0503020204020204" pitchFamily="34" charset="-122"/>
                <a:ea typeface="微软雅黑" panose="020B0503020204020204" pitchFamily="34" charset="-122"/>
                <a:cs typeface="+mj-cs"/>
              </a:rPr>
              <a:t> ，则得到留一法：</a:t>
            </a:r>
            <a:endParaRPr lang="en-US" altLang="zh-CN" sz="2400" cap="all" dirty="0">
              <a:solidFill>
                <a:schemeClr val="tx2"/>
              </a:solidFill>
              <a:latin typeface="微软雅黑" panose="020B0503020204020204" pitchFamily="34" charset="-122"/>
              <a:ea typeface="微软雅黑" panose="020B0503020204020204" pitchFamily="34" charset="-122"/>
              <a:cs typeface="+mj-cs"/>
            </a:endParaRPr>
          </a:p>
          <a:p>
            <a:pPr marL="325755" lvl="1" indent="0" eaLnBrk="0" fontAlgn="base" hangingPunct="0">
              <a:lnSpc>
                <a:spcPct val="120000"/>
              </a:lnSpc>
              <a:spcBef>
                <a:spcPct val="0"/>
              </a:spcBef>
              <a:spcAft>
                <a:spcPct val="0"/>
              </a:spcAft>
              <a:buClr>
                <a:srgbClr val="000000"/>
              </a:buClr>
            </a:pPr>
            <a:r>
              <a:rPr lang="zh-CN" altLang="en-US" sz="2400" cap="all" dirty="0">
                <a:solidFill>
                  <a:schemeClr val="tx2"/>
                </a:solidFill>
                <a:latin typeface="微软雅黑" panose="020B0503020204020204" pitchFamily="34" charset="-122"/>
                <a:ea typeface="微软雅黑" panose="020B0503020204020204" pitchFamily="34" charset="-122"/>
                <a:cs typeface="+mj-cs"/>
              </a:rPr>
              <a:t>不受随机样本划分方式的影响</a:t>
            </a:r>
            <a:endParaRPr lang="en-US" altLang="zh-CN" sz="2400" cap="all" dirty="0">
              <a:solidFill>
                <a:schemeClr val="tx2"/>
              </a:solidFill>
              <a:latin typeface="微软雅黑" panose="020B0503020204020204" pitchFamily="34" charset="-122"/>
              <a:ea typeface="微软雅黑" panose="020B0503020204020204" pitchFamily="34" charset="-122"/>
              <a:cs typeface="+mj-cs"/>
            </a:endParaRPr>
          </a:p>
          <a:p>
            <a:pPr marL="325755" lvl="1" indent="0" eaLnBrk="0" fontAlgn="base" hangingPunct="0">
              <a:lnSpc>
                <a:spcPct val="120000"/>
              </a:lnSpc>
              <a:spcBef>
                <a:spcPct val="0"/>
              </a:spcBef>
              <a:spcAft>
                <a:spcPct val="0"/>
              </a:spcAft>
              <a:buClr>
                <a:srgbClr val="000000"/>
              </a:buClr>
            </a:pPr>
            <a:r>
              <a:rPr lang="zh-CN" altLang="en-US" sz="2400" cap="all" dirty="0">
                <a:solidFill>
                  <a:schemeClr val="tx2"/>
                </a:solidFill>
                <a:latin typeface="微软雅黑" panose="020B0503020204020204" pitchFamily="34" charset="-122"/>
                <a:ea typeface="微软雅黑" panose="020B0503020204020204" pitchFamily="34" charset="-122"/>
                <a:cs typeface="+mj-cs"/>
              </a:rPr>
              <a:t>结果往往比较准确</a:t>
            </a:r>
          </a:p>
          <a:p>
            <a:pPr marL="325755" lvl="1" indent="0" eaLnBrk="0" fontAlgn="base" hangingPunct="0">
              <a:lnSpc>
                <a:spcPct val="120000"/>
              </a:lnSpc>
              <a:spcBef>
                <a:spcPct val="0"/>
              </a:spcBef>
              <a:spcAft>
                <a:spcPct val="0"/>
              </a:spcAft>
              <a:buClr>
                <a:srgbClr val="000000"/>
              </a:buClr>
            </a:pPr>
            <a:r>
              <a:rPr lang="zh-CN" altLang="en-US" sz="2400" cap="all" dirty="0">
                <a:solidFill>
                  <a:schemeClr val="tx2"/>
                </a:solidFill>
                <a:latin typeface="微软雅黑" panose="020B0503020204020204" pitchFamily="34" charset="-122"/>
                <a:ea typeface="微软雅黑" panose="020B0503020204020204" pitchFamily="34" charset="-122"/>
                <a:cs typeface="+mj-cs"/>
              </a:rPr>
              <a:t>当数据集比较大时，计算开销难以忍受</a:t>
            </a: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评估方法</a:t>
            </a:r>
            <a:r>
              <a:rPr lang="en-US" altLang="zh-CN" dirty="0"/>
              <a:t>——</a:t>
            </a:r>
            <a:r>
              <a:rPr lang="zh-CN" altLang="en-US" dirty="0"/>
              <a:t>交叉验证法</a:t>
            </a:r>
            <a:br>
              <a:rPr lang="zh-CN" altLang="en-US" dirty="0"/>
            </a:br>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评估方法</a:t>
            </a:r>
            <a:r>
              <a:rPr lang="en-US" altLang="zh-CN" dirty="0"/>
              <a:t>——</a:t>
            </a:r>
            <a:r>
              <a:rPr lang="zh-CN" altLang="en-US" dirty="0"/>
              <a:t>自助法</a:t>
            </a:r>
            <a:br>
              <a:rPr lang="zh-CN" altLang="en-US" dirty="0"/>
            </a:br>
            <a:endParaRPr lang="zh-CN" altLang="en-US" dirty="0"/>
          </a:p>
        </p:txBody>
      </p:sp>
      <p:sp>
        <p:nvSpPr>
          <p:cNvPr id="10" name="内容占位符 2"/>
          <p:cNvSpPr>
            <a:spLocks noGrp="1"/>
          </p:cNvSpPr>
          <p:nvPr>
            <p:ph idx="1"/>
          </p:nvPr>
        </p:nvSpPr>
        <p:spPr>
          <a:xfrm>
            <a:off x="618157" y="1479575"/>
            <a:ext cx="10939515" cy="1683076"/>
          </a:xfrm>
        </p:spPr>
        <p:txBody>
          <a:bodyPr>
            <a:noAutofit/>
          </a:bodyPr>
          <a:lstStyle/>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20000"/>
              </a:lnSpc>
              <a:buFont typeface="Wingdings" panose="05000000000000000000" charset="0"/>
              <a:buChar char="n"/>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自助法：</a:t>
            </a:r>
          </a:p>
          <a:p>
            <a:pPr>
              <a:lnSpc>
                <a:spcPct val="120000"/>
              </a:lnSpc>
              <a:spcBef>
                <a:spcPct val="0"/>
              </a:spcBef>
            </a:pPr>
            <a:r>
              <a:rPr lang="en-US" altLang="zh-CN" sz="2400" dirty="0">
                <a:solidFill>
                  <a:schemeClr val="tx1"/>
                </a:solidFill>
                <a:latin typeface="+mj-ea"/>
                <a:ea typeface="+mj-ea"/>
                <a:cs typeface="微软雅黑" panose="020B0503020204020204" charset="-122"/>
              </a:rPr>
              <a:t>    </a:t>
            </a:r>
            <a:r>
              <a:rPr lang="zh-CN" altLang="en-US" sz="2400" cap="all" dirty="0">
                <a:solidFill>
                  <a:schemeClr val="tx2"/>
                </a:solidFill>
                <a:latin typeface="+mj-ea"/>
                <a:ea typeface="+mj-ea"/>
                <a:cs typeface="+mj-cs"/>
              </a:rPr>
              <a:t>“自助法”以自助采样法为基础，给定包含m个样本的数据集D ，对它进行采样，</a:t>
            </a:r>
            <a:r>
              <a:rPr lang="zh-CN" altLang="en-US" sz="2400" cap="all" dirty="0">
                <a:solidFill>
                  <a:schemeClr val="tx2"/>
                </a:solidFill>
                <a:latin typeface="+mj-ea"/>
                <a:ea typeface="+mj-ea"/>
                <a:cs typeface="+mj-cs"/>
                <a:sym typeface="+mn-ea"/>
              </a:rPr>
              <a:t>然后再将该样本放回初始数据集D中,使得该样本下次采样时仍有可能被采到；这个过程重复执行m次后，我们就得到了包含m个样本的数据集D'</a:t>
            </a:r>
            <a:endParaRPr lang="zh-CN" altLang="en-US" sz="2400" dirty="0">
              <a:solidFill>
                <a:schemeClr val="tx1"/>
              </a:solidFill>
              <a:latin typeface="+mj-ea"/>
              <a:ea typeface="+mj-ea"/>
              <a:cs typeface="微软雅黑" panose="020B0503020204020204" charset="-122"/>
            </a:endParaRPr>
          </a:p>
        </p:txBody>
      </p:sp>
      <p:sp>
        <p:nvSpPr>
          <p:cNvPr id="4" name="文本框 3"/>
          <p:cNvSpPr txBox="1"/>
          <p:nvPr/>
        </p:nvSpPr>
        <p:spPr>
          <a:xfrm>
            <a:off x="236892" y="3857804"/>
            <a:ext cx="11320780" cy="1827552"/>
          </a:xfrm>
          <a:prstGeom prst="rect">
            <a:avLst/>
          </a:prstGeom>
          <a:noFill/>
        </p:spPr>
        <p:txBody>
          <a:bodyPr wrap="square" rtlCol="0">
            <a:spAutoFit/>
          </a:bodyPr>
          <a:lstStyle/>
          <a:p>
            <a:pPr marL="800100" lvl="1" indent="-342900" eaLnBrk="0" fontAlgn="base" hangingPunct="0">
              <a:lnSpc>
                <a:spcPct val="120000"/>
              </a:lnSpc>
              <a:spcBef>
                <a:spcPct val="0"/>
              </a:spcBef>
              <a:spcAft>
                <a:spcPct val="0"/>
              </a:spcAft>
              <a:buFont typeface="Wingdings" panose="05000000000000000000" charset="0"/>
              <a:buChar char="l"/>
            </a:pPr>
            <a:r>
              <a:rPr lang="zh-CN" altLang="en-US" sz="2400" cap="all" dirty="0">
                <a:solidFill>
                  <a:schemeClr val="tx2"/>
                </a:solidFill>
                <a:latin typeface="+mj-ea"/>
                <a:ea typeface="+mj-ea"/>
                <a:cs typeface="+mj-cs"/>
                <a:sym typeface="+mn-ea"/>
              </a:rPr>
              <a:t>从初始数据集中产生多个不同的训练集，对集成学习有很大的好处</a:t>
            </a:r>
            <a:endParaRPr lang="en-US" altLang="zh-CN" sz="2400" cap="all" dirty="0">
              <a:solidFill>
                <a:schemeClr val="tx2"/>
              </a:solidFill>
              <a:latin typeface="+mj-ea"/>
              <a:ea typeface="+mj-ea"/>
              <a:cs typeface="+mj-cs"/>
            </a:endParaRPr>
          </a:p>
          <a:p>
            <a:pPr marL="800100" lvl="1" indent="-342900" eaLnBrk="0" fontAlgn="base" hangingPunct="0">
              <a:lnSpc>
                <a:spcPct val="120000"/>
              </a:lnSpc>
              <a:spcBef>
                <a:spcPct val="0"/>
              </a:spcBef>
              <a:spcAft>
                <a:spcPct val="0"/>
              </a:spcAft>
              <a:buFont typeface="Wingdings" panose="05000000000000000000" charset="0"/>
              <a:buChar char="l"/>
            </a:pPr>
            <a:r>
              <a:rPr lang="zh-CN" altLang="en-US" sz="2400" cap="all" dirty="0">
                <a:solidFill>
                  <a:schemeClr val="tx2"/>
                </a:solidFill>
                <a:latin typeface="+mj-ea"/>
                <a:ea typeface="+mj-ea"/>
                <a:cs typeface="+mj-cs"/>
                <a:sym typeface="+mn-ea"/>
              </a:rPr>
              <a:t>自助法在数据集较小、难以有效划分训练</a:t>
            </a:r>
            <a:r>
              <a:rPr lang="en-US" altLang="zh-CN" sz="2400" cap="all" dirty="0">
                <a:solidFill>
                  <a:schemeClr val="tx2"/>
                </a:solidFill>
                <a:latin typeface="+mj-ea"/>
                <a:ea typeface="+mj-ea"/>
                <a:cs typeface="+mj-cs"/>
                <a:sym typeface="+mn-ea"/>
              </a:rPr>
              <a:t>/</a:t>
            </a:r>
            <a:r>
              <a:rPr lang="zh-CN" altLang="en-US" sz="2400" cap="all" dirty="0">
                <a:solidFill>
                  <a:schemeClr val="tx2"/>
                </a:solidFill>
                <a:latin typeface="+mj-ea"/>
                <a:ea typeface="+mj-ea"/>
                <a:cs typeface="+mj-cs"/>
                <a:sym typeface="+mn-ea"/>
              </a:rPr>
              <a:t>测试集时很有用</a:t>
            </a:r>
          </a:p>
          <a:p>
            <a:pPr marL="800100" lvl="1" indent="-342900" eaLnBrk="0" fontAlgn="base" hangingPunct="0">
              <a:lnSpc>
                <a:spcPct val="120000"/>
              </a:lnSpc>
              <a:spcBef>
                <a:spcPct val="0"/>
              </a:spcBef>
              <a:spcAft>
                <a:spcPct val="0"/>
              </a:spcAft>
              <a:buFont typeface="Wingdings" panose="05000000000000000000" charset="0"/>
              <a:buChar char="l"/>
            </a:pPr>
            <a:r>
              <a:rPr lang="zh-CN" altLang="en-US" sz="2400" cap="all" dirty="0">
                <a:solidFill>
                  <a:schemeClr val="tx2"/>
                </a:solidFill>
                <a:latin typeface="+mj-ea"/>
                <a:ea typeface="+mj-ea"/>
                <a:cs typeface="+mj-cs"/>
                <a:sym typeface="+mn-ea"/>
              </a:rPr>
              <a:t>由于改变了数据集分布可能引入估计偏差，在数据量足够时，留出法和交叉验证法更常用</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6"/>
            <a:ext cx="7098347" cy="706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p>
        </p:txBody>
      </p:sp>
      <p:sp>
        <p:nvSpPr>
          <p:cNvPr id="13" name="内容占位符 2"/>
          <p:cNvSpPr txBox="1"/>
          <p:nvPr/>
        </p:nvSpPr>
        <p:spPr>
          <a:xfrm>
            <a:off x="322066" y="1563972"/>
            <a:ext cx="11095234" cy="78930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eaLnBrk="0" fontAlgn="base" hangingPunct="0">
              <a:lnSpc>
                <a:spcPct val="120000"/>
              </a:lnSpc>
              <a:spcBef>
                <a:spcPct val="0"/>
              </a:spcBef>
              <a:spcAft>
                <a:spcPct val="0"/>
              </a:spcAft>
              <a:buNone/>
            </a:pPr>
            <a:r>
              <a:rPr lang="zh-CN" altLang="en-US" sz="2400" cap="all" dirty="0">
                <a:solidFill>
                  <a:schemeClr val="tx2"/>
                </a:solidFill>
                <a:latin typeface="+mj-ea"/>
                <a:ea typeface="+mj-ea"/>
                <a:cs typeface="+mj-cs"/>
              </a:rPr>
              <a:t>性能度量（</a:t>
            </a:r>
            <a:r>
              <a:rPr lang="en-US" altLang="zh-CN" sz="2400" dirty="0"/>
              <a:t>performance measure</a:t>
            </a:r>
            <a:r>
              <a:rPr lang="zh-CN" altLang="en-US" sz="2400" cap="all" dirty="0">
                <a:solidFill>
                  <a:schemeClr val="tx2"/>
                </a:solidFill>
                <a:latin typeface="+mj-ea"/>
                <a:ea typeface="+mj-ea"/>
                <a:cs typeface="+mj-cs"/>
              </a:rPr>
              <a:t>）是衡量模型泛化能力的评价标准，反映了任务需求；使用不同的性能度量往往会导致不同的评判结果。</a:t>
            </a:r>
          </a:p>
        </p:txBody>
      </p:sp>
      <mc:AlternateContent xmlns:mc="http://schemas.openxmlformats.org/markup-compatibility/2006" xmlns:a14="http://schemas.microsoft.com/office/drawing/2010/main">
        <mc:Choice Requires="a14">
          <p:sp>
            <p:nvSpPr>
              <p:cNvPr id="18" name="内容占位符 2"/>
              <p:cNvSpPr txBox="1"/>
              <p:nvPr/>
            </p:nvSpPr>
            <p:spPr>
              <a:xfrm>
                <a:off x="322066" y="2763685"/>
                <a:ext cx="10942834" cy="1641634"/>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eaLnBrk="0" fontAlgn="base" hangingPunct="0">
                  <a:lnSpc>
                    <a:spcPct val="120000"/>
                  </a:lnSpc>
                  <a:spcBef>
                    <a:spcPct val="0"/>
                  </a:spcBef>
                  <a:spcAft>
                    <a:spcPct val="0"/>
                  </a:spcAft>
                  <a:buNone/>
                </a:pPr>
                <a:r>
                  <a:rPr lang="zh-CN" altLang="en-US" sz="2400" cap="all" dirty="0">
                    <a:solidFill>
                      <a:schemeClr val="tx2"/>
                    </a:solidFill>
                    <a:latin typeface="+mj-ea"/>
                    <a:ea typeface="+mj-ea"/>
                    <a:cs typeface="+mj-cs"/>
                  </a:rPr>
                  <a:t>在预测任务中，给定样例集</a:t>
                </a:r>
                <a14:m>
                  <m:oMath xmlns:m="http://schemas.openxmlformats.org/officeDocument/2006/math">
                    <m:r>
                      <a:rPr lang="en-US" altLang="zh-CN" sz="2400" b="0" i="1" smtClean="0">
                        <a:latin typeface="Cambria Math" panose="02040503050406030204" pitchFamily="18" charset="0"/>
                        <a:ea typeface="+mj-ea"/>
                        <a:cs typeface="微软雅黑" panose="020B0503020204020204" charset="-122"/>
                      </a:rPr>
                      <m:t>𝐷</m:t>
                    </m:r>
                    <m:r>
                      <a:rPr lang="en-US" altLang="zh-CN" sz="2400" b="0" i="1" smtClean="0">
                        <a:latin typeface="Cambria Math" panose="02040503050406030204" pitchFamily="18" charset="0"/>
                        <a:ea typeface="+mj-ea"/>
                        <a:cs typeface="微软雅黑" panose="020B0503020204020204" charset="-122"/>
                      </a:rPr>
                      <m:t>={</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1</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1</m:t>
                            </m:r>
                          </m:sub>
                        </m:sSub>
                      </m:e>
                    </m:d>
                    <m:r>
                      <a:rPr lang="en-US" altLang="zh-CN" sz="2400" b="0" i="1" smtClean="0">
                        <a:latin typeface="Cambria Math" panose="02040503050406030204" pitchFamily="18" charset="0"/>
                        <a:ea typeface="+mj-ea"/>
                        <a:cs typeface="微软雅黑" panose="020B0503020204020204" charset="-122"/>
                      </a:rPr>
                      <m:t>,</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2</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2</m:t>
                            </m:r>
                          </m:sub>
                        </m:sSub>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cs typeface="微软雅黑" panose="020B0503020204020204" charset="-122"/>
                      </a:rPr>
                      <m:t> </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𝑚</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𝑚</m:t>
                            </m:r>
                          </m:sub>
                        </m:sSub>
                      </m:e>
                    </m:d>
                    <m:r>
                      <a:rPr lang="en-US" altLang="zh-CN" sz="2400" b="0" i="1" smtClean="0">
                        <a:latin typeface="Cambria Math" panose="02040503050406030204" pitchFamily="18" charset="0"/>
                        <a:ea typeface="+mj-ea"/>
                        <a:cs typeface="微软雅黑" panose="020B0503020204020204" charset="-122"/>
                      </a:rPr>
                      <m:t>,}</m:t>
                    </m:r>
                  </m:oMath>
                </a14:m>
                <a:endParaRPr lang="en-US" altLang="zh-CN" sz="2400" cap="all" dirty="0">
                  <a:solidFill>
                    <a:schemeClr val="tx2"/>
                  </a:solidFill>
                  <a:latin typeface="+mj-ea"/>
                  <a:ea typeface="+mj-ea"/>
                  <a:cs typeface="+mj-cs"/>
                </a:endParaRPr>
              </a:p>
              <a:p>
                <a:pPr marL="457200" lvl="1" indent="0" eaLnBrk="0" fontAlgn="base" hangingPunct="0">
                  <a:lnSpc>
                    <a:spcPct val="120000"/>
                  </a:lnSpc>
                  <a:spcBef>
                    <a:spcPct val="0"/>
                  </a:spcBef>
                  <a:spcAft>
                    <a:spcPct val="0"/>
                  </a:spcAft>
                  <a:buNone/>
                </a:pPr>
                <a:r>
                  <a:rPr lang="zh-CN" altLang="en-US" sz="2400" cap="all" dirty="0">
                    <a:solidFill>
                      <a:schemeClr val="tx2"/>
                    </a:solidFill>
                    <a:latin typeface="+mj-ea"/>
                    <a:ea typeface="+mj-ea"/>
                    <a:cs typeface="+mj-cs"/>
                  </a:rPr>
                  <a:t>评估学习器的性能</a:t>
                </a:r>
                <a14:m>
                  <m:oMath xmlns:m="http://schemas.openxmlformats.org/officeDocument/2006/math">
                    <m:r>
                      <a:rPr lang="en-US" altLang="zh-CN" sz="2400" b="0" i="1" cap="all" smtClean="0">
                        <a:solidFill>
                          <a:schemeClr val="tx2"/>
                        </a:solidFill>
                        <a:latin typeface="Cambria Math" panose="02040503050406030204" pitchFamily="18" charset="0"/>
                        <a:ea typeface="+mj-ea"/>
                        <a:cs typeface="+mj-cs"/>
                      </a:rPr>
                      <m:t>𝑓</m:t>
                    </m:r>
                  </m:oMath>
                </a14:m>
                <a:r>
                  <a:rPr lang="zh-CN" altLang="en-US" sz="2400" cap="all" dirty="0">
                    <a:solidFill>
                      <a:schemeClr val="tx2"/>
                    </a:solidFill>
                    <a:latin typeface="+mj-ea"/>
                    <a:ea typeface="+mj-ea"/>
                    <a:cs typeface="+mj-cs"/>
                  </a:rPr>
                  <a:t>也即把预测结果</a:t>
                </a:r>
                <a14:m>
                  <m:oMath xmlns:m="http://schemas.openxmlformats.org/officeDocument/2006/math">
                    <m:r>
                      <a:rPr lang="en-US" altLang="zh-CN" sz="2400" b="0" i="1" cap="all" smtClean="0">
                        <a:solidFill>
                          <a:schemeClr val="tx2"/>
                        </a:solidFill>
                        <a:latin typeface="Cambria Math" panose="02040503050406030204" pitchFamily="18" charset="0"/>
                        <a:ea typeface="+mj-ea"/>
                        <a:cs typeface="+mj-cs"/>
                      </a:rPr>
                      <m:t>𝑓</m:t>
                    </m:r>
                    <m:r>
                      <a:rPr lang="en-US" altLang="zh-CN" sz="2400" b="0" i="1" cap="all" smtClean="0">
                        <a:solidFill>
                          <a:schemeClr val="tx2"/>
                        </a:solidFill>
                        <a:latin typeface="Cambria Math" panose="02040503050406030204" pitchFamily="18" charset="0"/>
                        <a:ea typeface="+mj-ea"/>
                        <a:cs typeface="+mj-cs"/>
                      </a:rPr>
                      <m:t>(</m:t>
                    </m:r>
                    <m:r>
                      <a:rPr lang="en-US" altLang="zh-CN" sz="2400" b="0" i="1" cap="all" smtClean="0">
                        <a:solidFill>
                          <a:schemeClr val="tx2"/>
                        </a:solidFill>
                        <a:latin typeface="Cambria Math" panose="02040503050406030204" pitchFamily="18" charset="0"/>
                        <a:ea typeface="+mj-ea"/>
                        <a:cs typeface="+mj-cs"/>
                      </a:rPr>
                      <m:t>𝑥</m:t>
                    </m:r>
                    <m:r>
                      <a:rPr lang="en-US" altLang="zh-CN" sz="2400" b="0" i="1" cap="all" smtClean="0">
                        <a:solidFill>
                          <a:schemeClr val="tx2"/>
                        </a:solidFill>
                        <a:latin typeface="Cambria Math" panose="02040503050406030204" pitchFamily="18" charset="0"/>
                        <a:ea typeface="+mj-ea"/>
                        <a:cs typeface="+mj-cs"/>
                      </a:rPr>
                      <m:t>)</m:t>
                    </m:r>
                  </m:oMath>
                </a14:m>
                <a:r>
                  <a:rPr lang="zh-CN" altLang="en-US" sz="2400" cap="all" dirty="0">
                    <a:solidFill>
                      <a:schemeClr val="tx2"/>
                    </a:solidFill>
                    <a:latin typeface="+mj-ea"/>
                    <a:ea typeface="+mj-ea"/>
                    <a:cs typeface="+mj-cs"/>
                  </a:rPr>
                  <a:t>和真实标记比较</a:t>
                </a:r>
                <a:r>
                  <a:rPr lang="en-US" altLang="zh-CN" sz="2400" cap="all" dirty="0">
                    <a:solidFill>
                      <a:schemeClr val="tx2"/>
                    </a:solidFill>
                    <a:latin typeface="+mj-ea"/>
                    <a:ea typeface="+mj-ea"/>
                    <a:cs typeface="+mj-cs"/>
                  </a:rPr>
                  <a:t>.</a:t>
                </a:r>
                <a:endParaRPr lang="zh-CN" altLang="en-US" sz="2400" cap="all" dirty="0">
                  <a:solidFill>
                    <a:schemeClr val="tx2"/>
                  </a:solidFill>
                  <a:latin typeface="+mj-ea"/>
                  <a:ea typeface="+mj-ea"/>
                  <a:cs typeface="+mj-cs"/>
                </a:endParaRPr>
              </a:p>
            </p:txBody>
          </p:sp>
        </mc:Choice>
        <mc:Fallback xmlns="">
          <p:sp>
            <p:nvSpPr>
              <p:cNvPr id="18" name="内容占位符 2"/>
              <p:cNvSpPr txBox="1">
                <a:spLocks noRot="1" noChangeAspect="1" noMove="1" noResize="1" noEditPoints="1" noAdjustHandles="1" noChangeArrowheads="1" noChangeShapeType="1" noTextEdit="1"/>
              </p:cNvSpPr>
              <p:nvPr/>
            </p:nvSpPr>
            <p:spPr>
              <a:xfrm>
                <a:off x="322066" y="2763685"/>
                <a:ext cx="10942834" cy="1641634"/>
              </a:xfrm>
              <a:prstGeom prst="rect">
                <a:avLst/>
              </a:prstGeom>
              <a:blipFill>
                <a:blip r:embed="rId3"/>
                <a:stretch>
                  <a:fillRect t="-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内容占位符 2"/>
              <p:cNvSpPr txBox="1"/>
              <p:nvPr/>
            </p:nvSpPr>
            <p:spPr>
              <a:xfrm>
                <a:off x="423439" y="4231816"/>
                <a:ext cx="10036181" cy="1167822"/>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eaLnBrk="0" fontAlgn="base" hangingPunct="0">
                  <a:lnSpc>
                    <a:spcPct val="120000"/>
                  </a:lnSpc>
                  <a:spcBef>
                    <a:spcPct val="0"/>
                  </a:spcBef>
                  <a:spcAft>
                    <a:spcPct val="0"/>
                  </a:spcAft>
                  <a:buNone/>
                </a:pPr>
                <a:r>
                  <a:rPr lang="zh-CN" altLang="en-US" sz="2400" cap="all" dirty="0">
                    <a:solidFill>
                      <a:schemeClr val="tx2"/>
                    </a:solidFill>
                    <a:latin typeface="+mj-ea"/>
                    <a:ea typeface="+mj-ea"/>
                    <a:cs typeface="+mj-cs"/>
                  </a:rPr>
                  <a:t>回归任务最常用的性能度量是“均方误差”：</a:t>
                </a:r>
                <a:endParaRPr lang="en-US" altLang="zh-CN" sz="2400" cap="all" dirty="0">
                  <a:solidFill>
                    <a:schemeClr val="tx2"/>
                  </a:solidFill>
                  <a:latin typeface="+mj-ea"/>
                  <a:ea typeface="+mj-ea"/>
                  <a:cs typeface="+mj-cs"/>
                </a:endParaRPr>
              </a:p>
              <a:p>
                <a:pPr marL="457200" lvl="1" indent="0" eaLnBrk="0" fontAlgn="base" hangingPunct="0">
                  <a:lnSpc>
                    <a:spcPct val="120000"/>
                  </a:lnSpc>
                  <a:spcBef>
                    <a:spcPct val="0"/>
                  </a:spcBef>
                  <a:spcAft>
                    <a:spcPct val="0"/>
                  </a:spcAft>
                  <a:buNone/>
                </a:pPr>
                <a14:m>
                  <m:oMathPara xmlns:m="http://schemas.openxmlformats.org/officeDocument/2006/math">
                    <m:oMathParaPr>
                      <m:jc m:val="centerGroup"/>
                    </m:oMathParaPr>
                    <m:oMath xmlns:m="http://schemas.openxmlformats.org/officeDocument/2006/math">
                      <m:r>
                        <a:rPr lang="en-US" altLang="zh-CN" sz="2400" b="0" i="1" cap="all" smtClean="0">
                          <a:solidFill>
                            <a:schemeClr val="tx2"/>
                          </a:solidFill>
                          <a:latin typeface="Cambria Math" panose="02040503050406030204" pitchFamily="18" charset="0"/>
                          <a:ea typeface="+mj-ea"/>
                          <a:cs typeface="+mj-cs"/>
                        </a:rPr>
                        <m:t>𝐸</m:t>
                      </m:r>
                      <m:d>
                        <m:dPr>
                          <m:ctrlPr>
                            <a:rPr lang="en-US" altLang="zh-CN" sz="2400" b="0" i="1" cap="all" smtClean="0">
                              <a:solidFill>
                                <a:schemeClr val="tx2"/>
                              </a:solidFill>
                              <a:latin typeface="Cambria Math" panose="02040503050406030204" pitchFamily="18" charset="0"/>
                              <a:ea typeface="+mj-ea"/>
                              <a:cs typeface="+mj-cs"/>
                            </a:rPr>
                          </m:ctrlPr>
                        </m:dPr>
                        <m:e>
                          <m:r>
                            <a:rPr lang="en-US" altLang="zh-CN" sz="2400" b="0" i="1" cap="all" smtClean="0">
                              <a:solidFill>
                                <a:schemeClr val="tx2"/>
                              </a:solidFill>
                              <a:latin typeface="Cambria Math" panose="02040503050406030204" pitchFamily="18" charset="0"/>
                              <a:ea typeface="+mj-ea"/>
                              <a:cs typeface="+mj-cs"/>
                            </a:rPr>
                            <m:t>𝑓</m:t>
                          </m:r>
                          <m:r>
                            <a:rPr lang="en-US" altLang="zh-CN" sz="2400" b="0" i="1" cap="all" smtClean="0">
                              <a:solidFill>
                                <a:schemeClr val="tx2"/>
                              </a:solidFill>
                              <a:latin typeface="Cambria Math" panose="02040503050406030204" pitchFamily="18" charset="0"/>
                              <a:ea typeface="+mj-ea"/>
                              <a:cs typeface="+mj-cs"/>
                            </a:rPr>
                            <m:t>;</m:t>
                          </m:r>
                          <m:r>
                            <a:rPr lang="en-US" altLang="zh-CN" sz="2400" b="0" i="1" cap="all" smtClean="0">
                              <a:solidFill>
                                <a:schemeClr val="tx2"/>
                              </a:solidFill>
                              <a:latin typeface="Cambria Math" panose="02040503050406030204" pitchFamily="18" charset="0"/>
                              <a:ea typeface="+mj-ea"/>
                              <a:cs typeface="+mj-cs"/>
                            </a:rPr>
                            <m:t>𝐷</m:t>
                          </m:r>
                        </m:e>
                      </m:d>
                      <m:r>
                        <a:rPr lang="en-US" altLang="zh-CN" sz="2400" b="0" i="1" cap="all" smtClean="0">
                          <a:solidFill>
                            <a:schemeClr val="tx2"/>
                          </a:solidFill>
                          <a:latin typeface="Cambria Math" panose="02040503050406030204" pitchFamily="18" charset="0"/>
                          <a:ea typeface="+mj-ea"/>
                          <a:cs typeface="+mj-cs"/>
                        </a:rPr>
                        <m:t>=</m:t>
                      </m:r>
                      <m:f>
                        <m:fPr>
                          <m:ctrlPr>
                            <a:rPr lang="en-US" altLang="zh-CN" sz="2400" b="0" i="1" cap="all" smtClean="0">
                              <a:solidFill>
                                <a:schemeClr val="tx2"/>
                              </a:solidFill>
                              <a:latin typeface="Cambria Math" panose="02040503050406030204" pitchFamily="18" charset="0"/>
                              <a:ea typeface="+mj-ea"/>
                              <a:cs typeface="+mj-cs"/>
                            </a:rPr>
                          </m:ctrlPr>
                        </m:fPr>
                        <m:num>
                          <m:r>
                            <a:rPr lang="en-US" altLang="zh-CN" sz="2400" b="0" i="1" cap="all" smtClean="0">
                              <a:solidFill>
                                <a:schemeClr val="tx2"/>
                              </a:solidFill>
                              <a:latin typeface="Cambria Math" panose="02040503050406030204" pitchFamily="18" charset="0"/>
                              <a:ea typeface="+mj-ea"/>
                              <a:cs typeface="+mj-cs"/>
                            </a:rPr>
                            <m:t>1</m:t>
                          </m:r>
                        </m:num>
                        <m:den>
                          <m:r>
                            <a:rPr lang="en-US" altLang="zh-CN" sz="2400" b="0" i="1" cap="all" smtClean="0">
                              <a:solidFill>
                                <a:schemeClr val="tx2"/>
                              </a:solidFill>
                              <a:latin typeface="Cambria Math" panose="02040503050406030204" pitchFamily="18" charset="0"/>
                              <a:ea typeface="+mj-ea"/>
                              <a:cs typeface="+mj-cs"/>
                            </a:rPr>
                            <m:t>𝑚</m:t>
                          </m:r>
                        </m:den>
                      </m:f>
                      <m:nary>
                        <m:naryPr>
                          <m:chr m:val="∑"/>
                          <m:ctrlPr>
                            <a:rPr lang="en-US" altLang="zh-CN" sz="2400" b="0" i="1" cap="all" smtClean="0">
                              <a:solidFill>
                                <a:schemeClr val="tx2"/>
                              </a:solidFill>
                              <a:latin typeface="Cambria Math" panose="02040503050406030204" pitchFamily="18" charset="0"/>
                              <a:ea typeface="+mj-ea"/>
                              <a:cs typeface="+mj-cs"/>
                            </a:rPr>
                          </m:ctrlPr>
                        </m:naryPr>
                        <m:sub>
                          <m:r>
                            <m:rPr>
                              <m:brk m:alnAt="23"/>
                            </m:rPr>
                            <a:rPr lang="en-US" altLang="zh-CN" sz="2400" b="0" i="1" cap="all" smtClean="0">
                              <a:solidFill>
                                <a:schemeClr val="tx2"/>
                              </a:solidFill>
                              <a:latin typeface="Cambria Math" panose="02040503050406030204" pitchFamily="18" charset="0"/>
                              <a:ea typeface="+mj-ea"/>
                              <a:cs typeface="+mj-cs"/>
                            </a:rPr>
                            <m:t>𝑖</m:t>
                          </m:r>
                          <m:r>
                            <a:rPr lang="en-US" altLang="zh-CN" sz="2400" b="0" i="1" cap="all" smtClean="0">
                              <a:solidFill>
                                <a:schemeClr val="tx2"/>
                              </a:solidFill>
                              <a:latin typeface="Cambria Math" panose="02040503050406030204" pitchFamily="18" charset="0"/>
                              <a:ea typeface="+mj-ea"/>
                              <a:cs typeface="+mj-cs"/>
                            </a:rPr>
                            <m:t>=1</m:t>
                          </m:r>
                        </m:sub>
                        <m:sup>
                          <m:r>
                            <a:rPr lang="en-US" altLang="zh-CN" sz="2400" b="0" i="1" cap="all" smtClean="0">
                              <a:solidFill>
                                <a:schemeClr val="tx2"/>
                              </a:solidFill>
                              <a:latin typeface="Cambria Math" panose="02040503050406030204" pitchFamily="18" charset="0"/>
                              <a:ea typeface="+mj-ea"/>
                              <a:cs typeface="+mj-cs"/>
                            </a:rPr>
                            <m:t>𝑚</m:t>
                          </m:r>
                        </m:sup>
                        <m:e>
                          <m:sSup>
                            <m:sSupPr>
                              <m:ctrlPr>
                                <a:rPr lang="en-US" altLang="zh-CN" sz="2400" b="0" i="1" cap="all" smtClean="0">
                                  <a:solidFill>
                                    <a:schemeClr val="tx2"/>
                                  </a:solidFill>
                                  <a:latin typeface="Cambria Math" panose="02040503050406030204" pitchFamily="18" charset="0"/>
                                  <a:ea typeface="+mj-ea"/>
                                  <a:cs typeface="+mj-cs"/>
                                </a:rPr>
                              </m:ctrlPr>
                            </m:sSupPr>
                            <m:e>
                              <m:r>
                                <a:rPr lang="en-US" altLang="zh-CN" sz="2400" b="0" i="1" cap="all" smtClean="0">
                                  <a:solidFill>
                                    <a:schemeClr val="tx2"/>
                                  </a:solidFill>
                                  <a:latin typeface="Cambria Math" panose="02040503050406030204" pitchFamily="18" charset="0"/>
                                  <a:ea typeface="+mj-ea"/>
                                  <a:cs typeface="+mj-cs"/>
                                </a:rPr>
                                <m:t>(</m:t>
                              </m:r>
                              <m:r>
                                <a:rPr lang="en-US" altLang="zh-CN" sz="2400" b="0" i="1" cap="all" smtClean="0">
                                  <a:solidFill>
                                    <a:schemeClr val="tx2"/>
                                  </a:solidFill>
                                  <a:latin typeface="Cambria Math" panose="02040503050406030204" pitchFamily="18" charset="0"/>
                                  <a:ea typeface="+mj-ea"/>
                                  <a:cs typeface="+mj-cs"/>
                                </a:rPr>
                                <m:t>𝑓</m:t>
                              </m:r>
                              <m:r>
                                <a:rPr lang="en-US" altLang="zh-CN" sz="2400" b="0" i="1" cap="all" smtClean="0">
                                  <a:solidFill>
                                    <a:schemeClr val="tx2"/>
                                  </a:solidFill>
                                  <a:latin typeface="Cambria Math" panose="02040503050406030204" pitchFamily="18" charset="0"/>
                                  <a:ea typeface="+mj-ea"/>
                                  <a:cs typeface="+mj-cs"/>
                                </a:rPr>
                                <m:t>(</m:t>
                              </m:r>
                              <m:sSub>
                                <m:sSubPr>
                                  <m:ctrlPr>
                                    <a:rPr lang="en-US" altLang="zh-CN" sz="2400" b="0" i="1" cap="all" smtClean="0">
                                      <a:solidFill>
                                        <a:schemeClr val="tx2"/>
                                      </a:solidFill>
                                      <a:latin typeface="Cambria Math" panose="02040503050406030204" pitchFamily="18" charset="0"/>
                                      <a:ea typeface="+mj-ea"/>
                                      <a:cs typeface="+mj-cs"/>
                                    </a:rPr>
                                  </m:ctrlPr>
                                </m:sSubPr>
                                <m:e>
                                  <m:r>
                                    <a:rPr lang="en-US" altLang="zh-CN" sz="2400" b="0" i="1" cap="all" smtClean="0">
                                      <a:solidFill>
                                        <a:schemeClr val="tx2"/>
                                      </a:solidFill>
                                      <a:latin typeface="Cambria Math" panose="02040503050406030204" pitchFamily="18" charset="0"/>
                                      <a:ea typeface="+mj-ea"/>
                                      <a:cs typeface="+mj-cs"/>
                                    </a:rPr>
                                    <m:t>𝑥</m:t>
                                  </m:r>
                                </m:e>
                                <m:sub>
                                  <m:r>
                                    <a:rPr lang="en-US" altLang="zh-CN" sz="2400" b="0" i="1" cap="all" smtClean="0">
                                      <a:solidFill>
                                        <a:schemeClr val="tx2"/>
                                      </a:solidFill>
                                      <a:latin typeface="Cambria Math" panose="02040503050406030204" pitchFamily="18" charset="0"/>
                                      <a:ea typeface="+mj-ea"/>
                                      <a:cs typeface="+mj-cs"/>
                                    </a:rPr>
                                    <m:t>𝑖</m:t>
                                  </m:r>
                                </m:sub>
                              </m:sSub>
                              <m:r>
                                <a:rPr lang="en-US" altLang="zh-CN" sz="2400" b="0" i="1" cap="all" smtClean="0">
                                  <a:solidFill>
                                    <a:schemeClr val="tx2"/>
                                  </a:solidFill>
                                  <a:latin typeface="Cambria Math" panose="02040503050406030204" pitchFamily="18" charset="0"/>
                                  <a:ea typeface="+mj-ea"/>
                                  <a:cs typeface="+mj-cs"/>
                                </a:rPr>
                                <m:t>)−</m:t>
                              </m:r>
                              <m:sSub>
                                <m:sSubPr>
                                  <m:ctrlPr>
                                    <a:rPr lang="en-US" altLang="zh-CN" sz="2400" b="0" i="1" cap="all" smtClean="0">
                                      <a:solidFill>
                                        <a:schemeClr val="tx2"/>
                                      </a:solidFill>
                                      <a:latin typeface="Cambria Math" panose="02040503050406030204" pitchFamily="18" charset="0"/>
                                      <a:ea typeface="+mj-ea"/>
                                      <a:cs typeface="+mj-cs"/>
                                    </a:rPr>
                                  </m:ctrlPr>
                                </m:sSubPr>
                                <m:e>
                                  <m:r>
                                    <a:rPr lang="en-US" altLang="zh-CN" sz="2400" b="0" i="1" cap="all" smtClean="0">
                                      <a:solidFill>
                                        <a:schemeClr val="tx2"/>
                                      </a:solidFill>
                                      <a:latin typeface="Cambria Math" panose="02040503050406030204" pitchFamily="18" charset="0"/>
                                      <a:ea typeface="+mj-ea"/>
                                      <a:cs typeface="+mj-cs"/>
                                    </a:rPr>
                                    <m:t>𝑦</m:t>
                                  </m:r>
                                </m:e>
                                <m:sub>
                                  <m:r>
                                    <a:rPr lang="en-US" altLang="zh-CN" sz="2400" b="0" i="1" cap="all" smtClean="0">
                                      <a:solidFill>
                                        <a:schemeClr val="tx2"/>
                                      </a:solidFill>
                                      <a:latin typeface="Cambria Math" panose="02040503050406030204" pitchFamily="18" charset="0"/>
                                      <a:ea typeface="+mj-ea"/>
                                      <a:cs typeface="+mj-cs"/>
                                    </a:rPr>
                                    <m:t>𝑖</m:t>
                                  </m:r>
                                </m:sub>
                              </m:sSub>
                              <m:r>
                                <a:rPr lang="en-US" altLang="zh-CN" sz="2400" b="0" i="1" cap="all" smtClean="0">
                                  <a:solidFill>
                                    <a:schemeClr val="tx2"/>
                                  </a:solidFill>
                                  <a:latin typeface="Cambria Math" panose="02040503050406030204" pitchFamily="18" charset="0"/>
                                  <a:ea typeface="+mj-ea"/>
                                  <a:cs typeface="+mj-cs"/>
                                </a:rPr>
                                <m:t>)</m:t>
                              </m:r>
                            </m:e>
                            <m:sup>
                              <m:r>
                                <a:rPr lang="en-US" altLang="zh-CN" sz="2400" b="0" i="1" cap="all" smtClean="0">
                                  <a:solidFill>
                                    <a:schemeClr val="tx2"/>
                                  </a:solidFill>
                                  <a:latin typeface="Cambria Math" panose="02040503050406030204" pitchFamily="18" charset="0"/>
                                  <a:ea typeface="+mj-ea"/>
                                  <a:cs typeface="+mj-cs"/>
                                </a:rPr>
                                <m:t>2</m:t>
                              </m:r>
                            </m:sup>
                          </m:sSup>
                        </m:e>
                      </m:nary>
                    </m:oMath>
                  </m:oMathPara>
                </a14:m>
                <a:endParaRPr lang="en-US" altLang="zh-CN" sz="2400" cap="all" dirty="0">
                  <a:solidFill>
                    <a:schemeClr val="tx2"/>
                  </a:solidFill>
                  <a:latin typeface="+mj-ea"/>
                  <a:ea typeface="+mj-ea"/>
                  <a:cs typeface="+mj-cs"/>
                </a:endParaRPr>
              </a:p>
              <a:p>
                <a:pPr marL="457200" lvl="1" indent="0" eaLnBrk="0" fontAlgn="base" hangingPunct="0">
                  <a:lnSpc>
                    <a:spcPct val="120000"/>
                  </a:lnSpc>
                  <a:spcBef>
                    <a:spcPct val="0"/>
                  </a:spcBef>
                  <a:spcAft>
                    <a:spcPct val="0"/>
                  </a:spcAft>
                  <a:buNone/>
                </a:pPr>
                <a:endParaRPr lang="en-US" altLang="zh-CN" sz="2400" cap="all" dirty="0">
                  <a:solidFill>
                    <a:schemeClr val="tx2"/>
                  </a:solidFill>
                  <a:latin typeface="+mj-ea"/>
                  <a:ea typeface="+mj-ea"/>
                  <a:cs typeface="+mj-cs"/>
                </a:endParaRPr>
              </a:p>
              <a:p>
                <a:pPr marL="457200" lvl="1" indent="0" eaLnBrk="0" fontAlgn="base" hangingPunct="0">
                  <a:lnSpc>
                    <a:spcPct val="120000"/>
                  </a:lnSpc>
                  <a:spcBef>
                    <a:spcPct val="0"/>
                  </a:spcBef>
                  <a:spcAft>
                    <a:spcPct val="0"/>
                  </a:spcAft>
                  <a:buNone/>
                </a:pPr>
                <a:endParaRPr lang="zh-CN" altLang="en-US" sz="2400" cap="all" dirty="0">
                  <a:solidFill>
                    <a:schemeClr val="tx2"/>
                  </a:solidFill>
                  <a:latin typeface="+mj-ea"/>
                  <a:ea typeface="+mj-ea"/>
                  <a:cs typeface="+mj-cs"/>
                </a:endParaRPr>
              </a:p>
            </p:txBody>
          </p:sp>
        </mc:Choice>
        <mc:Fallback xmlns="">
          <p:sp>
            <p:nvSpPr>
              <p:cNvPr id="19" name="内容占位符 2"/>
              <p:cNvSpPr txBox="1">
                <a:spLocks noRot="1" noChangeAspect="1" noMove="1" noResize="1" noEditPoints="1" noAdjustHandles="1" noChangeArrowheads="1" noChangeShapeType="1" noTextEdit="1"/>
              </p:cNvSpPr>
              <p:nvPr/>
            </p:nvSpPr>
            <p:spPr>
              <a:xfrm>
                <a:off x="423439" y="4231816"/>
                <a:ext cx="10036181" cy="1167822"/>
              </a:xfrm>
              <a:prstGeom prst="rect">
                <a:avLst/>
              </a:prstGeom>
              <a:blipFill>
                <a:blip r:embed="rId4"/>
                <a:stretch>
                  <a:fillRect t="-1042" b="-43229"/>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授课方式</a:t>
            </a:r>
          </a:p>
        </p:txBody>
      </p:sp>
      <p:graphicFrame>
        <p:nvGraphicFramePr>
          <p:cNvPr id="5" name="内容占位符 4">
            <a:extLst>
              <a:ext uri="{FF2B5EF4-FFF2-40B4-BE49-F238E27FC236}">
                <a16:creationId xmlns:a16="http://schemas.microsoft.com/office/drawing/2014/main" id="{52CA383C-1C37-4526-9697-D9F44A57243F}"/>
              </a:ext>
            </a:extLst>
          </p:cNvPr>
          <p:cNvGraphicFramePr>
            <a:graphicFrameLocks noGrp="1"/>
          </p:cNvGraphicFramePr>
          <p:nvPr>
            <p:ph idx="1"/>
            <p:extLst>
              <p:ext uri="{D42A27DB-BD31-4B8C-83A1-F6EECF244321}">
                <p14:modId xmlns:p14="http://schemas.microsoft.com/office/powerpoint/2010/main" val="1349071948"/>
              </p:ext>
            </p:extLst>
          </p:nvPr>
        </p:nvGraphicFramePr>
        <p:xfrm>
          <a:off x="1080294" y="1786890"/>
          <a:ext cx="10031412" cy="3284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8</a:t>
            </a:fld>
            <a:endParaRPr lang="en-US" sz="1200">
              <a:solidFill>
                <a:prstClr val="black">
                  <a:tint val="75000"/>
                </a:prstClr>
              </a:solidFill>
              <a:latin typeface="Calibri" panose="020F0502020204030204"/>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417830" y="1327150"/>
            <a:ext cx="10351770" cy="235077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spcBef>
                <a:spcPts val="0"/>
              </a:spcBef>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对于分类任务，错误率和精度是最常用的两种性能度量：</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782955" lvl="2" indent="0">
              <a:lnSpc>
                <a:spcPct val="150000"/>
              </a:lnSpc>
              <a:spcBef>
                <a:spcPts val="0"/>
              </a:spcBef>
              <a:buClr>
                <a:srgbClr val="000000"/>
              </a:buClr>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错误率：分错样本占样本总数的比例</a:t>
            </a:r>
          </a:p>
          <a:p>
            <a:pPr marL="782955" lvl="2" indent="0">
              <a:lnSpc>
                <a:spcPct val="150000"/>
              </a:lnSpc>
              <a:spcBef>
                <a:spcPts val="0"/>
              </a:spcBef>
              <a:buClr>
                <a:srgbClr val="000000"/>
              </a:buClr>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精度：分对样本占样本总数的比例</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457200" lvl="1" indent="0">
              <a:buNone/>
            </a:pP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4"/>
          <p:cNvSpPr txBox="1"/>
          <p:nvPr/>
        </p:nvSpPr>
        <p:spPr>
          <a:xfrm>
            <a:off x="2317115" y="3677920"/>
            <a:ext cx="2165350" cy="523220"/>
          </a:xfrm>
          <a:prstGeom prst="rect">
            <a:avLst/>
          </a:prstGeom>
          <a:noFill/>
        </p:spPr>
        <p:txBody>
          <a:bodyPr wrap="square" rtlCol="0">
            <a:spAutoFit/>
          </a:bodyPr>
          <a:lstStyle/>
          <a:p>
            <a:r>
              <a:rPr lang="zh-CN" altLang="en-US" sz="2800" dirty="0">
                <a:latin typeface="+mj-ea"/>
                <a:ea typeface="+mj-ea"/>
              </a:rPr>
              <a:t>分类错误率</a:t>
            </a:r>
          </a:p>
        </p:txBody>
      </p:sp>
      <p:sp>
        <p:nvSpPr>
          <p:cNvPr id="28" name="TextBox 27"/>
          <p:cNvSpPr txBox="1"/>
          <p:nvPr/>
        </p:nvSpPr>
        <p:spPr>
          <a:xfrm>
            <a:off x="7310414" y="3757295"/>
            <a:ext cx="1638300" cy="523220"/>
          </a:xfrm>
          <a:prstGeom prst="rect">
            <a:avLst/>
          </a:prstGeom>
          <a:noFill/>
        </p:spPr>
        <p:txBody>
          <a:bodyPr wrap="square" rtlCol="0">
            <a:spAutoFit/>
          </a:bodyPr>
          <a:lstStyle/>
          <a:p>
            <a:r>
              <a:rPr lang="zh-CN" altLang="en-US" sz="2800" dirty="0">
                <a:latin typeface="+mj-ea"/>
                <a:ea typeface="+mj-ea"/>
              </a:rPr>
              <a:t>精度</a:t>
            </a: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pic>
        <p:nvPicPr>
          <p:cNvPr id="8" name="Picture 7">
            <a:extLst>
              <a:ext uri="{FF2B5EF4-FFF2-40B4-BE49-F238E27FC236}">
                <a16:creationId xmlns:a16="http://schemas.microsoft.com/office/drawing/2014/main" id="{05D6EB50-D75E-4A9E-AE01-DEE4E90E1B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596" y="4560106"/>
            <a:ext cx="4390686" cy="97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30B23582-C005-4FA7-A5F8-3147427EB0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4492941"/>
            <a:ext cx="5291534" cy="1595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402907" y="1566601"/>
            <a:ext cx="10950893" cy="130238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20000"/>
              </a:lnSpc>
              <a:buNone/>
            </a:pPr>
            <a:r>
              <a:rPr lang="zh-CN" altLang="en-US" sz="2400" dirty="0">
                <a:latin typeface="微软雅黑" panose="020B0503020204020204" pitchFamily="34" charset="-122"/>
                <a:ea typeface="微软雅黑" panose="020B0503020204020204" pitchFamily="34" charset="-122"/>
                <a:cs typeface="微软雅黑" panose="020B0503020204020204" charset="-122"/>
              </a:rPr>
              <a:t>信息检索、</a:t>
            </a:r>
            <a:r>
              <a:rPr lang="en-US" altLang="zh-CN" sz="2400" dirty="0">
                <a:latin typeface="微软雅黑" panose="020B0503020204020204" pitchFamily="34" charset="-122"/>
                <a:ea typeface="微软雅黑" panose="020B0503020204020204" pitchFamily="34" charset="-122"/>
                <a:cs typeface="微软雅黑" panose="020B0503020204020204" charset="-122"/>
              </a:rPr>
              <a:t>Web</a:t>
            </a:r>
            <a:r>
              <a:rPr lang="zh-CN" altLang="en-US" sz="2400" dirty="0">
                <a:latin typeface="微软雅黑" panose="020B0503020204020204" pitchFamily="34" charset="-122"/>
                <a:ea typeface="微软雅黑" panose="020B0503020204020204" pitchFamily="34" charset="-122"/>
                <a:cs typeface="微软雅黑" panose="020B0503020204020204" charset="-122"/>
              </a:rPr>
              <a:t>搜索等场景中经常需要衡量正例被预测出来的比率或者预测出来的正例中正确的比例，此时查准率和查全率比错误率和精度更适合。</a:t>
            </a:r>
          </a:p>
        </p:txBody>
      </p:sp>
      <p:sp>
        <p:nvSpPr>
          <p:cNvPr id="8" name="内容占位符 2"/>
          <p:cNvSpPr txBox="1"/>
          <p:nvPr/>
        </p:nvSpPr>
        <p:spPr>
          <a:xfrm>
            <a:off x="504192" y="3034951"/>
            <a:ext cx="8555355" cy="82296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400" dirty="0">
                <a:latin typeface="微软雅黑" panose="020B0503020204020204" pitchFamily="34" charset="-122"/>
                <a:ea typeface="微软雅黑" panose="020B0503020204020204" pitchFamily="34" charset="-122"/>
              </a:rPr>
              <a:t>统计真实标记和预测结果的组合可以得到“混淆矩阵”</a:t>
            </a:r>
          </a:p>
        </p:txBody>
      </p:sp>
      <p:pic>
        <p:nvPicPr>
          <p:cNvPr id="143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34" y="3743063"/>
            <a:ext cx="5222434" cy="186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6702804" y="4274327"/>
            <a:ext cx="3221372" cy="461665"/>
          </a:xfrm>
          <a:prstGeom prst="rect">
            <a:avLst/>
          </a:prstGeom>
          <a:noFill/>
        </p:spPr>
        <p:txBody>
          <a:bodyPr wrap="square" rtlCol="0">
            <a:spAutoFit/>
          </a:bodyPr>
          <a:lstStyle/>
          <a:p>
            <a:r>
              <a:rPr lang="zh-CN" altLang="en-US" sz="2400" dirty="0">
                <a:latin typeface="+mj-ea"/>
                <a:ea typeface="+mj-ea"/>
              </a:rPr>
              <a:t>查准率（</a:t>
            </a:r>
            <a:r>
              <a:rPr lang="en-US" altLang="zh-CN" sz="2400" dirty="0">
                <a:latin typeface="+mj-ea"/>
                <a:ea typeface="+mj-ea"/>
              </a:rPr>
              <a:t>precision</a:t>
            </a:r>
            <a:r>
              <a:rPr lang="zh-CN" altLang="en-US" sz="2400" dirty="0">
                <a:latin typeface="+mj-ea"/>
                <a:ea typeface="+mj-ea"/>
              </a:rPr>
              <a:t>）</a:t>
            </a:r>
            <a:r>
              <a:rPr lang="en-US" altLang="zh-CN" sz="2400" dirty="0">
                <a:latin typeface="+mj-ea"/>
                <a:ea typeface="+mj-ea"/>
              </a:rPr>
              <a:t>:</a:t>
            </a:r>
            <a:endParaRPr lang="zh-CN" altLang="en-US" sz="2400" dirty="0">
              <a:latin typeface="+mj-ea"/>
              <a:ea typeface="+mj-ea"/>
            </a:endParaRPr>
          </a:p>
        </p:txBody>
      </p:sp>
      <p:sp>
        <p:nvSpPr>
          <p:cNvPr id="17" name="TextBox 16"/>
          <p:cNvSpPr txBox="1"/>
          <p:nvPr/>
        </p:nvSpPr>
        <p:spPr>
          <a:xfrm>
            <a:off x="6702804" y="5381307"/>
            <a:ext cx="3137482" cy="461665"/>
          </a:xfrm>
          <a:prstGeom prst="rect">
            <a:avLst/>
          </a:prstGeom>
          <a:noFill/>
        </p:spPr>
        <p:txBody>
          <a:bodyPr wrap="square" rtlCol="0">
            <a:spAutoFit/>
          </a:bodyPr>
          <a:lstStyle/>
          <a:p>
            <a:r>
              <a:rPr lang="zh-CN" altLang="en-US" sz="2400" dirty="0">
                <a:latin typeface="+mj-ea"/>
                <a:ea typeface="+mj-ea"/>
              </a:rPr>
              <a:t>查全率（</a:t>
            </a:r>
            <a:r>
              <a:rPr lang="en-US" altLang="zh-CN" sz="2400" dirty="0">
                <a:latin typeface="+mj-ea"/>
                <a:ea typeface="+mj-ea"/>
              </a:rPr>
              <a:t>recall</a:t>
            </a:r>
            <a:r>
              <a:rPr lang="zh-CN" altLang="en-US" sz="2400" dirty="0">
                <a:latin typeface="+mj-ea"/>
                <a:ea typeface="+mj-ea"/>
              </a:rPr>
              <a:t>）</a:t>
            </a:r>
            <a:r>
              <a:rPr lang="en-US" altLang="zh-CN" sz="2400" dirty="0">
                <a:latin typeface="+mj-ea"/>
                <a:ea typeface="+mj-ea"/>
              </a:rPr>
              <a:t>:</a:t>
            </a:r>
            <a:endParaRPr lang="zh-CN" altLang="en-US" sz="2400" dirty="0">
              <a:latin typeface="+mj-ea"/>
              <a:ea typeface="+mj-ea"/>
            </a:endParaRP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mc:AlternateContent xmlns:mc="http://schemas.openxmlformats.org/markup-compatibility/2006">
        <mc:Choice xmlns:a14="http://schemas.microsoft.com/office/drawing/2010/main" Requires="a14">
          <p:sp>
            <p:nvSpPr>
              <p:cNvPr id="2" name="文本框 1"/>
              <p:cNvSpPr txBox="1"/>
              <p:nvPr/>
            </p:nvSpPr>
            <p:spPr>
              <a:xfrm>
                <a:off x="9684007" y="4119212"/>
                <a:ext cx="2081530" cy="673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𝑇𝑃</m:t>
                          </m:r>
                        </m:num>
                        <m:den>
                          <m:r>
                            <a:rPr lang="en-US" altLang="zh-CN" sz="2000" b="0" i="1" smtClean="0">
                              <a:latin typeface="Cambria Math" panose="02040503050406030204" pitchFamily="18" charset="0"/>
                            </a:rPr>
                            <m:t>𝑇𝑃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𝐹𝑃</m:t>
                          </m:r>
                        </m:den>
                      </m:f>
                    </m:oMath>
                  </m:oMathPara>
                </a14:m>
                <a:endParaRPr lang="zh-CN" altLang="en-US" sz="2000" dirty="0"/>
              </a:p>
            </p:txBody>
          </p:sp>
        </mc:Choice>
        <mc:Fallback>
          <p:sp>
            <p:nvSpPr>
              <p:cNvPr id="2" name="文本框 1"/>
              <p:cNvSpPr txBox="1">
                <a:spLocks noRot="1" noChangeAspect="1" noMove="1" noResize="1" noEditPoints="1" noAdjustHandles="1" noChangeArrowheads="1" noChangeShapeType="1" noTextEdit="1"/>
              </p:cNvSpPr>
              <p:nvPr/>
            </p:nvSpPr>
            <p:spPr>
              <a:xfrm>
                <a:off x="9684007" y="4119212"/>
                <a:ext cx="2081530" cy="67371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9667229" y="5291399"/>
                <a:ext cx="2081530" cy="673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𝑇𝑃</m:t>
                          </m:r>
                        </m:num>
                        <m:den>
                          <m:r>
                            <a:rPr lang="en-US" altLang="zh-CN" sz="2000" b="0" i="1" smtClean="0">
                              <a:latin typeface="Cambria Math" panose="02040503050406030204" pitchFamily="18" charset="0"/>
                            </a:rPr>
                            <m:t>𝑇𝑃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𝐹𝑁</m:t>
                          </m:r>
                        </m:den>
                      </m:f>
                    </m:oMath>
                  </m:oMathPara>
                </a14:m>
                <a:endParaRPr lang="zh-CN" altLang="en-US"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9667229" y="5291399"/>
                <a:ext cx="2081530" cy="673711"/>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669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p>
        </p:txBody>
      </p:sp>
      <p:cxnSp>
        <p:nvCxnSpPr>
          <p:cNvPr id="3" name="直接箭头连接符 2">
            <a:extLst>
              <a:ext uri="{FF2B5EF4-FFF2-40B4-BE49-F238E27FC236}">
                <a16:creationId xmlns:a16="http://schemas.microsoft.com/office/drawing/2014/main" id="{F168C087-6D53-130C-9859-B06CBEEE3CB7}"/>
              </a:ext>
            </a:extLst>
          </p:cNvPr>
          <p:cNvCxnSpPr>
            <a:cxnSpLocks/>
          </p:cNvCxnSpPr>
          <p:nvPr/>
        </p:nvCxnSpPr>
        <p:spPr>
          <a:xfrm>
            <a:off x="1665027" y="4542246"/>
            <a:ext cx="840702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 name="加号 4">
            <a:extLst>
              <a:ext uri="{FF2B5EF4-FFF2-40B4-BE49-F238E27FC236}">
                <a16:creationId xmlns:a16="http://schemas.microsoft.com/office/drawing/2014/main" id="{E5823FEE-4E54-5B64-5364-D6FF99AB6BE9}"/>
              </a:ext>
            </a:extLst>
          </p:cNvPr>
          <p:cNvSpPr/>
          <p:nvPr/>
        </p:nvSpPr>
        <p:spPr>
          <a:xfrm>
            <a:off x="8295426" y="4316105"/>
            <a:ext cx="327171" cy="410940"/>
          </a:xfrm>
          <a:prstGeom prst="mathPlus">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CF46C519-4A5F-4230-D0EF-3845480BAA5D}"/>
              </a:ext>
            </a:extLst>
          </p:cNvPr>
          <p:cNvCxnSpPr/>
          <p:nvPr/>
        </p:nvCxnSpPr>
        <p:spPr>
          <a:xfrm>
            <a:off x="3445374" y="451456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乘号 9">
            <a:extLst>
              <a:ext uri="{FF2B5EF4-FFF2-40B4-BE49-F238E27FC236}">
                <a16:creationId xmlns:a16="http://schemas.microsoft.com/office/drawing/2014/main" id="{08FA1B08-1EAD-5C78-DF4D-7532F9F11869}"/>
              </a:ext>
            </a:extLst>
          </p:cNvPr>
          <p:cNvSpPr/>
          <p:nvPr/>
        </p:nvSpPr>
        <p:spPr>
          <a:xfrm>
            <a:off x="3173273" y="4350424"/>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乘号 17">
            <a:extLst>
              <a:ext uri="{FF2B5EF4-FFF2-40B4-BE49-F238E27FC236}">
                <a16:creationId xmlns:a16="http://schemas.microsoft.com/office/drawing/2014/main" id="{5888EE1F-7F38-2D03-0758-DE99050369CB}"/>
              </a:ext>
            </a:extLst>
          </p:cNvPr>
          <p:cNvSpPr/>
          <p:nvPr/>
        </p:nvSpPr>
        <p:spPr>
          <a:xfrm>
            <a:off x="3671104" y="4342142"/>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乘号 19">
            <a:extLst>
              <a:ext uri="{FF2B5EF4-FFF2-40B4-BE49-F238E27FC236}">
                <a16:creationId xmlns:a16="http://schemas.microsoft.com/office/drawing/2014/main" id="{3D251A37-0982-E063-7000-2623A704688C}"/>
              </a:ext>
            </a:extLst>
          </p:cNvPr>
          <p:cNvSpPr/>
          <p:nvPr/>
        </p:nvSpPr>
        <p:spPr>
          <a:xfrm>
            <a:off x="5110600" y="4342142"/>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乘号 24">
            <a:extLst>
              <a:ext uri="{FF2B5EF4-FFF2-40B4-BE49-F238E27FC236}">
                <a16:creationId xmlns:a16="http://schemas.microsoft.com/office/drawing/2014/main" id="{FF83E96D-5220-AEE2-AC54-EF2DC8AD137C}"/>
              </a:ext>
            </a:extLst>
          </p:cNvPr>
          <p:cNvSpPr/>
          <p:nvPr/>
        </p:nvSpPr>
        <p:spPr>
          <a:xfrm>
            <a:off x="7046852" y="4342141"/>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加号 34">
            <a:extLst>
              <a:ext uri="{FF2B5EF4-FFF2-40B4-BE49-F238E27FC236}">
                <a16:creationId xmlns:a16="http://schemas.microsoft.com/office/drawing/2014/main" id="{980C290C-8A6A-55AE-DECF-B869B5870512}"/>
              </a:ext>
            </a:extLst>
          </p:cNvPr>
          <p:cNvSpPr/>
          <p:nvPr/>
        </p:nvSpPr>
        <p:spPr>
          <a:xfrm>
            <a:off x="7678459" y="4307822"/>
            <a:ext cx="327171" cy="410940"/>
          </a:xfrm>
          <a:prstGeom prst="mathPlus">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加号 41">
            <a:extLst>
              <a:ext uri="{FF2B5EF4-FFF2-40B4-BE49-F238E27FC236}">
                <a16:creationId xmlns:a16="http://schemas.microsoft.com/office/drawing/2014/main" id="{2D75DA0C-37F3-2F71-157E-08B74BCD9929}"/>
              </a:ext>
            </a:extLst>
          </p:cNvPr>
          <p:cNvSpPr/>
          <p:nvPr/>
        </p:nvSpPr>
        <p:spPr>
          <a:xfrm>
            <a:off x="8866495" y="4307822"/>
            <a:ext cx="327171" cy="410940"/>
          </a:xfrm>
          <a:prstGeom prst="mathPlus">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93819C53-631C-9577-F50A-F96A0B651719}"/>
              </a:ext>
            </a:extLst>
          </p:cNvPr>
          <p:cNvSpPr txBox="1"/>
          <p:nvPr/>
        </p:nvSpPr>
        <p:spPr>
          <a:xfrm>
            <a:off x="10072048" y="4539738"/>
            <a:ext cx="800219" cy="461665"/>
          </a:xfrm>
          <a:prstGeom prst="rect">
            <a:avLst/>
          </a:prstGeom>
          <a:noFill/>
        </p:spPr>
        <p:txBody>
          <a:bodyPr wrap="none" rtlCol="0">
            <a:spAutoFit/>
          </a:bodyPr>
          <a:lstStyle/>
          <a:p>
            <a:r>
              <a:rPr lang="zh-CN" altLang="en-US" sz="2400" dirty="0">
                <a:latin typeface="+mj-ea"/>
                <a:ea typeface="+mj-ea"/>
              </a:rPr>
              <a:t>分数</a:t>
            </a:r>
          </a:p>
        </p:txBody>
      </p:sp>
      <p:sp>
        <p:nvSpPr>
          <p:cNvPr id="44" name="加号 43">
            <a:extLst>
              <a:ext uri="{FF2B5EF4-FFF2-40B4-BE49-F238E27FC236}">
                <a16:creationId xmlns:a16="http://schemas.microsoft.com/office/drawing/2014/main" id="{727BA4D0-B7AF-44B1-7439-0DA4A1800BCA}"/>
              </a:ext>
            </a:extLst>
          </p:cNvPr>
          <p:cNvSpPr/>
          <p:nvPr/>
        </p:nvSpPr>
        <p:spPr>
          <a:xfrm>
            <a:off x="6548610" y="4307822"/>
            <a:ext cx="327171" cy="410940"/>
          </a:xfrm>
          <a:prstGeom prst="mathPlus">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加号 44">
            <a:extLst>
              <a:ext uri="{FF2B5EF4-FFF2-40B4-BE49-F238E27FC236}">
                <a16:creationId xmlns:a16="http://schemas.microsoft.com/office/drawing/2014/main" id="{04EFADCE-6E46-37F4-60A4-BA628D8A0809}"/>
              </a:ext>
            </a:extLst>
          </p:cNvPr>
          <p:cNvSpPr/>
          <p:nvPr/>
        </p:nvSpPr>
        <p:spPr>
          <a:xfrm>
            <a:off x="5770827" y="4311083"/>
            <a:ext cx="327171" cy="410940"/>
          </a:xfrm>
          <a:prstGeom prst="mathPlus">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加号 45">
            <a:extLst>
              <a:ext uri="{FF2B5EF4-FFF2-40B4-BE49-F238E27FC236}">
                <a16:creationId xmlns:a16="http://schemas.microsoft.com/office/drawing/2014/main" id="{43981532-40A4-6B7D-A548-809701A83479}"/>
              </a:ext>
            </a:extLst>
          </p:cNvPr>
          <p:cNvSpPr/>
          <p:nvPr/>
        </p:nvSpPr>
        <p:spPr>
          <a:xfrm>
            <a:off x="4599347" y="4312344"/>
            <a:ext cx="327171" cy="410940"/>
          </a:xfrm>
          <a:prstGeom prst="mathPlus">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DDF45497-4D77-3F34-0752-FC702BE41AC1}"/>
              </a:ext>
            </a:extLst>
          </p:cNvPr>
          <p:cNvCxnSpPr/>
          <p:nvPr/>
        </p:nvCxnSpPr>
        <p:spPr>
          <a:xfrm>
            <a:off x="2450385" y="455917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乘号 47">
            <a:extLst>
              <a:ext uri="{FF2B5EF4-FFF2-40B4-BE49-F238E27FC236}">
                <a16:creationId xmlns:a16="http://schemas.microsoft.com/office/drawing/2014/main" id="{F11D7B30-4ACD-D5E6-DCD4-2777F6FDA2E8}"/>
              </a:ext>
            </a:extLst>
          </p:cNvPr>
          <p:cNvSpPr/>
          <p:nvPr/>
        </p:nvSpPr>
        <p:spPr>
          <a:xfrm>
            <a:off x="2178284" y="4395026"/>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乘号 48">
            <a:extLst>
              <a:ext uri="{FF2B5EF4-FFF2-40B4-BE49-F238E27FC236}">
                <a16:creationId xmlns:a16="http://schemas.microsoft.com/office/drawing/2014/main" id="{31E60017-4C6B-F6E4-BC11-F8BF28804514}"/>
              </a:ext>
            </a:extLst>
          </p:cNvPr>
          <p:cNvSpPr/>
          <p:nvPr/>
        </p:nvSpPr>
        <p:spPr>
          <a:xfrm>
            <a:off x="2676115" y="4386744"/>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F8103A62-B8DF-DF5C-8EF1-F2AFF1530D7A}"/>
              </a:ext>
            </a:extLst>
          </p:cNvPr>
          <p:cNvCxnSpPr>
            <a:cxnSpLocks/>
          </p:cNvCxnSpPr>
          <p:nvPr/>
        </p:nvCxnSpPr>
        <p:spPr>
          <a:xfrm flipV="1">
            <a:off x="7527748" y="3301174"/>
            <a:ext cx="0" cy="244028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C17B938-233E-3B8A-9FA6-C8005B98D8BA}"/>
              </a:ext>
            </a:extLst>
          </p:cNvPr>
          <p:cNvCxnSpPr>
            <a:cxnSpLocks/>
          </p:cNvCxnSpPr>
          <p:nvPr/>
        </p:nvCxnSpPr>
        <p:spPr>
          <a:xfrm flipV="1">
            <a:off x="6356315" y="3301174"/>
            <a:ext cx="0" cy="244028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313D33E-4ED7-4F17-564F-9F6A3444BD4F}"/>
              </a:ext>
            </a:extLst>
          </p:cNvPr>
          <p:cNvCxnSpPr>
            <a:cxnSpLocks/>
          </p:cNvCxnSpPr>
          <p:nvPr/>
        </p:nvCxnSpPr>
        <p:spPr>
          <a:xfrm flipV="1">
            <a:off x="4363742" y="3301174"/>
            <a:ext cx="0" cy="244028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7699EEFD-80CD-BE50-B534-1846B17A24FD}"/>
                  </a:ext>
                </a:extLst>
              </p:cNvPr>
              <p:cNvSpPr txBox="1"/>
              <p:nvPr/>
            </p:nvSpPr>
            <p:spPr>
              <a:xfrm>
                <a:off x="7222971" y="1685993"/>
                <a:ext cx="1848053" cy="67056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𝑃</m:t>
                      </m:r>
                      <m:r>
                        <a:rPr lang="en-US" altLang="zh-CN" sz="200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3</m:t>
                          </m:r>
                        </m:num>
                        <m:den>
                          <m:r>
                            <a:rPr lang="en-US" altLang="zh-CN" sz="2000" b="0" i="1" smtClean="0">
                              <a:latin typeface="Cambria Math" panose="02040503050406030204" pitchFamily="18" charset="0"/>
                            </a:rPr>
                            <m:t>3</m:t>
                          </m:r>
                        </m:den>
                      </m:f>
                      <m:r>
                        <a:rPr lang="en-US" altLang="zh-CN" sz="2000" b="0" i="1" smtClean="0">
                          <a:latin typeface="Cambria Math" panose="02040503050406030204" pitchFamily="18" charset="0"/>
                        </a:rPr>
                        <m:t>=100%</m:t>
                      </m:r>
                    </m:oMath>
                  </m:oMathPara>
                </a14:m>
                <a:endParaRPr lang="zh-CN" altLang="en-US" sz="2000" dirty="0"/>
              </a:p>
            </p:txBody>
          </p:sp>
        </mc:Choice>
        <mc:Fallback>
          <p:sp>
            <p:nvSpPr>
              <p:cNvPr id="54" name="文本框 53">
                <a:extLst>
                  <a:ext uri="{FF2B5EF4-FFF2-40B4-BE49-F238E27FC236}">
                    <a16:creationId xmlns:a16="http://schemas.microsoft.com/office/drawing/2014/main" id="{7699EEFD-80CD-BE50-B534-1846B17A24FD}"/>
                  </a:ext>
                </a:extLst>
              </p:cNvPr>
              <p:cNvSpPr txBox="1">
                <a:spLocks noRot="1" noChangeAspect="1" noMove="1" noResize="1" noEditPoints="1" noAdjustHandles="1" noChangeArrowheads="1" noChangeShapeType="1" noTextEdit="1"/>
              </p:cNvSpPr>
              <p:nvPr/>
            </p:nvSpPr>
            <p:spPr>
              <a:xfrm>
                <a:off x="7222971" y="1685993"/>
                <a:ext cx="1848053" cy="67056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文本框 54">
                <a:extLst>
                  <a:ext uri="{FF2B5EF4-FFF2-40B4-BE49-F238E27FC236}">
                    <a16:creationId xmlns:a16="http://schemas.microsoft.com/office/drawing/2014/main" id="{00C35EAB-1145-D23D-AA31-9951D90636CB}"/>
                  </a:ext>
                </a:extLst>
              </p:cNvPr>
              <p:cNvSpPr txBox="1"/>
              <p:nvPr/>
            </p:nvSpPr>
            <p:spPr>
              <a:xfrm>
                <a:off x="7222971" y="2381417"/>
                <a:ext cx="1848053" cy="67056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3</m:t>
                          </m:r>
                        </m:num>
                        <m:den>
                          <m:r>
                            <a:rPr lang="en-US" altLang="zh-CN" sz="2000" b="0" i="1" smtClean="0">
                              <a:latin typeface="Cambria Math" panose="02040503050406030204" pitchFamily="18" charset="0"/>
                            </a:rPr>
                            <m:t>6</m:t>
                          </m:r>
                        </m:den>
                      </m:f>
                      <m:r>
                        <a:rPr lang="en-US" altLang="zh-CN" sz="2000" b="0" i="1" smtClean="0">
                          <a:latin typeface="Cambria Math" panose="02040503050406030204" pitchFamily="18" charset="0"/>
                        </a:rPr>
                        <m:t>=50%</m:t>
                      </m:r>
                    </m:oMath>
                  </m:oMathPara>
                </a14:m>
                <a:endParaRPr lang="zh-CN" altLang="en-US" sz="2000" dirty="0"/>
              </a:p>
            </p:txBody>
          </p:sp>
        </mc:Choice>
        <mc:Fallback>
          <p:sp>
            <p:nvSpPr>
              <p:cNvPr id="55" name="文本框 54">
                <a:extLst>
                  <a:ext uri="{FF2B5EF4-FFF2-40B4-BE49-F238E27FC236}">
                    <a16:creationId xmlns:a16="http://schemas.microsoft.com/office/drawing/2014/main" id="{00C35EAB-1145-D23D-AA31-9951D90636CB}"/>
                  </a:ext>
                </a:extLst>
              </p:cNvPr>
              <p:cNvSpPr txBox="1">
                <a:spLocks noRot="1" noChangeAspect="1" noMove="1" noResize="1" noEditPoints="1" noAdjustHandles="1" noChangeArrowheads="1" noChangeShapeType="1" noTextEdit="1"/>
              </p:cNvSpPr>
              <p:nvPr/>
            </p:nvSpPr>
            <p:spPr>
              <a:xfrm>
                <a:off x="7222971" y="2381417"/>
                <a:ext cx="1848053" cy="67056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本框 55">
                <a:extLst>
                  <a:ext uri="{FF2B5EF4-FFF2-40B4-BE49-F238E27FC236}">
                    <a16:creationId xmlns:a16="http://schemas.microsoft.com/office/drawing/2014/main" id="{19571C23-442C-8F89-3101-9E2364F2675E}"/>
                  </a:ext>
                </a:extLst>
              </p:cNvPr>
              <p:cNvSpPr txBox="1"/>
              <p:nvPr/>
            </p:nvSpPr>
            <p:spPr>
              <a:xfrm>
                <a:off x="5333974" y="1685993"/>
                <a:ext cx="1848053" cy="66941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𝑃</m:t>
                      </m:r>
                      <m:r>
                        <a:rPr lang="en-US" altLang="zh-CN" sz="200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4</m:t>
                          </m:r>
                        </m:num>
                        <m:den>
                          <m:r>
                            <a:rPr lang="en-US" altLang="zh-CN" sz="2000" b="0" i="1" smtClean="0">
                              <a:latin typeface="Cambria Math" panose="02040503050406030204" pitchFamily="18" charset="0"/>
                            </a:rPr>
                            <m:t>5</m:t>
                          </m:r>
                        </m:den>
                      </m:f>
                      <m:r>
                        <a:rPr lang="en-US" altLang="zh-CN" sz="2000" b="0" i="1" smtClean="0">
                          <a:latin typeface="Cambria Math" panose="02040503050406030204" pitchFamily="18" charset="0"/>
                        </a:rPr>
                        <m:t>=80%</m:t>
                      </m:r>
                    </m:oMath>
                  </m:oMathPara>
                </a14:m>
                <a:endParaRPr lang="zh-CN" altLang="en-US" sz="2000" dirty="0"/>
              </a:p>
            </p:txBody>
          </p:sp>
        </mc:Choice>
        <mc:Fallback>
          <p:sp>
            <p:nvSpPr>
              <p:cNvPr id="56" name="文本框 55">
                <a:extLst>
                  <a:ext uri="{FF2B5EF4-FFF2-40B4-BE49-F238E27FC236}">
                    <a16:creationId xmlns:a16="http://schemas.microsoft.com/office/drawing/2014/main" id="{19571C23-442C-8F89-3101-9E2364F2675E}"/>
                  </a:ext>
                </a:extLst>
              </p:cNvPr>
              <p:cNvSpPr txBox="1">
                <a:spLocks noRot="1" noChangeAspect="1" noMove="1" noResize="1" noEditPoints="1" noAdjustHandles="1" noChangeArrowheads="1" noChangeShapeType="1" noTextEdit="1"/>
              </p:cNvSpPr>
              <p:nvPr/>
            </p:nvSpPr>
            <p:spPr>
              <a:xfrm>
                <a:off x="5333974" y="1685993"/>
                <a:ext cx="1848053" cy="66941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a:extLst>
                  <a:ext uri="{FF2B5EF4-FFF2-40B4-BE49-F238E27FC236}">
                    <a16:creationId xmlns:a16="http://schemas.microsoft.com/office/drawing/2014/main" id="{70321B7A-F1D9-77D6-3DF0-96F0605CC222}"/>
                  </a:ext>
                </a:extLst>
              </p:cNvPr>
              <p:cNvSpPr txBox="1"/>
              <p:nvPr/>
            </p:nvSpPr>
            <p:spPr>
              <a:xfrm>
                <a:off x="5333974" y="2381417"/>
                <a:ext cx="1848053" cy="66947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4</m:t>
                          </m:r>
                        </m:num>
                        <m:den>
                          <m:r>
                            <a:rPr lang="en-US" altLang="zh-CN" sz="2000" b="0" i="1" smtClean="0">
                              <a:latin typeface="Cambria Math" panose="02040503050406030204" pitchFamily="18" charset="0"/>
                            </a:rPr>
                            <m:t>6</m:t>
                          </m:r>
                        </m:den>
                      </m:f>
                      <m:r>
                        <a:rPr lang="en-US" altLang="zh-CN" sz="2000" b="0" i="1" smtClean="0">
                          <a:latin typeface="Cambria Math" panose="02040503050406030204" pitchFamily="18" charset="0"/>
                        </a:rPr>
                        <m:t>=67%</m:t>
                      </m:r>
                    </m:oMath>
                  </m:oMathPara>
                </a14:m>
                <a:endParaRPr lang="zh-CN" altLang="en-US" sz="2000" dirty="0"/>
              </a:p>
            </p:txBody>
          </p:sp>
        </mc:Choice>
        <mc:Fallback>
          <p:sp>
            <p:nvSpPr>
              <p:cNvPr id="57" name="文本框 56">
                <a:extLst>
                  <a:ext uri="{FF2B5EF4-FFF2-40B4-BE49-F238E27FC236}">
                    <a16:creationId xmlns:a16="http://schemas.microsoft.com/office/drawing/2014/main" id="{70321B7A-F1D9-77D6-3DF0-96F0605CC222}"/>
                  </a:ext>
                </a:extLst>
              </p:cNvPr>
              <p:cNvSpPr txBox="1">
                <a:spLocks noRot="1" noChangeAspect="1" noMove="1" noResize="1" noEditPoints="1" noAdjustHandles="1" noChangeArrowheads="1" noChangeShapeType="1" noTextEdit="1"/>
              </p:cNvSpPr>
              <p:nvPr/>
            </p:nvSpPr>
            <p:spPr>
              <a:xfrm>
                <a:off x="5333974" y="2381417"/>
                <a:ext cx="1848053" cy="669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a:extLst>
                  <a:ext uri="{FF2B5EF4-FFF2-40B4-BE49-F238E27FC236}">
                    <a16:creationId xmlns:a16="http://schemas.microsoft.com/office/drawing/2014/main" id="{82D0178C-B30D-C9AB-667C-92788228C336}"/>
                  </a:ext>
                </a:extLst>
              </p:cNvPr>
              <p:cNvSpPr txBox="1"/>
              <p:nvPr/>
            </p:nvSpPr>
            <p:spPr>
              <a:xfrm>
                <a:off x="3139715" y="1685993"/>
                <a:ext cx="1848053" cy="67056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𝑃</m:t>
                      </m:r>
                      <m:r>
                        <a:rPr lang="en-US" altLang="zh-CN" sz="200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6</m:t>
                          </m:r>
                        </m:num>
                        <m:den>
                          <m:r>
                            <a:rPr lang="en-US" altLang="zh-CN" sz="2000" b="0" i="1" smtClean="0">
                              <a:latin typeface="Cambria Math" panose="02040503050406030204" pitchFamily="18" charset="0"/>
                            </a:rPr>
                            <m:t>8</m:t>
                          </m:r>
                        </m:den>
                      </m:f>
                      <m:r>
                        <a:rPr lang="en-US" altLang="zh-CN" sz="2000" b="0" i="1" smtClean="0">
                          <a:latin typeface="Cambria Math" panose="02040503050406030204" pitchFamily="18" charset="0"/>
                        </a:rPr>
                        <m:t>=75%</m:t>
                      </m:r>
                    </m:oMath>
                  </m:oMathPara>
                </a14:m>
                <a:endParaRPr lang="zh-CN" altLang="en-US" sz="2000" dirty="0"/>
              </a:p>
            </p:txBody>
          </p:sp>
        </mc:Choice>
        <mc:Fallback>
          <p:sp>
            <p:nvSpPr>
              <p:cNvPr id="58" name="文本框 57">
                <a:extLst>
                  <a:ext uri="{FF2B5EF4-FFF2-40B4-BE49-F238E27FC236}">
                    <a16:creationId xmlns:a16="http://schemas.microsoft.com/office/drawing/2014/main" id="{82D0178C-B30D-C9AB-667C-92788228C336}"/>
                  </a:ext>
                </a:extLst>
              </p:cNvPr>
              <p:cNvSpPr txBox="1">
                <a:spLocks noRot="1" noChangeAspect="1" noMove="1" noResize="1" noEditPoints="1" noAdjustHandles="1" noChangeArrowheads="1" noChangeShapeType="1" noTextEdit="1"/>
              </p:cNvSpPr>
              <p:nvPr/>
            </p:nvSpPr>
            <p:spPr>
              <a:xfrm>
                <a:off x="3139715" y="1685993"/>
                <a:ext cx="1848053" cy="67056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5C536387-0FFF-00E3-BEF5-6F2C8DE53A9E}"/>
                  </a:ext>
                </a:extLst>
              </p:cNvPr>
              <p:cNvSpPr txBox="1"/>
              <p:nvPr/>
            </p:nvSpPr>
            <p:spPr>
              <a:xfrm>
                <a:off x="3139715" y="2381417"/>
                <a:ext cx="1848053" cy="67056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6</m:t>
                          </m:r>
                        </m:num>
                        <m:den>
                          <m:r>
                            <a:rPr lang="en-US" altLang="zh-CN" sz="2000" b="0" i="1" smtClean="0">
                              <a:latin typeface="Cambria Math" panose="02040503050406030204" pitchFamily="18" charset="0"/>
                            </a:rPr>
                            <m:t>6</m:t>
                          </m:r>
                        </m:den>
                      </m:f>
                      <m:r>
                        <a:rPr lang="en-US" altLang="zh-CN" sz="2000" b="0" i="1" smtClean="0">
                          <a:latin typeface="Cambria Math" panose="02040503050406030204" pitchFamily="18" charset="0"/>
                        </a:rPr>
                        <m:t>=100%</m:t>
                      </m:r>
                    </m:oMath>
                  </m:oMathPara>
                </a14:m>
                <a:endParaRPr lang="zh-CN" altLang="en-US" sz="2000" dirty="0"/>
              </a:p>
            </p:txBody>
          </p:sp>
        </mc:Choice>
        <mc:Fallback>
          <p:sp>
            <p:nvSpPr>
              <p:cNvPr id="59" name="文本框 58">
                <a:extLst>
                  <a:ext uri="{FF2B5EF4-FFF2-40B4-BE49-F238E27FC236}">
                    <a16:creationId xmlns:a16="http://schemas.microsoft.com/office/drawing/2014/main" id="{5C536387-0FFF-00E3-BEF5-6F2C8DE53A9E}"/>
                  </a:ext>
                </a:extLst>
              </p:cNvPr>
              <p:cNvSpPr txBox="1">
                <a:spLocks noRot="1" noChangeAspect="1" noMove="1" noResize="1" noEditPoints="1" noAdjustHandles="1" noChangeArrowheads="1" noChangeShapeType="1" noTextEdit="1"/>
              </p:cNvSpPr>
              <p:nvPr/>
            </p:nvSpPr>
            <p:spPr>
              <a:xfrm>
                <a:off x="3139715" y="2381417"/>
                <a:ext cx="1848053" cy="67056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019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1"/>
                                        </p:tgtEl>
                                        <p:attrNameLst>
                                          <p:attrName>ppt_x</p:attrName>
                                        </p:attrNameLst>
                                      </p:cBhvr>
                                      <p:tavLst>
                                        <p:tav tm="0">
                                          <p:val>
                                            <p:strVal val="ppt_x"/>
                                          </p:val>
                                        </p:tav>
                                        <p:tav tm="100000">
                                          <p:val>
                                            <p:strVal val="ppt_x"/>
                                          </p:val>
                                        </p:tav>
                                      </p:tavLst>
                                    </p:anim>
                                    <p:anim calcmode="lin" valueType="num">
                                      <p:cBhvr additive="base">
                                        <p:cTn id="7" dur="500"/>
                                        <p:tgtEl>
                                          <p:spTgt spid="51"/>
                                        </p:tgtEl>
                                        <p:attrNameLst>
                                          <p:attrName>ppt_y</p:attrName>
                                        </p:attrNameLst>
                                      </p:cBhvr>
                                      <p:tavLst>
                                        <p:tav tm="0">
                                          <p:val>
                                            <p:strVal val="ppt_y"/>
                                          </p:val>
                                        </p:tav>
                                        <p:tav tm="100000">
                                          <p:val>
                                            <p:strVal val="1+ppt_h/2"/>
                                          </p:val>
                                        </p:tav>
                                      </p:tavLst>
                                    </p:anim>
                                    <p:set>
                                      <p:cBhvr>
                                        <p:cTn id="8" dur="1" fill="hold">
                                          <p:stCondLst>
                                            <p:cond delay="499"/>
                                          </p:stCondLst>
                                        </p:cTn>
                                        <p:tgtEl>
                                          <p:spTgt spid="5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2"/>
                                        </p:tgtEl>
                                        <p:attrNameLst>
                                          <p:attrName>ppt_x</p:attrName>
                                        </p:attrNameLst>
                                      </p:cBhvr>
                                      <p:tavLst>
                                        <p:tav tm="0">
                                          <p:val>
                                            <p:strVal val="ppt_x"/>
                                          </p:val>
                                        </p:tav>
                                        <p:tav tm="100000">
                                          <p:val>
                                            <p:strVal val="ppt_x"/>
                                          </p:val>
                                        </p:tav>
                                      </p:tavLst>
                                    </p:anim>
                                    <p:anim calcmode="lin" valueType="num">
                                      <p:cBhvr additive="base">
                                        <p:cTn id="13" dur="500"/>
                                        <p:tgtEl>
                                          <p:spTgt spid="52"/>
                                        </p:tgtEl>
                                        <p:attrNameLst>
                                          <p:attrName>ppt_y</p:attrName>
                                        </p:attrNameLst>
                                      </p:cBhvr>
                                      <p:tavLst>
                                        <p:tav tm="0">
                                          <p:val>
                                            <p:strVal val="ppt_y"/>
                                          </p:val>
                                        </p:tav>
                                        <p:tav tm="100000">
                                          <p:val>
                                            <p:strVal val="1+ppt_h/2"/>
                                          </p:val>
                                        </p:tav>
                                      </p:tavLst>
                                    </p:anim>
                                    <p:set>
                                      <p:cBhvr>
                                        <p:cTn id="14" dur="1" fill="hold">
                                          <p:stCondLst>
                                            <p:cond delay="499"/>
                                          </p:stCondLst>
                                        </p:cTn>
                                        <p:tgtEl>
                                          <p:spTgt spid="5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53"/>
                                        </p:tgtEl>
                                        <p:attrNameLst>
                                          <p:attrName>ppt_x</p:attrName>
                                        </p:attrNameLst>
                                      </p:cBhvr>
                                      <p:tavLst>
                                        <p:tav tm="0">
                                          <p:val>
                                            <p:strVal val="ppt_x"/>
                                          </p:val>
                                        </p:tav>
                                        <p:tav tm="100000">
                                          <p:val>
                                            <p:strVal val="ppt_x"/>
                                          </p:val>
                                        </p:tav>
                                      </p:tavLst>
                                    </p:anim>
                                    <p:anim calcmode="lin" valueType="num">
                                      <p:cBhvr additive="base">
                                        <p:cTn id="19" dur="500"/>
                                        <p:tgtEl>
                                          <p:spTgt spid="53"/>
                                        </p:tgtEl>
                                        <p:attrNameLst>
                                          <p:attrName>ppt_y</p:attrName>
                                        </p:attrNameLst>
                                      </p:cBhvr>
                                      <p:tavLst>
                                        <p:tav tm="0">
                                          <p:val>
                                            <p:strVal val="ppt_y"/>
                                          </p:val>
                                        </p:tav>
                                        <p:tav tm="100000">
                                          <p:val>
                                            <p:strVal val="1+ppt_h/2"/>
                                          </p:val>
                                        </p:tav>
                                      </p:tavLst>
                                    </p:anim>
                                    <p:set>
                                      <p:cBhvr>
                                        <p:cTn id="20"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320674" y="1356149"/>
            <a:ext cx="11109325" cy="1652270"/>
          </a:xfrm>
          <a:prstGeom prst="rect">
            <a:avLst/>
          </a:prstGeom>
        </p:spPr>
        <p:txBody>
          <a:bodyPr vert="horz" lIns="91440" tIns="46800" rIns="91440" bIns="45720" rtlCol="0">
            <a:noAutofit/>
          </a:bodyPr>
          <a:lstStyle>
            <a:defPPr>
              <a:defRPr lang="zh-CN"/>
            </a:defPPr>
            <a:lvl1pPr marL="228600" indent="-360045">
              <a:lnSpc>
                <a:spcPct val="90000"/>
              </a:lnSpc>
              <a:spcBef>
                <a:spcPts val="1000"/>
              </a:spcBef>
              <a:buClr>
                <a:schemeClr val="accent1"/>
              </a:buClr>
              <a:buSzPct val="100000"/>
              <a:buFont typeface="Wingdings" panose="05000000000000000000" pitchFamily="2" charset="2"/>
              <a:buChar char="p"/>
              <a:defRPr sz="2200" baseline="0">
                <a:latin typeface="Verdana" panose="020B0604030504040204" pitchFamily="34" charset="0"/>
                <a:ea typeface="幼圆" panose="02010509060101010101" pitchFamily="49" charset="-122"/>
              </a:defRPr>
            </a:lvl1pPr>
            <a:lvl2pPr lvl="1" indent="0">
              <a:lnSpc>
                <a:spcPct val="120000"/>
              </a:lnSpc>
              <a:spcBef>
                <a:spcPts val="500"/>
              </a:spcBef>
              <a:buClr>
                <a:schemeClr val="accent1"/>
              </a:buClr>
              <a:buFont typeface="Wingdings" panose="05000000000000000000" pitchFamily="2" charset="2"/>
              <a:buNone/>
              <a:defRPr sz="2400" baseline="0">
                <a:latin typeface="微软雅黑" panose="020B0503020204020204" pitchFamily="34" charset="-122"/>
                <a:ea typeface="微软雅黑" panose="020B0503020204020204" pitchFamily="34" charset="-122"/>
                <a:cs typeface="微软雅黑" panose="020B050302020402020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lvl="1"/>
            <a:r>
              <a:rPr lang="zh-CN" altLang="en-US" dirty="0"/>
              <a:t>根据学习器的预测结果按正例可能性大小对样例进行排序，并逐个把样本作为正例进行预测，则可以得到查准率</a:t>
            </a:r>
            <a:r>
              <a:rPr lang="en-US" altLang="zh-CN" dirty="0"/>
              <a:t>-</a:t>
            </a:r>
            <a:r>
              <a:rPr lang="zh-CN" altLang="en-US" dirty="0"/>
              <a:t>查全率曲线，简称“</a:t>
            </a:r>
            <a:r>
              <a:rPr lang="en-US" altLang="zh-CN" dirty="0"/>
              <a:t>P-R</a:t>
            </a:r>
            <a:r>
              <a:rPr lang="zh-CN" altLang="en-US" dirty="0"/>
              <a:t>曲线”</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14" y="2554918"/>
            <a:ext cx="4867021" cy="4114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p:nvPr/>
        </p:nvSpPr>
        <p:spPr>
          <a:xfrm>
            <a:off x="4860040" y="2897694"/>
            <a:ext cx="3486605"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sp>
        <p:nvSpPr>
          <p:cNvPr id="14" name="TextBox 13"/>
          <p:cNvSpPr txBox="1"/>
          <p:nvPr/>
        </p:nvSpPr>
        <p:spPr>
          <a:xfrm>
            <a:off x="6400379" y="2949976"/>
            <a:ext cx="4640048" cy="2130024"/>
          </a:xfrm>
          <a:prstGeom prst="rect">
            <a:avLst/>
          </a:prstGeom>
        </p:spPr>
        <p:txBody>
          <a:bodyPr vert="horz" lIns="91440" tIns="46800" rIns="91440" bIns="45720" rtlCol="0">
            <a:noAutofit/>
          </a:bodyPr>
          <a:lstStyle>
            <a:defPPr>
              <a:defRPr lang="zh-CN"/>
            </a:defPPr>
            <a:lvl1pPr marL="228600" indent="-360045">
              <a:lnSpc>
                <a:spcPct val="90000"/>
              </a:lnSpc>
              <a:spcBef>
                <a:spcPts val="1000"/>
              </a:spcBef>
              <a:buClr>
                <a:schemeClr val="accent1"/>
              </a:buClr>
              <a:buSzPct val="100000"/>
              <a:buFont typeface="Wingdings" panose="05000000000000000000" pitchFamily="2" charset="2"/>
              <a:buChar char="p"/>
              <a:defRPr sz="2200" baseline="0">
                <a:latin typeface="Verdana" panose="020B0604030504040204" pitchFamily="34" charset="0"/>
                <a:ea typeface="幼圆" panose="02010509060101010101" pitchFamily="49" charset="-122"/>
              </a:defRPr>
            </a:lvl1pPr>
            <a:lvl2pPr lvl="1" indent="0">
              <a:lnSpc>
                <a:spcPct val="120000"/>
              </a:lnSpc>
              <a:spcBef>
                <a:spcPts val="500"/>
              </a:spcBef>
              <a:buClr>
                <a:schemeClr val="accent1"/>
              </a:buClr>
              <a:buFont typeface="Wingdings" panose="05000000000000000000" pitchFamily="2" charset="2"/>
              <a:buNone/>
              <a:defRPr sz="2400" baseline="0">
                <a:latin typeface="微软雅黑" panose="020B0503020204020204" pitchFamily="34" charset="-122"/>
                <a:ea typeface="微软雅黑" panose="020B0503020204020204" pitchFamily="34" charset="-122"/>
                <a:cs typeface="微软雅黑" panose="020B050302020402020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a:lnSpc>
                <a:spcPct val="120000"/>
              </a:lnSpc>
            </a:pPr>
            <a:r>
              <a:rPr lang="zh-CN" altLang="en-US" dirty="0">
                <a:latin typeface="+mj-ea"/>
                <a:ea typeface="+mj-ea"/>
              </a:rPr>
              <a:t>平衡点（</a:t>
            </a:r>
            <a:r>
              <a:rPr lang="en-US" altLang="zh-CN" dirty="0">
                <a:latin typeface="+mj-ea"/>
                <a:ea typeface="+mj-ea"/>
              </a:rPr>
              <a:t>Break-Even Point</a:t>
            </a:r>
            <a:r>
              <a:rPr lang="zh-CN" altLang="en-US" dirty="0">
                <a:latin typeface="+mj-ea"/>
                <a:ea typeface="+mj-ea"/>
              </a:rPr>
              <a:t>）是曲线上“查准率</a:t>
            </a:r>
            <a:r>
              <a:rPr lang="en-US" altLang="zh-CN" dirty="0">
                <a:latin typeface="+mj-ea"/>
                <a:ea typeface="+mj-ea"/>
              </a:rPr>
              <a:t>=</a:t>
            </a:r>
            <a:r>
              <a:rPr lang="zh-CN" altLang="en-US" dirty="0">
                <a:latin typeface="+mj-ea"/>
                <a:ea typeface="+mj-ea"/>
              </a:rPr>
              <a:t>查全率”时的取值，可用来用于度量</a:t>
            </a:r>
            <a:r>
              <a:rPr lang="en-US" altLang="zh-CN" dirty="0">
                <a:latin typeface="+mj-ea"/>
                <a:ea typeface="+mj-ea"/>
              </a:rPr>
              <a:t>P-R</a:t>
            </a:r>
            <a:r>
              <a:rPr lang="zh-CN" altLang="en-US" dirty="0">
                <a:latin typeface="+mj-ea"/>
                <a:ea typeface="+mj-ea"/>
              </a:rPr>
              <a:t>曲线有交叉的分类器性能高低</a:t>
            </a: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533313" y="1446196"/>
            <a:ext cx="6973210"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400" dirty="0">
                <a:latin typeface="微软雅黑" panose="020B0503020204020204" pitchFamily="34" charset="-122"/>
                <a:ea typeface="微软雅黑" panose="020B0503020204020204" pitchFamily="34" charset="-122"/>
              </a:rPr>
              <a:t>比</a:t>
            </a:r>
            <a:r>
              <a:rPr lang="en-US" altLang="zh-CN" sz="2400" dirty="0">
                <a:latin typeface="微软雅黑" panose="020B0503020204020204" pitchFamily="34" charset="-122"/>
                <a:ea typeface="微软雅黑" panose="020B0503020204020204" pitchFamily="34" charset="-122"/>
              </a:rPr>
              <a:t>P-R</a:t>
            </a:r>
            <a:r>
              <a:rPr lang="zh-CN" altLang="en-US" sz="2400" dirty="0">
                <a:latin typeface="微软雅黑" panose="020B0503020204020204" pitchFamily="34" charset="-122"/>
                <a:ea typeface="微软雅黑" panose="020B0503020204020204" pitchFamily="34" charset="-122"/>
              </a:rPr>
              <a:t>曲线平衡点更用常用的是</a:t>
            </a:r>
            <a:r>
              <a:rPr lang="en-US" altLang="zh-CN" sz="2400" dirty="0">
                <a:latin typeface="微软雅黑" panose="020B0503020204020204" pitchFamily="34" charset="-122"/>
                <a:ea typeface="微软雅黑" panose="020B0503020204020204" pitchFamily="34" charset="-122"/>
              </a:rPr>
              <a:t>F1</a:t>
            </a:r>
            <a:r>
              <a:rPr lang="zh-CN" altLang="en-US" sz="2400" dirty="0">
                <a:latin typeface="微软雅黑" panose="020B0503020204020204" pitchFamily="34" charset="-122"/>
                <a:ea typeface="微软雅黑" panose="020B0503020204020204" pitchFamily="34" charset="-122"/>
              </a:rPr>
              <a:t>度量：</a:t>
            </a:r>
            <a:endParaRPr lang="en-US" altLang="zh-CN" sz="2400" dirty="0">
              <a:latin typeface="微软雅黑" panose="020B0503020204020204" pitchFamily="34" charset="-122"/>
              <a:ea typeface="微软雅黑" panose="020B0503020204020204" pitchFamily="34" charset="-122"/>
            </a:endParaRPr>
          </a:p>
          <a:p>
            <a:pPr marL="457200" lvl="1" indent="0">
              <a:buNone/>
            </a:pP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内容占位符 2"/>
              <p:cNvSpPr txBox="1"/>
              <p:nvPr/>
            </p:nvSpPr>
            <p:spPr>
              <a:xfrm>
                <a:off x="634328" y="3429000"/>
                <a:ext cx="8179472" cy="316245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400" dirty="0">
                    <a:latin typeface="微软雅黑" panose="020B0503020204020204" pitchFamily="34" charset="-122"/>
                    <a:ea typeface="微软雅黑" panose="020B0503020204020204" pitchFamily="34" charset="-122"/>
                    <a:cs typeface="微软雅黑" panose="020B0503020204020204" charset="-122"/>
                  </a:rPr>
                  <a:t>比</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b="0" i="1" smtClean="0">
                            <a:latin typeface="Cambria Math" panose="02040503050406030204" pitchFamily="18" charset="0"/>
                          </a:rPr>
                          <m:t>1</m:t>
                        </m:r>
                      </m:sub>
                    </m:sSub>
                  </m:oMath>
                </a14:m>
                <a:r>
                  <a:rPr lang="zh-CN" altLang="en-US" sz="2400" dirty="0">
                    <a:latin typeface="微软雅黑" panose="020B0503020204020204" pitchFamily="34" charset="-122"/>
                    <a:ea typeface="微软雅黑" panose="020B0503020204020204" pitchFamily="34" charset="-122"/>
                    <a:cs typeface="微软雅黑" panose="020B0503020204020204" charset="-122"/>
                  </a:rPr>
                  <a:t>更一般的形式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𝐹</m:t>
                        </m:r>
                      </m:e>
                      <m:sub>
                        <m:r>
                          <a:rPr lang="zh-CN" altLang="en-US" sz="2400" i="1">
                            <a:latin typeface="Cambria Math" panose="02040503050406030204" pitchFamily="18" charset="0"/>
                          </a:rPr>
                          <m:t>𝛽</m:t>
                        </m:r>
                      </m:sub>
                    </m:sSub>
                  </m:oMath>
                </a14:m>
                <a:r>
                  <a:rPr lang="en-US" altLang="zh-CN" sz="2400" dirty="0">
                    <a:latin typeface="微软雅黑" panose="020B0503020204020204" pitchFamily="34" charset="-122"/>
                    <a:ea typeface="微软雅黑" panose="020B0503020204020204" pitchFamily="34" charset="-122"/>
                    <a:cs typeface="微软雅黑" panose="020B0503020204020204" charset="-122"/>
                  </a:rPr>
                  <a:t>,</a:t>
                </a:r>
              </a:p>
              <a:p>
                <a:pPr marL="457200" lvl="1" indent="0">
                  <a:buNone/>
                </a:pP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457200" lvl="1" indent="0">
                  <a:buNone/>
                </a:pP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1240155" lvl="3" indent="0">
                  <a:buNone/>
                </a:pPr>
                <a:endParaRPr lang="en-US" altLang="zh-CN" sz="1800" dirty="0">
                  <a:latin typeface="微软雅黑" panose="020B0503020204020204" pitchFamily="34" charset="-122"/>
                  <a:ea typeface="微软雅黑" panose="020B0503020204020204" pitchFamily="34" charset="-122"/>
                  <a:cs typeface="微软雅黑" panose="020B0503020204020204" charset="-122"/>
                </a:endParaRPr>
              </a:p>
              <a:p>
                <a:pPr marL="1240155" lvl="3" indent="0">
                  <a:lnSpc>
                    <a:spcPct val="120000"/>
                  </a:lnSpc>
                  <a:buNone/>
                </a:pPr>
                <a:r>
                  <a:rPr lang="en-US" altLang="zh-CN" sz="2400" dirty="0">
                    <a:latin typeface="微软雅黑" panose="020B0503020204020204" pitchFamily="34" charset="-122"/>
                    <a:ea typeface="微软雅黑" panose="020B0503020204020204" pitchFamily="34" charset="-122"/>
                    <a:cs typeface="微软雅黑" panose="020B0503020204020204" charset="-122"/>
                  </a:rPr>
                  <a:t>	</a:t>
                </a:r>
                <a14:m>
                  <m:oMath xmlns:m="http://schemas.openxmlformats.org/officeDocument/2006/math">
                    <m:r>
                      <a:rPr lang="zh-CN" altLang="en-US" sz="2400" i="1" smtClean="0">
                        <a:latin typeface="Cambria Math" panose="02040503050406030204" pitchFamily="18" charset="0"/>
                        <a:ea typeface="微软雅黑" panose="020B0503020204020204" charset="-122"/>
                        <a:cs typeface="微软雅黑" panose="020B0503020204020204" charset="-122"/>
                      </a:rPr>
                      <m:t>𝛽</m:t>
                    </m:r>
                    <m:r>
                      <a:rPr lang="en-US" altLang="zh-CN" sz="2400" b="0" i="1" smtClean="0">
                        <a:latin typeface="Cambria Math" panose="02040503050406030204" pitchFamily="18" charset="0"/>
                        <a:ea typeface="微软雅黑" panose="020B0503020204020204" charset="-122"/>
                        <a:cs typeface="微软雅黑" panose="020B0503020204020204" charset="-122"/>
                      </a:rPr>
                      <m:t>=1</m:t>
                    </m:r>
                  </m:oMath>
                </a14:m>
                <a:r>
                  <a:rPr lang="en-US" altLang="zh-CN" sz="2400" dirty="0">
                    <a:latin typeface="微软雅黑" panose="020B0503020204020204" pitchFamily="34" charset="-122"/>
                    <a:ea typeface="微软雅黑" panose="020B0503020204020204" pitchFamily="34" charset="-122"/>
                    <a:cs typeface="微软雅黑" panose="020B0503020204020204" charset="-122"/>
                  </a:rPr>
                  <a:t>:  </a:t>
                </a:r>
                <a:r>
                  <a:rPr lang="zh-CN" altLang="en-US" sz="2400" dirty="0">
                    <a:latin typeface="微软雅黑" panose="020B0503020204020204" pitchFamily="34" charset="-122"/>
                    <a:ea typeface="微软雅黑" panose="020B0503020204020204" pitchFamily="34" charset="-122"/>
                    <a:cs typeface="微软雅黑" panose="020B0503020204020204" charset="-122"/>
                  </a:rPr>
                  <a:t>标准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oMath>
                </a14:m>
                <a:endParaRPr lang="en-US" altLang="zh-CN" sz="2400" b="0" dirty="0">
                  <a:latin typeface="微软雅黑" panose="020B0503020204020204" pitchFamily="34" charset="-122"/>
                </a:endParaRPr>
              </a:p>
              <a:p>
                <a:pPr marL="1240155" lvl="3" indent="0">
                  <a:lnSpc>
                    <a:spcPct val="120000"/>
                  </a:lnSpc>
                  <a:buNone/>
                </a:pPr>
                <a:r>
                  <a:rPr lang="en-US" altLang="zh-CN" sz="2400" dirty="0">
                    <a:latin typeface="微软雅黑" panose="020B0503020204020204" pitchFamily="34" charset="-122"/>
                    <a:ea typeface="微软雅黑" panose="020B0503020204020204" pitchFamily="34" charset="-122"/>
                    <a:cs typeface="微软雅黑" panose="020B0503020204020204" charset="-122"/>
                  </a:rPr>
                  <a:t>	</a:t>
                </a:r>
                <a14:m>
                  <m:oMath xmlns:m="http://schemas.openxmlformats.org/officeDocument/2006/math">
                    <m:r>
                      <a:rPr lang="zh-CN" altLang="en-US" sz="2400" i="1" smtClean="0">
                        <a:latin typeface="Cambria Math" panose="02040503050406030204" pitchFamily="18" charset="0"/>
                        <a:ea typeface="微软雅黑" panose="020B0503020204020204" charset="-122"/>
                        <a:cs typeface="微软雅黑" panose="020B0503020204020204" charset="-122"/>
                      </a:rPr>
                      <m:t>𝛽</m:t>
                    </m:r>
                    <m:r>
                      <a:rPr lang="en-US" altLang="zh-CN" sz="2400" b="0" i="1" smtClean="0">
                        <a:latin typeface="Cambria Math" panose="02040503050406030204" pitchFamily="18" charset="0"/>
                        <a:ea typeface="微软雅黑" panose="020B0503020204020204" charset="-122"/>
                        <a:cs typeface="微软雅黑" panose="020B0503020204020204" charset="-122"/>
                      </a:rPr>
                      <m:t>&gt;1 </m:t>
                    </m:r>
                  </m:oMath>
                </a14:m>
                <a:r>
                  <a:rPr lang="zh-CN" altLang="en-US" sz="2400" dirty="0">
                    <a:latin typeface="微软雅黑" panose="020B0503020204020204" pitchFamily="34" charset="-122"/>
                    <a:ea typeface="微软雅黑" panose="020B0503020204020204" pitchFamily="34" charset="-122"/>
                    <a:cs typeface="微软雅黑" panose="020B0503020204020204" charset="-122"/>
                  </a:rPr>
                  <a:t>：偏重查全率</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逃犯信息检索</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p>
              <a:p>
                <a:pPr marL="1240155" lvl="3" indent="0">
                  <a:lnSpc>
                    <a:spcPct val="120000"/>
                  </a:lnSpc>
                  <a:buNone/>
                </a:pPr>
                <a14:m>
                  <m:oMath xmlns:m="http://schemas.openxmlformats.org/officeDocument/2006/math">
                    <m:r>
                      <a:rPr lang="en-US" altLang="zh-CN" sz="2400" b="0" i="1" smtClean="0">
                        <a:latin typeface="Cambria Math" panose="02040503050406030204" pitchFamily="18" charset="0"/>
                        <a:ea typeface="微软雅黑" panose="020B0503020204020204" charset="-122"/>
                        <a:cs typeface="微软雅黑" panose="020B0503020204020204" charset="-122"/>
                      </a:rPr>
                      <m:t>         </m:t>
                    </m:r>
                    <m:r>
                      <a:rPr lang="zh-CN" altLang="en-US" sz="2400" i="1" smtClean="0">
                        <a:latin typeface="Cambria Math" panose="02040503050406030204" pitchFamily="18" charset="0"/>
                        <a:ea typeface="微软雅黑" panose="020B0503020204020204" charset="-122"/>
                        <a:cs typeface="微软雅黑" panose="020B0503020204020204" charset="-122"/>
                      </a:rPr>
                      <m:t>𝛽</m:t>
                    </m:r>
                    <m:r>
                      <a:rPr lang="en-US" altLang="zh-CN" sz="2400" b="0" i="1" smtClean="0">
                        <a:latin typeface="Cambria Math" panose="02040503050406030204" pitchFamily="18" charset="0"/>
                        <a:ea typeface="微软雅黑" panose="020B0503020204020204" charset="-122"/>
                        <a:cs typeface="微软雅黑" panose="020B0503020204020204" charset="-122"/>
                      </a:rPr>
                      <m:t>&lt;1</m:t>
                    </m:r>
                    <m:r>
                      <a:rPr lang="zh-CN" altLang="en-US" sz="2400" i="1">
                        <a:latin typeface="Cambria Math" panose="02040503050406030204" pitchFamily="18" charset="0"/>
                        <a:ea typeface="微软雅黑" panose="020B0503020204020204" charset="-122"/>
                        <a:cs typeface="微软雅黑" panose="020B0503020204020204" charset="-122"/>
                      </a:rPr>
                      <m:t>：</m:t>
                    </m:r>
                  </m:oMath>
                </a14:m>
                <a:r>
                  <a:rPr lang="zh-CN" altLang="en-US" sz="2400" dirty="0">
                    <a:latin typeface="微软雅黑" panose="020B0503020204020204" pitchFamily="34" charset="-122"/>
                    <a:ea typeface="微软雅黑" panose="020B0503020204020204" pitchFamily="34" charset="-122"/>
                    <a:cs typeface="微软雅黑" panose="020B0503020204020204" charset="-122"/>
                  </a:rPr>
                  <a:t>偏重查准率</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商品推荐系统）</a:t>
                </a: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1240155" lvl="3" indent="0">
                  <a:buNone/>
                </a:pPr>
                <a:endParaRPr lang="en-US" altLang="zh-CN" sz="1800" dirty="0">
                  <a:latin typeface="微软雅黑" panose="020B0503020204020204" pitchFamily="34" charset="-122"/>
                  <a:ea typeface="微软雅黑" panose="020B0503020204020204" pitchFamily="34" charset="-122"/>
                  <a:cs typeface="微软雅黑" panose="020B0503020204020204" charset="-122"/>
                </a:endParaRPr>
              </a:p>
              <a:p>
                <a:pPr marL="1240155" lvl="3" indent="0">
                  <a:buNone/>
                </a:pPr>
                <a:endParaRPr lang="en-US" altLang="zh-CN" sz="1800" dirty="0">
                  <a:latin typeface="微软雅黑" panose="020B0503020204020204" pitchFamily="34" charset="-122"/>
                  <a:ea typeface="微软雅黑" panose="020B0503020204020204" pitchFamily="34" charset="-122"/>
                  <a:cs typeface="微软雅黑" panose="020B0503020204020204" charset="-122"/>
                </a:endParaRPr>
              </a:p>
              <a:p>
                <a:pPr marL="457200" lvl="1" indent="0">
                  <a:buNone/>
                </a:pP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457200" lvl="1" indent="0">
                  <a:buNone/>
                </a:pPr>
                <a:endParaRPr lang="zh-CN" altLang="en-US" sz="2400" dirty="0">
                  <a:latin typeface="微软雅黑" panose="020B0503020204020204" pitchFamily="34" charset="-122"/>
                  <a:ea typeface="微软雅黑" panose="020B0503020204020204" pitchFamily="34" charset="-122"/>
                  <a:cs typeface="微软雅黑" panose="020B0503020204020204" charset="-122"/>
                </a:endParaRPr>
              </a:p>
            </p:txBody>
          </p:sp>
        </mc:Choice>
        <mc:Fallback>
          <p:sp>
            <p:nvSpPr>
              <p:cNvPr id="10" name="内容占位符 2"/>
              <p:cNvSpPr txBox="1">
                <a:spLocks noRot="1" noChangeAspect="1" noMove="1" noResize="1" noEditPoints="1" noAdjustHandles="1" noChangeArrowheads="1" noChangeShapeType="1" noTextEdit="1"/>
              </p:cNvSpPr>
              <p:nvPr/>
            </p:nvSpPr>
            <p:spPr>
              <a:xfrm>
                <a:off x="634328" y="3429000"/>
                <a:ext cx="8179472" cy="3162455"/>
              </a:xfrm>
              <a:prstGeom prst="rect">
                <a:avLst/>
              </a:prstGeom>
              <a:blipFill>
                <a:blip r:embed="rId2"/>
                <a:stretch>
                  <a:fillRect t="-2510"/>
                </a:stretch>
              </a:blipFill>
            </p:spPr>
            <p:txBody>
              <a:bodyPr/>
              <a:lstStyle/>
              <a:p>
                <a:r>
                  <a:rPr lang="zh-CN" altLang="en-US">
                    <a:noFill/>
                  </a:rPr>
                  <a:t> </a:t>
                </a:r>
              </a:p>
            </p:txBody>
          </p:sp>
        </mc:Fallback>
      </mc:AlternateContent>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pic>
        <p:nvPicPr>
          <p:cNvPr id="7" name="Picture 2">
            <a:extLst>
              <a:ext uri="{FF2B5EF4-FFF2-40B4-BE49-F238E27FC236}">
                <a16:creationId xmlns:a16="http://schemas.microsoft.com/office/drawing/2014/main" id="{066F047D-67B1-4C3F-9DAF-D2B5357CE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796" y="2211972"/>
            <a:ext cx="5691404" cy="77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8972E1C5-06EF-41F0-9E18-C55341D629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247" y="3826835"/>
            <a:ext cx="3232262" cy="84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332104" y="1357817"/>
            <a:ext cx="11021695" cy="154813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30000"/>
              </a:lnSpc>
              <a:buNone/>
            </a:pPr>
            <a:r>
              <a:rPr lang="zh-CN" altLang="en-US" sz="2400" dirty="0">
                <a:latin typeface="微软雅黑" panose="020B0503020204020204" pitchFamily="34" charset="-122"/>
                <a:ea typeface="微软雅黑" panose="020B0503020204020204" pitchFamily="34" charset="-122"/>
              </a:rPr>
              <a:t>类似</a:t>
            </a:r>
            <a:r>
              <a:rPr lang="en-US" altLang="zh-CN" sz="2400" dirty="0">
                <a:latin typeface="微软雅黑" panose="020B0503020204020204" pitchFamily="34" charset="-122"/>
                <a:ea typeface="微软雅黑" panose="020B0503020204020204" pitchFamily="34" charset="-122"/>
              </a:rPr>
              <a:t>P-R</a:t>
            </a:r>
            <a:r>
              <a:rPr lang="zh-CN" altLang="en-US" sz="2400" dirty="0">
                <a:latin typeface="微软雅黑" panose="020B0503020204020204" pitchFamily="34" charset="-122"/>
                <a:ea typeface="微软雅黑" panose="020B0503020204020204" pitchFamily="34" charset="-122"/>
              </a:rPr>
              <a:t>曲线，根据学习器的预测结果对样例排序，并逐个作为正例进行预测，以“假正例率”为横轴，“真正例率”为纵轴可得到</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Receiver Operating Characteristic</a:t>
            </a:r>
            <a:r>
              <a:rPr lang="zh-CN" altLang="en-US" sz="2400" dirty="0">
                <a:latin typeface="微软雅黑" panose="020B0503020204020204" pitchFamily="34" charset="-122"/>
                <a:ea typeface="微软雅黑" panose="020B0503020204020204" pitchFamily="34" charset="-122"/>
              </a:rPr>
              <a:t>）曲线，全称“受试者工作特征</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sp>
        <p:nvSpPr>
          <p:cNvPr id="2" name="文本框 1">
            <a:extLst>
              <a:ext uri="{FF2B5EF4-FFF2-40B4-BE49-F238E27FC236}">
                <a16:creationId xmlns:a16="http://schemas.microsoft.com/office/drawing/2014/main" id="{1FD3BB4A-E042-D859-4A43-D917527D0492}"/>
              </a:ext>
            </a:extLst>
          </p:cNvPr>
          <p:cNvSpPr txBox="1"/>
          <p:nvPr/>
        </p:nvSpPr>
        <p:spPr>
          <a:xfrm>
            <a:off x="755009" y="3407189"/>
            <a:ext cx="5495094" cy="461665"/>
          </a:xfrm>
          <a:prstGeom prst="rect">
            <a:avLst/>
          </a:prstGeom>
          <a:noFill/>
        </p:spPr>
        <p:txBody>
          <a:bodyPr wrap="none" rtlCol="0">
            <a:spAutoFit/>
          </a:bodyPr>
          <a:lstStyle/>
          <a:p>
            <a:r>
              <a:rPr lang="zh-CN" altLang="en-US" sz="2400" dirty="0">
                <a:latin typeface="+mj-ea"/>
                <a:ea typeface="+mj-ea"/>
              </a:rPr>
              <a:t>真正例率（</a:t>
            </a:r>
            <a:r>
              <a:rPr lang="en-US" altLang="zh-CN" sz="2400" dirty="0">
                <a:latin typeface="+mj-ea"/>
                <a:ea typeface="+mj-ea"/>
              </a:rPr>
              <a:t>Ture Positive Rate</a:t>
            </a:r>
            <a:r>
              <a:rPr lang="zh-CN" altLang="en-US" sz="2400" dirty="0">
                <a:latin typeface="+mj-ea"/>
                <a:ea typeface="+mj-ea"/>
              </a:rPr>
              <a:t>，</a:t>
            </a:r>
            <a:r>
              <a:rPr lang="en-US" altLang="zh-CN" sz="2400" dirty="0">
                <a:latin typeface="+mj-ea"/>
                <a:ea typeface="+mj-ea"/>
              </a:rPr>
              <a:t>TPR</a:t>
            </a:r>
            <a:r>
              <a:rPr lang="zh-CN" altLang="en-US" sz="2400" dirty="0">
                <a:latin typeface="+mj-ea"/>
                <a:ea typeface="+mj-ea"/>
              </a:rPr>
              <a:t>）</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0C8A196-5276-1CAF-B2A0-BF5A6D9B0EFC}"/>
                  </a:ext>
                </a:extLst>
              </p:cNvPr>
              <p:cNvSpPr txBox="1"/>
              <p:nvPr/>
            </p:nvSpPr>
            <p:spPr>
              <a:xfrm>
                <a:off x="6979641" y="3289207"/>
                <a:ext cx="2201500" cy="697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TPR</m:t>
                      </m:r>
                      <m:r>
                        <a:rPr lang="en-US" altLang="zh-CN" sz="2400" b="0" i="0"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𝑇𝑃</m:t>
                          </m:r>
                        </m:num>
                        <m:den>
                          <m:r>
                            <a:rPr lang="en-US" altLang="zh-CN" sz="2400" b="0" i="1" smtClean="0">
                              <a:latin typeface="Cambria Math" panose="02040503050406030204" pitchFamily="18" charset="0"/>
                            </a:rPr>
                            <m:t>𝑇𝑃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𝐹𝑁</m:t>
                          </m:r>
                        </m:den>
                      </m:f>
                    </m:oMath>
                  </m:oMathPara>
                </a14:m>
                <a:endParaRPr lang="zh-CN" altLang="en-US" sz="2400" dirty="0"/>
              </a:p>
            </p:txBody>
          </p:sp>
        </mc:Choice>
        <mc:Fallback xmlns="">
          <p:sp>
            <p:nvSpPr>
              <p:cNvPr id="3" name="文本框 2">
                <a:extLst>
                  <a:ext uri="{FF2B5EF4-FFF2-40B4-BE49-F238E27FC236}">
                    <a16:creationId xmlns:a16="http://schemas.microsoft.com/office/drawing/2014/main" id="{A0C8A196-5276-1CAF-B2A0-BF5A6D9B0EFC}"/>
                  </a:ext>
                </a:extLst>
              </p:cNvPr>
              <p:cNvSpPr txBox="1">
                <a:spLocks noRot="1" noChangeAspect="1" noMove="1" noResize="1" noEditPoints="1" noAdjustHandles="1" noChangeArrowheads="1" noChangeShapeType="1" noTextEdit="1"/>
              </p:cNvSpPr>
              <p:nvPr/>
            </p:nvSpPr>
            <p:spPr>
              <a:xfrm>
                <a:off x="6979641" y="3289207"/>
                <a:ext cx="2201500" cy="697627"/>
              </a:xfrm>
              <a:prstGeom prst="rect">
                <a:avLst/>
              </a:prstGeom>
              <a:blipFill>
                <a:blip r:embed="rId2"/>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CA60E6EB-A9A1-E384-CC19-1EC0982AF30F}"/>
              </a:ext>
            </a:extLst>
          </p:cNvPr>
          <p:cNvSpPr txBox="1"/>
          <p:nvPr/>
        </p:nvSpPr>
        <p:spPr>
          <a:xfrm>
            <a:off x="755009" y="4624991"/>
            <a:ext cx="5578515" cy="461665"/>
          </a:xfrm>
          <a:prstGeom prst="rect">
            <a:avLst/>
          </a:prstGeom>
          <a:noFill/>
        </p:spPr>
        <p:txBody>
          <a:bodyPr wrap="none" rtlCol="0">
            <a:spAutoFit/>
          </a:bodyPr>
          <a:lstStyle/>
          <a:p>
            <a:r>
              <a:rPr lang="zh-CN" altLang="en-US" sz="2400" dirty="0">
                <a:latin typeface="+mj-ea"/>
                <a:ea typeface="+mj-ea"/>
              </a:rPr>
              <a:t>假正例率（</a:t>
            </a:r>
            <a:r>
              <a:rPr lang="en-US" altLang="zh-CN" sz="2400" dirty="0">
                <a:latin typeface="+mj-ea"/>
                <a:ea typeface="+mj-ea"/>
              </a:rPr>
              <a:t>False Positive Rate</a:t>
            </a:r>
            <a:r>
              <a:rPr lang="zh-CN" altLang="en-US" sz="2400" dirty="0">
                <a:latin typeface="+mj-ea"/>
                <a:ea typeface="+mj-ea"/>
              </a:rPr>
              <a:t>，</a:t>
            </a:r>
            <a:r>
              <a:rPr lang="en-US" altLang="zh-CN" sz="2400" dirty="0">
                <a:latin typeface="+mj-ea"/>
                <a:ea typeface="+mj-ea"/>
              </a:rPr>
              <a:t>FPR</a:t>
            </a:r>
            <a:r>
              <a:rPr lang="zh-CN" altLang="en-US" sz="2400" dirty="0">
                <a:latin typeface="+mj-ea"/>
                <a:ea typeface="+mj-ea"/>
              </a:rPr>
              <a:t>）</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1EE014D-DF93-525C-A8CF-4FD1D4A95834}"/>
                  </a:ext>
                </a:extLst>
              </p:cNvPr>
              <p:cNvSpPr txBox="1"/>
              <p:nvPr/>
            </p:nvSpPr>
            <p:spPr>
              <a:xfrm>
                <a:off x="6979641" y="4507009"/>
                <a:ext cx="2183868" cy="697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rPr>
                        <m:t>F</m:t>
                      </m:r>
                      <m:r>
                        <m:rPr>
                          <m:sty m:val="p"/>
                        </m:rPr>
                        <a:rPr lang="en-US" altLang="zh-CN" sz="2400" b="0" i="0" smtClean="0">
                          <a:latin typeface="Cambria Math" panose="02040503050406030204" pitchFamily="18" charset="0"/>
                        </a:rPr>
                        <m:t>PR</m:t>
                      </m:r>
                      <m:r>
                        <a:rPr lang="en-US" altLang="zh-CN" sz="2400" b="0" i="0"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𝐹𝑃</m:t>
                          </m:r>
                        </m:num>
                        <m:den>
                          <m:r>
                            <a:rPr lang="en-US" altLang="zh-CN" sz="2400" b="0" i="1" smtClean="0">
                              <a:latin typeface="Cambria Math" panose="02040503050406030204" pitchFamily="18" charset="0"/>
                            </a:rPr>
                            <m:t>𝑇𝑁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𝐹𝑃</m:t>
                          </m:r>
                        </m:den>
                      </m:f>
                    </m:oMath>
                  </m:oMathPara>
                </a14:m>
                <a:endParaRPr lang="zh-CN" altLang="en-US" sz="2400" dirty="0"/>
              </a:p>
            </p:txBody>
          </p:sp>
        </mc:Choice>
        <mc:Fallback xmlns="">
          <p:sp>
            <p:nvSpPr>
              <p:cNvPr id="5" name="文本框 4">
                <a:extLst>
                  <a:ext uri="{FF2B5EF4-FFF2-40B4-BE49-F238E27FC236}">
                    <a16:creationId xmlns:a16="http://schemas.microsoft.com/office/drawing/2014/main" id="{C1EE014D-DF93-525C-A8CF-4FD1D4A95834}"/>
                  </a:ext>
                </a:extLst>
              </p:cNvPr>
              <p:cNvSpPr txBox="1">
                <a:spLocks noRot="1" noChangeAspect="1" noMove="1" noResize="1" noEditPoints="1" noAdjustHandles="1" noChangeArrowheads="1" noChangeShapeType="1" noTextEdit="1"/>
              </p:cNvSpPr>
              <p:nvPr/>
            </p:nvSpPr>
            <p:spPr>
              <a:xfrm>
                <a:off x="6979641" y="4507009"/>
                <a:ext cx="2183868" cy="69762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3199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2"/>
              <p:cNvSpPr txBox="1"/>
              <p:nvPr/>
            </p:nvSpPr>
            <p:spPr>
              <a:xfrm>
                <a:off x="332104" y="1583420"/>
                <a:ext cx="11021695" cy="1808825"/>
              </a:xfrm>
              <a:prstGeom prst="rect">
                <a:avLst/>
              </a:prstGeom>
            </p:spPr>
            <p:txBody>
              <a:bodyPr vert="horz" lIns="91440" tIns="46800" rIns="91440" bIns="45720" rtlCol="0">
                <a:noAutofit/>
              </a:bodyPr>
              <a:lstStyle>
                <a:defPPr>
                  <a:defRPr lang="zh-CN"/>
                </a:defPPr>
                <a:lvl1pPr marL="228600" indent="-360045">
                  <a:lnSpc>
                    <a:spcPct val="90000"/>
                  </a:lnSpc>
                  <a:spcBef>
                    <a:spcPts val="1000"/>
                  </a:spcBef>
                  <a:buClr>
                    <a:schemeClr val="accent1"/>
                  </a:buClr>
                  <a:buSzPct val="100000"/>
                  <a:buFont typeface="Wingdings" panose="05000000000000000000" pitchFamily="2" charset="2"/>
                  <a:buChar char="p"/>
                  <a:defRPr sz="2200" baseline="0">
                    <a:latin typeface="Verdana" panose="020B0604030504040204" pitchFamily="34" charset="0"/>
                    <a:ea typeface="幼圆" panose="02010509060101010101" pitchFamily="49" charset="-122"/>
                  </a:defRPr>
                </a:lvl1pPr>
                <a:lvl2pPr lvl="1" indent="0">
                  <a:lnSpc>
                    <a:spcPct val="120000"/>
                  </a:lnSpc>
                  <a:spcBef>
                    <a:spcPts val="500"/>
                  </a:spcBef>
                  <a:buClr>
                    <a:schemeClr val="accent1"/>
                  </a:buClr>
                  <a:buFont typeface="Wingdings" panose="05000000000000000000" pitchFamily="2" charset="2"/>
                  <a:buNone/>
                  <a:defRPr sz="2400" baseline="0">
                    <a:latin typeface="微软雅黑" panose="020B0503020204020204" pitchFamily="34" charset="-122"/>
                    <a:ea typeface="微软雅黑" panose="020B0503020204020204" pitchFamily="3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lvl="1"/>
                <a:r>
                  <a:rPr lang="en-US" altLang="zh-CN" dirty="0"/>
                  <a:t>ROC</a:t>
                </a:r>
                <a:r>
                  <a:rPr lang="zh-CN" altLang="en-US" dirty="0"/>
                  <a:t>图的绘制：给定</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𝑚</m:t>
                        </m:r>
                      </m:e>
                      <m:sup>
                        <m:r>
                          <a:rPr lang="en-US" altLang="zh-CN">
                            <a:latin typeface="Cambria Math" panose="02040503050406030204" pitchFamily="18" charset="0"/>
                          </a:rPr>
                          <m:t>+</m:t>
                        </m:r>
                      </m:sup>
                    </m:sSup>
                  </m:oMath>
                </a14:m>
                <a:r>
                  <a:rPr lang="zh-CN" altLang="en-US" dirty="0"/>
                  <a:t>个正例和</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𝑚</m:t>
                        </m:r>
                      </m:e>
                      <m:sup>
                        <m:r>
                          <a:rPr lang="en-US" altLang="zh-CN">
                            <a:latin typeface="Cambria Math" panose="02040503050406030204" pitchFamily="18" charset="0"/>
                          </a:rPr>
                          <m:t>−</m:t>
                        </m:r>
                      </m:sup>
                    </m:sSup>
                  </m:oMath>
                </a14:m>
                <a:r>
                  <a:rPr lang="zh-CN" altLang="en-US" dirty="0"/>
                  <a:t>个负例，根据学习器预测结果对样例进行排序，将分类阈值设为每个样例的预测值，当前标记点坐标为</a:t>
                </a:r>
                <a14:m>
                  <m:oMath xmlns:m="http://schemas.openxmlformats.org/officeDocument/2006/math">
                    <m:r>
                      <a:rPr lang="en-US" altLang="zh-CN" dirty="0">
                        <a:latin typeface="Cambria Math" panose="02040503050406030204" pitchFamily="18" charset="0"/>
                      </a:rPr>
                      <m:t>(</m:t>
                    </m:r>
                    <m:r>
                      <a:rPr lang="en-US" altLang="zh-CN" dirty="0" err="1">
                        <a:latin typeface="Cambria Math" panose="02040503050406030204" pitchFamily="18" charset="0"/>
                      </a:rPr>
                      <m:t>𝑥</m:t>
                    </m:r>
                    <m:r>
                      <a:rPr lang="en-US" altLang="zh-CN" dirty="0" err="1">
                        <a:latin typeface="Cambria Math" panose="02040503050406030204" pitchFamily="18" charset="0"/>
                      </a:rPr>
                      <m:t>,</m:t>
                    </m:r>
                    <m:r>
                      <a:rPr lang="en-US" altLang="zh-CN" dirty="0" err="1">
                        <a:latin typeface="Cambria Math" panose="02040503050406030204" pitchFamily="18" charset="0"/>
                      </a:rPr>
                      <m:t>𝑦</m:t>
                    </m:r>
                    <m:r>
                      <a:rPr lang="en-US" altLang="zh-CN" dirty="0">
                        <a:latin typeface="Cambria Math" panose="02040503050406030204" pitchFamily="18" charset="0"/>
                      </a:rPr>
                      <m:t>)</m:t>
                    </m:r>
                  </m:oMath>
                </a14:m>
                <a:r>
                  <a:rPr lang="en-US" altLang="zh-CN" dirty="0"/>
                  <a:t>,</a:t>
                </a:r>
                <a:r>
                  <a:rPr lang="zh-CN" altLang="en-US" dirty="0"/>
                  <a:t>当前若为真正例，则对应标记点的坐标为</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a:latin typeface="Cambria Math" panose="02040503050406030204" pitchFamily="18" charset="0"/>
                              </a:rPr>
                              <m:t>𝑚</m:t>
                            </m:r>
                          </m:e>
                          <m:sup>
                            <m:r>
                              <a:rPr lang="en-US" altLang="zh-CN">
                                <a:latin typeface="Cambria Math" panose="02040503050406030204" pitchFamily="18" charset="0"/>
                              </a:rPr>
                              <m:t>+</m:t>
                            </m:r>
                          </m:sup>
                        </m:sSup>
                      </m:den>
                    </m:f>
                    <m:r>
                      <a:rPr lang="en-US" altLang="zh-CN">
                        <a:latin typeface="Cambria Math" panose="02040503050406030204" pitchFamily="18" charset="0"/>
                      </a:rPr>
                      <m:t>)</m:t>
                    </m:r>
                  </m:oMath>
                </a14:m>
                <a:r>
                  <a:rPr lang="en-US" altLang="zh-CN" dirty="0"/>
                  <a:t>;</a:t>
                </a:r>
                <a:r>
                  <a:rPr lang="zh-CN" altLang="en-US" dirty="0"/>
                  <a:t>当前若为假正例，则对应标记点的坐标为</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a:latin typeface="Cambria Math" panose="02040503050406030204" pitchFamily="18" charset="0"/>
                              </a:rPr>
                              <m:t>𝑚</m:t>
                            </m:r>
                          </m:e>
                          <m:sup>
                            <m:r>
                              <a:rPr lang="en-US" altLang="zh-CN">
                                <a:latin typeface="Cambria Math" panose="02040503050406030204" pitchFamily="18" charset="0"/>
                              </a:rPr>
                              <m:t>−</m:t>
                            </m:r>
                          </m:sup>
                        </m:sSup>
                      </m:den>
                    </m:f>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oMath>
                </a14:m>
                <a:r>
                  <a:rPr lang="en-US" altLang="zh-CN" dirty="0"/>
                  <a:t>,  </a:t>
                </a:r>
                <a:r>
                  <a:rPr lang="zh-CN" altLang="en-US" dirty="0"/>
                  <a:t>然后用线段连接相邻点</a:t>
                </a:r>
                <a:r>
                  <a:rPr lang="en-US" altLang="zh-CN" dirty="0"/>
                  <a:t>.</a:t>
                </a:r>
                <a:endParaRPr lang="zh-CN" altLang="en-US" dirty="0"/>
              </a:p>
            </p:txBody>
          </p:sp>
        </mc:Choice>
        <mc:Fallback>
          <p:sp>
            <p:nvSpPr>
              <p:cNvPr id="7" name="内容占位符 2"/>
              <p:cNvSpPr txBox="1">
                <a:spLocks noRot="1" noChangeAspect="1" noMove="1" noResize="1" noEditPoints="1" noAdjustHandles="1" noChangeArrowheads="1" noChangeShapeType="1" noTextEdit="1"/>
              </p:cNvSpPr>
              <p:nvPr/>
            </p:nvSpPr>
            <p:spPr>
              <a:xfrm>
                <a:off x="332104" y="1583420"/>
                <a:ext cx="11021695" cy="1808825"/>
              </a:xfrm>
              <a:prstGeom prst="rect">
                <a:avLst/>
              </a:prstGeom>
              <a:blipFill>
                <a:blip r:embed="rId2"/>
                <a:stretch>
                  <a:fillRect t="-676" r="-608" b="-24324"/>
                </a:stretch>
              </a:blipFill>
            </p:spPr>
            <p:txBody>
              <a:bodyPr/>
              <a:lstStyle/>
              <a:p>
                <a:r>
                  <a:rPr lang="zh-CN" altLang="en-US">
                    <a:noFill/>
                  </a:rPr>
                  <a:t> </a:t>
                </a:r>
              </a:p>
            </p:txBody>
          </p:sp>
        </mc:Fallback>
      </mc:AlternateContent>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357272" y="1240371"/>
            <a:ext cx="6352868" cy="101767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0"/>
              </a:spcBef>
              <a:buNone/>
            </a:pP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a:t>
            </a:r>
            <a:r>
              <a:rPr lang="en-US" altLang="zh-CN" sz="2400" dirty="0">
                <a:latin typeface="微软雅黑" panose="020B0503020204020204" pitchFamily="34" charset="-122"/>
                <a:ea typeface="微软雅黑" panose="020B0503020204020204" pitchFamily="34" charset="-122"/>
              </a:rPr>
              <a:t>8 </a:t>
            </a:r>
            <a:r>
              <a:rPr lang="zh-CN" altLang="en-US" sz="2400" dirty="0">
                <a:latin typeface="微软雅黑" panose="020B0503020204020204" pitchFamily="34" charset="-122"/>
                <a:ea typeface="微软雅黑" panose="020B0503020204020204" pitchFamily="34" charset="-122"/>
              </a:rPr>
              <a:t>个测试样本（</a:t>
            </a: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个正例，</a:t>
            </a: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个反例，也即</a:t>
            </a:r>
            <a:r>
              <a:rPr lang="en-US" altLang="zh-CN" sz="2400" dirty="0">
                <a:latin typeface="微软雅黑" panose="020B0503020204020204" pitchFamily="34" charset="-122"/>
                <a:ea typeface="微软雅黑" panose="020B0503020204020204" pitchFamily="34" charset="-122"/>
              </a:rPr>
              <a:t>m</a:t>
            </a:r>
            <a:r>
              <a:rPr lang="en-US" altLang="zh-CN" sz="2400" baseline="300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 m</a:t>
            </a:r>
            <a:r>
              <a:rPr lang="en-US" altLang="zh-CN" sz="2400" baseline="300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 4</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0" lvl="1" indent="0">
              <a:lnSpc>
                <a:spcPct val="120000"/>
              </a:lnSpc>
              <a:spcBef>
                <a:spcPts val="0"/>
              </a:spcBef>
              <a:buNone/>
            </a:pPr>
            <a:r>
              <a:rPr lang="en-US" altLang="zh-CN" dirty="0">
                <a:latin typeface="微软雅黑" panose="020B0503020204020204" pitchFamily="34" charset="-122"/>
                <a:ea typeface="微软雅黑" panose="020B0503020204020204" pitchFamily="34" charset="-122"/>
              </a:rPr>
              <a:t>(s1,+,</a:t>
            </a:r>
            <a:r>
              <a:rPr lang="en-US" altLang="zh-CN" dirty="0">
                <a:solidFill>
                  <a:srgbClr val="FF0000"/>
                </a:solidFill>
                <a:latin typeface="微软雅黑" panose="020B0503020204020204" pitchFamily="34" charset="-122"/>
                <a:ea typeface="微软雅黑" panose="020B0503020204020204" pitchFamily="34" charset="-122"/>
              </a:rPr>
              <a:t>0.77</a:t>
            </a:r>
            <a:r>
              <a:rPr lang="en-US" altLang="zh-CN" dirty="0">
                <a:latin typeface="微软雅黑" panose="020B0503020204020204" pitchFamily="34" charset="-122"/>
                <a:ea typeface="微软雅黑" panose="020B0503020204020204" pitchFamily="34" charset="-122"/>
              </a:rPr>
              <a:t>), (s2,−,</a:t>
            </a:r>
            <a:r>
              <a:rPr lang="en-US" altLang="zh-CN" dirty="0">
                <a:solidFill>
                  <a:srgbClr val="FF0000"/>
                </a:solidFill>
                <a:latin typeface="微软雅黑" panose="020B0503020204020204" pitchFamily="34" charset="-122"/>
                <a:ea typeface="微软雅黑" panose="020B0503020204020204" pitchFamily="34" charset="-122"/>
              </a:rPr>
              <a:t>0.62</a:t>
            </a:r>
            <a:r>
              <a:rPr lang="en-US" altLang="zh-CN" dirty="0">
                <a:latin typeface="微软雅黑" panose="020B0503020204020204" pitchFamily="34" charset="-122"/>
                <a:ea typeface="微软雅黑" panose="020B0503020204020204" pitchFamily="34" charset="-122"/>
              </a:rPr>
              <a:t>), (s3,+,</a:t>
            </a:r>
            <a:r>
              <a:rPr lang="en-US" altLang="zh-CN" dirty="0">
                <a:solidFill>
                  <a:srgbClr val="FF0000"/>
                </a:solidFill>
                <a:latin typeface="微软雅黑" panose="020B0503020204020204" pitchFamily="34" charset="-122"/>
                <a:ea typeface="微软雅黑" panose="020B0503020204020204" pitchFamily="34" charset="-122"/>
              </a:rPr>
              <a:t>0.58</a:t>
            </a:r>
            <a:r>
              <a:rPr lang="en-US" altLang="zh-CN" dirty="0">
                <a:latin typeface="微软雅黑" panose="020B0503020204020204" pitchFamily="34" charset="-122"/>
                <a:ea typeface="微软雅黑" panose="020B0503020204020204" pitchFamily="34" charset="-122"/>
              </a:rPr>
              <a:t>), (s4,+,</a:t>
            </a:r>
            <a:r>
              <a:rPr lang="en-US" altLang="zh-CN" dirty="0">
                <a:solidFill>
                  <a:srgbClr val="FF0000"/>
                </a:solidFill>
                <a:latin typeface="微软雅黑" panose="020B0503020204020204" pitchFamily="34" charset="-122"/>
                <a:ea typeface="微软雅黑" panose="020B0503020204020204" pitchFamily="34" charset="-122"/>
              </a:rPr>
              <a:t>0.47</a:t>
            </a:r>
            <a:r>
              <a:rPr lang="en-US" altLang="zh-CN" dirty="0">
                <a:latin typeface="微软雅黑" panose="020B0503020204020204" pitchFamily="34" charset="-122"/>
                <a:ea typeface="微软雅黑" panose="020B0503020204020204" pitchFamily="34" charset="-122"/>
              </a:rPr>
              <a:t>), (s5,−,</a:t>
            </a:r>
            <a:r>
              <a:rPr lang="en-US" altLang="zh-CN" dirty="0">
                <a:solidFill>
                  <a:srgbClr val="FF0000"/>
                </a:solidFill>
                <a:latin typeface="微软雅黑" panose="020B0503020204020204" pitchFamily="34" charset="-122"/>
                <a:ea typeface="微软雅黑" panose="020B0503020204020204" pitchFamily="34" charset="-122"/>
              </a:rPr>
              <a:t>0.47</a:t>
            </a:r>
            <a:r>
              <a:rPr lang="en-US" altLang="zh-CN" dirty="0">
                <a:latin typeface="微软雅黑" panose="020B0503020204020204" pitchFamily="34" charset="-122"/>
                <a:ea typeface="微软雅黑" panose="020B0503020204020204" pitchFamily="34" charset="-122"/>
              </a:rPr>
              <a:t>), (s6,−,</a:t>
            </a:r>
            <a:r>
              <a:rPr lang="en-US" altLang="zh-CN" dirty="0">
                <a:solidFill>
                  <a:srgbClr val="FF0000"/>
                </a:solidFill>
                <a:latin typeface="微软雅黑" panose="020B0503020204020204" pitchFamily="34" charset="-122"/>
                <a:ea typeface="微软雅黑" panose="020B0503020204020204" pitchFamily="34" charset="-122"/>
              </a:rPr>
              <a:t>0.33</a:t>
            </a:r>
            <a:r>
              <a:rPr lang="en-US" altLang="zh-CN" dirty="0">
                <a:latin typeface="微软雅黑" panose="020B0503020204020204" pitchFamily="34" charset="-122"/>
                <a:ea typeface="微软雅黑" panose="020B0503020204020204" pitchFamily="34" charset="-122"/>
              </a:rPr>
              <a:t>), (s7,+, </a:t>
            </a:r>
            <a:r>
              <a:rPr lang="en-US" altLang="zh-CN" dirty="0">
                <a:solidFill>
                  <a:srgbClr val="FF0000"/>
                </a:solidFill>
                <a:latin typeface="微软雅黑" panose="020B0503020204020204" pitchFamily="34" charset="-122"/>
                <a:ea typeface="微软雅黑" panose="020B0503020204020204" pitchFamily="34" charset="-122"/>
              </a:rPr>
              <a:t>0.23</a:t>
            </a:r>
            <a:r>
              <a:rPr lang="en-US" altLang="zh-CN" dirty="0">
                <a:latin typeface="微软雅黑" panose="020B0503020204020204" pitchFamily="34" charset="-122"/>
                <a:ea typeface="微软雅黑" panose="020B0503020204020204" pitchFamily="34" charset="-122"/>
              </a:rPr>
              <a:t>), (s8,−,</a:t>
            </a:r>
            <a:r>
              <a:rPr lang="en-US" altLang="zh-CN" dirty="0">
                <a:solidFill>
                  <a:srgbClr val="FF0000"/>
                </a:solidFill>
                <a:latin typeface="微软雅黑" panose="020B0503020204020204" pitchFamily="34" charset="-122"/>
                <a:ea typeface="微软雅黑" panose="020B0503020204020204" pitchFamily="34" charset="-122"/>
              </a:rPr>
              <a:t> 0.15</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grpSp>
        <p:nvGrpSpPr>
          <p:cNvPr id="21" name="组合 20">
            <a:extLst>
              <a:ext uri="{FF2B5EF4-FFF2-40B4-BE49-F238E27FC236}">
                <a16:creationId xmlns:a16="http://schemas.microsoft.com/office/drawing/2014/main" id="{DB47B9F9-9B46-4EE3-F421-7D92A3A4400B}"/>
              </a:ext>
            </a:extLst>
          </p:cNvPr>
          <p:cNvGrpSpPr/>
          <p:nvPr/>
        </p:nvGrpSpPr>
        <p:grpSpPr>
          <a:xfrm>
            <a:off x="483105" y="3103928"/>
            <a:ext cx="6395867" cy="2986480"/>
            <a:chOff x="483105" y="3103927"/>
            <a:chExt cx="6395867" cy="3280095"/>
          </a:xfrm>
        </p:grpSpPr>
        <p:cxnSp>
          <p:nvCxnSpPr>
            <p:cNvPr id="3" name="直接箭头连接符 2">
              <a:extLst>
                <a:ext uri="{FF2B5EF4-FFF2-40B4-BE49-F238E27FC236}">
                  <a16:creationId xmlns:a16="http://schemas.microsoft.com/office/drawing/2014/main" id="{99651F0F-D276-B2E8-128D-9F702C632253}"/>
                </a:ext>
              </a:extLst>
            </p:cNvPr>
            <p:cNvCxnSpPr>
              <a:cxnSpLocks/>
            </p:cNvCxnSpPr>
            <p:nvPr/>
          </p:nvCxnSpPr>
          <p:spPr>
            <a:xfrm>
              <a:off x="483105" y="6384022"/>
              <a:ext cx="63958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6C7D6536-D1ED-7D7B-FCFB-55B58A5B0322}"/>
                </a:ext>
              </a:extLst>
            </p:cNvPr>
            <p:cNvCxnSpPr>
              <a:cxnSpLocks/>
            </p:cNvCxnSpPr>
            <p:nvPr/>
          </p:nvCxnSpPr>
          <p:spPr>
            <a:xfrm flipV="1">
              <a:off x="495230" y="3103927"/>
              <a:ext cx="0" cy="32800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7" name="加号 16">
            <a:extLst>
              <a:ext uri="{FF2B5EF4-FFF2-40B4-BE49-F238E27FC236}">
                <a16:creationId xmlns:a16="http://schemas.microsoft.com/office/drawing/2014/main" id="{CEB8E4DF-3A72-8A4A-949F-350D98092786}"/>
              </a:ext>
            </a:extLst>
          </p:cNvPr>
          <p:cNvSpPr/>
          <p:nvPr/>
        </p:nvSpPr>
        <p:spPr>
          <a:xfrm>
            <a:off x="92279" y="4638537"/>
            <a:ext cx="327171" cy="410940"/>
          </a:xfrm>
          <a:prstGeom prst="mathPlus">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减号 17">
            <a:extLst>
              <a:ext uri="{FF2B5EF4-FFF2-40B4-BE49-F238E27FC236}">
                <a16:creationId xmlns:a16="http://schemas.microsoft.com/office/drawing/2014/main" id="{6D67FAC4-5311-452A-F6C3-8B1D7FD4B481}"/>
              </a:ext>
            </a:extLst>
          </p:cNvPr>
          <p:cNvSpPr/>
          <p:nvPr/>
        </p:nvSpPr>
        <p:spPr>
          <a:xfrm>
            <a:off x="88682" y="5895364"/>
            <a:ext cx="327171" cy="3397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4642487A-511C-E0AB-1ADD-255A17289FA6}"/>
              </a:ext>
            </a:extLst>
          </p:cNvPr>
          <p:cNvCxnSpPr/>
          <p:nvPr/>
        </p:nvCxnSpPr>
        <p:spPr>
          <a:xfrm>
            <a:off x="495230" y="4840448"/>
            <a:ext cx="5872014" cy="0"/>
          </a:xfrm>
          <a:prstGeom prst="line">
            <a:avLst/>
          </a:prstGeom>
          <a:ln w="28575">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DE3D9B5-9F50-18CD-D8BB-D43AA9AB9B66}"/>
              </a:ext>
            </a:extLst>
          </p:cNvPr>
          <p:cNvSpPr txBox="1"/>
          <p:nvPr/>
        </p:nvSpPr>
        <p:spPr>
          <a:xfrm>
            <a:off x="634328" y="6243397"/>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0.15</a:t>
            </a:r>
            <a:endParaRPr lang="zh-CN" altLang="en-US" dirty="0"/>
          </a:p>
        </p:txBody>
      </p:sp>
      <p:cxnSp>
        <p:nvCxnSpPr>
          <p:cNvPr id="25" name="直接连接符 24">
            <a:extLst>
              <a:ext uri="{FF2B5EF4-FFF2-40B4-BE49-F238E27FC236}">
                <a16:creationId xmlns:a16="http://schemas.microsoft.com/office/drawing/2014/main" id="{40003246-6E76-B16E-597F-86F6F772DD60}"/>
              </a:ext>
            </a:extLst>
          </p:cNvPr>
          <p:cNvCxnSpPr/>
          <p:nvPr/>
        </p:nvCxnSpPr>
        <p:spPr>
          <a:xfrm>
            <a:off x="1057013" y="606523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乘号 27">
            <a:extLst>
              <a:ext uri="{FF2B5EF4-FFF2-40B4-BE49-F238E27FC236}">
                <a16:creationId xmlns:a16="http://schemas.microsoft.com/office/drawing/2014/main" id="{F06FA704-32C6-6F0F-B160-658AC2B853CC}"/>
              </a:ext>
            </a:extLst>
          </p:cNvPr>
          <p:cNvSpPr/>
          <p:nvPr/>
        </p:nvSpPr>
        <p:spPr>
          <a:xfrm>
            <a:off x="784912" y="5901094"/>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乘号 28">
            <a:extLst>
              <a:ext uri="{FF2B5EF4-FFF2-40B4-BE49-F238E27FC236}">
                <a16:creationId xmlns:a16="http://schemas.microsoft.com/office/drawing/2014/main" id="{4CFC6AE8-C15A-D5B8-1566-65C42A1C7A89}"/>
              </a:ext>
            </a:extLst>
          </p:cNvPr>
          <p:cNvSpPr/>
          <p:nvPr/>
        </p:nvSpPr>
        <p:spPr>
          <a:xfrm>
            <a:off x="1409026" y="4681504"/>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DC000411-F35D-2E04-B0AC-CDA5088B0FC5}"/>
              </a:ext>
            </a:extLst>
          </p:cNvPr>
          <p:cNvSpPr txBox="1"/>
          <p:nvPr/>
        </p:nvSpPr>
        <p:spPr>
          <a:xfrm>
            <a:off x="1279030" y="6243397"/>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0.23</a:t>
            </a:r>
            <a:endParaRPr lang="zh-CN" altLang="en-US" dirty="0"/>
          </a:p>
        </p:txBody>
      </p:sp>
      <p:sp>
        <p:nvSpPr>
          <p:cNvPr id="31" name="文本框 30">
            <a:extLst>
              <a:ext uri="{FF2B5EF4-FFF2-40B4-BE49-F238E27FC236}">
                <a16:creationId xmlns:a16="http://schemas.microsoft.com/office/drawing/2014/main" id="{B38F7920-C493-842C-505B-4A8583140BA5}"/>
              </a:ext>
            </a:extLst>
          </p:cNvPr>
          <p:cNvSpPr txBox="1"/>
          <p:nvPr/>
        </p:nvSpPr>
        <p:spPr>
          <a:xfrm>
            <a:off x="1923732" y="6256671"/>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0.33</a:t>
            </a:r>
            <a:endParaRPr lang="zh-CN" altLang="en-US" dirty="0"/>
          </a:p>
        </p:txBody>
      </p:sp>
      <p:sp>
        <p:nvSpPr>
          <p:cNvPr id="32" name="乘号 31">
            <a:extLst>
              <a:ext uri="{FF2B5EF4-FFF2-40B4-BE49-F238E27FC236}">
                <a16:creationId xmlns:a16="http://schemas.microsoft.com/office/drawing/2014/main" id="{55D51EDB-4FDD-1603-FCDB-D3207D1A9CD4}"/>
              </a:ext>
            </a:extLst>
          </p:cNvPr>
          <p:cNvSpPr/>
          <p:nvPr/>
        </p:nvSpPr>
        <p:spPr>
          <a:xfrm>
            <a:off x="2074316" y="5892812"/>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D2F8A88A-C0CA-F4AB-FCD5-3940051AFDEC}"/>
              </a:ext>
            </a:extLst>
          </p:cNvPr>
          <p:cNvSpPr txBox="1"/>
          <p:nvPr/>
        </p:nvSpPr>
        <p:spPr>
          <a:xfrm>
            <a:off x="2587157" y="6259553"/>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0.47</a:t>
            </a:r>
            <a:endParaRPr lang="zh-CN" altLang="en-US" dirty="0"/>
          </a:p>
        </p:txBody>
      </p:sp>
      <p:sp>
        <p:nvSpPr>
          <p:cNvPr id="34" name="乘号 33">
            <a:extLst>
              <a:ext uri="{FF2B5EF4-FFF2-40B4-BE49-F238E27FC236}">
                <a16:creationId xmlns:a16="http://schemas.microsoft.com/office/drawing/2014/main" id="{13C04FF5-B413-1A44-7592-E8A0D9980E5A}"/>
              </a:ext>
            </a:extLst>
          </p:cNvPr>
          <p:cNvSpPr/>
          <p:nvPr/>
        </p:nvSpPr>
        <p:spPr>
          <a:xfrm>
            <a:off x="2722239" y="5892812"/>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乘号 34">
            <a:extLst>
              <a:ext uri="{FF2B5EF4-FFF2-40B4-BE49-F238E27FC236}">
                <a16:creationId xmlns:a16="http://schemas.microsoft.com/office/drawing/2014/main" id="{9DD61953-ACB9-103E-B0C7-79EB1216A20C}"/>
              </a:ext>
            </a:extLst>
          </p:cNvPr>
          <p:cNvSpPr/>
          <p:nvPr/>
        </p:nvSpPr>
        <p:spPr>
          <a:xfrm>
            <a:off x="2707443" y="4681504"/>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乘号 35">
            <a:extLst>
              <a:ext uri="{FF2B5EF4-FFF2-40B4-BE49-F238E27FC236}">
                <a16:creationId xmlns:a16="http://schemas.microsoft.com/office/drawing/2014/main" id="{1F6AB450-2B5C-32B1-5219-9B729A781DE8}"/>
              </a:ext>
            </a:extLst>
          </p:cNvPr>
          <p:cNvSpPr/>
          <p:nvPr/>
        </p:nvSpPr>
        <p:spPr>
          <a:xfrm>
            <a:off x="3681038" y="4669296"/>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851C9E0E-8FDB-29B3-CBC4-796FA7921F95}"/>
              </a:ext>
            </a:extLst>
          </p:cNvPr>
          <p:cNvSpPr txBox="1"/>
          <p:nvPr/>
        </p:nvSpPr>
        <p:spPr>
          <a:xfrm>
            <a:off x="3517703" y="6256671"/>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0.58</a:t>
            </a:r>
            <a:endParaRPr lang="zh-CN" altLang="en-US" dirty="0"/>
          </a:p>
        </p:txBody>
      </p:sp>
      <p:sp>
        <p:nvSpPr>
          <p:cNvPr id="38" name="文本框 37">
            <a:extLst>
              <a:ext uri="{FF2B5EF4-FFF2-40B4-BE49-F238E27FC236}">
                <a16:creationId xmlns:a16="http://schemas.microsoft.com/office/drawing/2014/main" id="{AB864CA4-2328-7754-E9EE-A9BD94F74577}"/>
              </a:ext>
            </a:extLst>
          </p:cNvPr>
          <p:cNvSpPr txBox="1"/>
          <p:nvPr/>
        </p:nvSpPr>
        <p:spPr>
          <a:xfrm>
            <a:off x="4425883" y="6243894"/>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0.62</a:t>
            </a:r>
            <a:endParaRPr lang="zh-CN" altLang="en-US" dirty="0"/>
          </a:p>
        </p:txBody>
      </p:sp>
      <p:sp>
        <p:nvSpPr>
          <p:cNvPr id="39" name="乘号 38">
            <a:extLst>
              <a:ext uri="{FF2B5EF4-FFF2-40B4-BE49-F238E27FC236}">
                <a16:creationId xmlns:a16="http://schemas.microsoft.com/office/drawing/2014/main" id="{0DA6DB88-D4D7-CB19-F212-CB1C126AF18E}"/>
              </a:ext>
            </a:extLst>
          </p:cNvPr>
          <p:cNvSpPr/>
          <p:nvPr/>
        </p:nvSpPr>
        <p:spPr>
          <a:xfrm>
            <a:off x="4522011" y="5892811"/>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15920757-0936-7DCB-2742-947F89DF9D64}"/>
              </a:ext>
            </a:extLst>
          </p:cNvPr>
          <p:cNvSpPr txBox="1"/>
          <p:nvPr/>
        </p:nvSpPr>
        <p:spPr>
          <a:xfrm>
            <a:off x="5334063" y="6235114"/>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0.77</a:t>
            </a:r>
            <a:endParaRPr lang="zh-CN" altLang="en-US" dirty="0"/>
          </a:p>
        </p:txBody>
      </p:sp>
      <p:sp>
        <p:nvSpPr>
          <p:cNvPr id="41" name="乘号 40">
            <a:extLst>
              <a:ext uri="{FF2B5EF4-FFF2-40B4-BE49-F238E27FC236}">
                <a16:creationId xmlns:a16="http://schemas.microsoft.com/office/drawing/2014/main" id="{8737D035-8A4A-67F2-E41F-A8A146ACB297}"/>
              </a:ext>
            </a:extLst>
          </p:cNvPr>
          <p:cNvSpPr/>
          <p:nvPr/>
        </p:nvSpPr>
        <p:spPr>
          <a:xfrm>
            <a:off x="5484647" y="4681503"/>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D35835EA-7E68-737C-1B8A-24E714258AB2}"/>
              </a:ext>
            </a:extLst>
          </p:cNvPr>
          <p:cNvCxnSpPr>
            <a:cxnSpLocks/>
          </p:cNvCxnSpPr>
          <p:nvPr/>
        </p:nvCxnSpPr>
        <p:spPr>
          <a:xfrm flipV="1">
            <a:off x="6357256" y="4852654"/>
            <a:ext cx="9988" cy="1211308"/>
          </a:xfrm>
          <a:prstGeom prst="line">
            <a:avLst/>
          </a:prstGeom>
          <a:ln w="28575">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F68575F0-6FC4-1087-3099-1A59BFE84A34}"/>
              </a:ext>
            </a:extLst>
          </p:cNvPr>
          <p:cNvSpPr txBox="1"/>
          <p:nvPr/>
        </p:nvSpPr>
        <p:spPr>
          <a:xfrm>
            <a:off x="6172148" y="6222123"/>
            <a:ext cx="5379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1</a:t>
            </a:r>
            <a:endParaRPr lang="zh-CN" altLang="en-US" dirty="0"/>
          </a:p>
        </p:txBody>
      </p:sp>
      <p:cxnSp>
        <p:nvCxnSpPr>
          <p:cNvPr id="48" name="直接连接符 47">
            <a:extLst>
              <a:ext uri="{FF2B5EF4-FFF2-40B4-BE49-F238E27FC236}">
                <a16:creationId xmlns:a16="http://schemas.microsoft.com/office/drawing/2014/main" id="{693B0569-F849-8A63-4821-F9C3859BF40F}"/>
              </a:ext>
            </a:extLst>
          </p:cNvPr>
          <p:cNvCxnSpPr>
            <a:cxnSpLocks/>
          </p:cNvCxnSpPr>
          <p:nvPr/>
        </p:nvCxnSpPr>
        <p:spPr>
          <a:xfrm flipV="1">
            <a:off x="6572404" y="3966502"/>
            <a:ext cx="0" cy="244028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1" name="表格 51">
            <a:extLst>
              <a:ext uri="{FF2B5EF4-FFF2-40B4-BE49-F238E27FC236}">
                <a16:creationId xmlns:a16="http://schemas.microsoft.com/office/drawing/2014/main" id="{BC22445F-5224-DFDF-F99F-E8AEAFC6BB1C}"/>
              </a:ext>
            </a:extLst>
          </p:cNvPr>
          <p:cNvGraphicFramePr>
            <a:graphicFrameLocks noGrp="1"/>
          </p:cNvGraphicFramePr>
          <p:nvPr>
            <p:extLst>
              <p:ext uri="{D42A27DB-BD31-4B8C-83A1-F6EECF244321}">
                <p14:modId xmlns:p14="http://schemas.microsoft.com/office/powerpoint/2010/main" val="70107696"/>
              </p:ext>
            </p:extLst>
          </p:nvPr>
        </p:nvGraphicFramePr>
        <p:xfrm>
          <a:off x="7082968" y="1226152"/>
          <a:ext cx="4927602" cy="1547800"/>
        </p:xfrm>
        <a:graphic>
          <a:graphicData uri="http://schemas.openxmlformats.org/drawingml/2006/table">
            <a:tbl>
              <a:tblPr firstRow="1" bandRow="1">
                <a:tableStyleId>{21E4AEA4-8DFA-4A89-87EB-49C32662AFE0}</a:tableStyleId>
              </a:tblPr>
              <a:tblGrid>
                <a:gridCol w="1642534">
                  <a:extLst>
                    <a:ext uri="{9D8B030D-6E8A-4147-A177-3AD203B41FA5}">
                      <a16:colId xmlns:a16="http://schemas.microsoft.com/office/drawing/2014/main" val="325447484"/>
                    </a:ext>
                  </a:extLst>
                </a:gridCol>
                <a:gridCol w="1642534">
                  <a:extLst>
                    <a:ext uri="{9D8B030D-6E8A-4147-A177-3AD203B41FA5}">
                      <a16:colId xmlns:a16="http://schemas.microsoft.com/office/drawing/2014/main" val="4221352563"/>
                    </a:ext>
                  </a:extLst>
                </a:gridCol>
                <a:gridCol w="1642534">
                  <a:extLst>
                    <a:ext uri="{9D8B030D-6E8A-4147-A177-3AD203B41FA5}">
                      <a16:colId xmlns:a16="http://schemas.microsoft.com/office/drawing/2014/main" val="1305512624"/>
                    </a:ext>
                  </a:extLst>
                </a:gridCol>
              </a:tblGrid>
              <a:tr h="386950">
                <a:tc rowSpan="2">
                  <a:txBody>
                    <a:bodyPr/>
                    <a:lstStyle/>
                    <a:p>
                      <a:pPr algn="ctr"/>
                      <a:r>
                        <a:rPr lang="zh-CN" altLang="en-US" dirty="0">
                          <a:latin typeface="+mj-ea"/>
                          <a:ea typeface="+mj-ea"/>
                        </a:rPr>
                        <a:t>真实情况</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lt1"/>
                          </a:solidFill>
                          <a:latin typeface="+mj-ea"/>
                          <a:ea typeface="+mj-ea"/>
                          <a:cs typeface="+mn-cs"/>
                        </a:rPr>
                        <a:t>预测结果</a:t>
                      </a:r>
                    </a:p>
                  </a:txBody>
                  <a:tcPr/>
                </a:tc>
                <a:tc hMerge="1">
                  <a:txBody>
                    <a:bodyPr/>
                    <a:lstStyle/>
                    <a:p>
                      <a:pPr algn="ctr"/>
                      <a:endParaRPr lang="zh-CN" altLang="en-US" dirty="0">
                        <a:latin typeface="+mj-ea"/>
                        <a:ea typeface="+mj-ea"/>
                      </a:endParaRPr>
                    </a:p>
                  </a:txBody>
                  <a:tcPr/>
                </a:tc>
                <a:extLst>
                  <a:ext uri="{0D108BD9-81ED-4DB2-BD59-A6C34878D82A}">
                    <a16:rowId xmlns:a16="http://schemas.microsoft.com/office/drawing/2014/main" val="175853146"/>
                  </a:ext>
                </a:extLst>
              </a:tr>
              <a:tr h="386950">
                <a:tc vMerge="1">
                  <a:txBody>
                    <a:bodyPr/>
                    <a:lstStyle/>
                    <a:p>
                      <a:pPr algn="ctr"/>
                      <a:r>
                        <a:rPr lang="zh-CN" altLang="en-US" dirty="0">
                          <a:latin typeface="+mj-ea"/>
                          <a:ea typeface="+mj-ea"/>
                        </a:rPr>
                        <a:t>真实情况</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j-ea"/>
                          <a:ea typeface="+mj-ea"/>
                          <a:cs typeface="+mn-cs"/>
                        </a:rPr>
                        <a:t>正例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j-ea"/>
                          <a:ea typeface="+mj-ea"/>
                          <a:cs typeface="+mn-cs"/>
                        </a:rPr>
                        <a:t>反例</a:t>
                      </a:r>
                    </a:p>
                  </a:txBody>
                  <a:tcPr/>
                </a:tc>
                <a:extLst>
                  <a:ext uri="{0D108BD9-81ED-4DB2-BD59-A6C34878D82A}">
                    <a16:rowId xmlns:a16="http://schemas.microsoft.com/office/drawing/2014/main" val="2385644533"/>
                  </a:ext>
                </a:extLst>
              </a:tr>
              <a:tr h="386950">
                <a:tc>
                  <a:txBody>
                    <a:bodyPr/>
                    <a:lstStyle/>
                    <a:p>
                      <a:pPr algn="ctr"/>
                      <a:r>
                        <a:rPr lang="zh-CN" altLang="en-US" dirty="0">
                          <a:latin typeface="+mj-ea"/>
                          <a:ea typeface="+mj-ea"/>
                        </a:rPr>
                        <a:t>正例</a:t>
                      </a:r>
                    </a:p>
                  </a:txBody>
                  <a:tcPr/>
                </a:tc>
                <a:tc>
                  <a:txBody>
                    <a:bodyPr/>
                    <a:lstStyle/>
                    <a:p>
                      <a:pPr algn="ctr"/>
                      <a:endParaRPr lang="zh-CN" altLang="en-US" dirty="0">
                        <a:latin typeface="+mj-ea"/>
                        <a:ea typeface="+mj-ea"/>
                      </a:endParaRPr>
                    </a:p>
                  </a:txBody>
                  <a:tcPr/>
                </a:tc>
                <a:tc>
                  <a:txBody>
                    <a:bodyPr/>
                    <a:lstStyle/>
                    <a:p>
                      <a:pPr algn="ctr"/>
                      <a:endParaRPr lang="zh-CN" altLang="en-US" dirty="0">
                        <a:latin typeface="+mj-ea"/>
                        <a:ea typeface="+mj-ea"/>
                      </a:endParaRPr>
                    </a:p>
                  </a:txBody>
                  <a:tcPr/>
                </a:tc>
                <a:extLst>
                  <a:ext uri="{0D108BD9-81ED-4DB2-BD59-A6C34878D82A}">
                    <a16:rowId xmlns:a16="http://schemas.microsoft.com/office/drawing/2014/main" val="3441057638"/>
                  </a:ext>
                </a:extLst>
              </a:tr>
              <a:tr h="386950">
                <a:tc>
                  <a:txBody>
                    <a:bodyPr/>
                    <a:lstStyle/>
                    <a:p>
                      <a:pPr algn="ctr"/>
                      <a:r>
                        <a:rPr lang="zh-CN" altLang="en-US" dirty="0">
                          <a:latin typeface="+mj-ea"/>
                          <a:ea typeface="+mj-ea"/>
                        </a:rPr>
                        <a:t>反例</a:t>
                      </a:r>
                    </a:p>
                  </a:txBody>
                  <a:tcPr/>
                </a:tc>
                <a:tc>
                  <a:txBody>
                    <a:bodyPr/>
                    <a:lstStyle/>
                    <a:p>
                      <a:pPr algn="ctr"/>
                      <a:endParaRPr lang="zh-CN" altLang="en-US" dirty="0">
                        <a:latin typeface="+mj-ea"/>
                        <a:ea typeface="+mj-ea"/>
                      </a:endParaRPr>
                    </a:p>
                  </a:txBody>
                  <a:tcPr/>
                </a:tc>
                <a:tc>
                  <a:txBody>
                    <a:bodyPr/>
                    <a:lstStyle/>
                    <a:p>
                      <a:pPr algn="ctr"/>
                      <a:endParaRPr lang="zh-CN" altLang="en-US" dirty="0">
                        <a:latin typeface="+mj-ea"/>
                        <a:ea typeface="+mj-ea"/>
                      </a:endParaRPr>
                    </a:p>
                  </a:txBody>
                  <a:tcPr/>
                </a:tc>
                <a:extLst>
                  <a:ext uri="{0D108BD9-81ED-4DB2-BD59-A6C34878D82A}">
                    <a16:rowId xmlns:a16="http://schemas.microsoft.com/office/drawing/2014/main" val="2608816977"/>
                  </a:ext>
                </a:extLst>
              </a:tr>
            </a:tbl>
          </a:graphicData>
        </a:graphic>
      </p:graphicFrame>
      <p:pic>
        <p:nvPicPr>
          <p:cNvPr id="8" name="图片 7">
            <a:extLst>
              <a:ext uri="{FF2B5EF4-FFF2-40B4-BE49-F238E27FC236}">
                <a16:creationId xmlns:a16="http://schemas.microsoft.com/office/drawing/2014/main" id="{1E07F111-5442-FFD9-F51C-8D29B6A3849A}"/>
              </a:ext>
            </a:extLst>
          </p:cNvPr>
          <p:cNvPicPr>
            <a:picLocks noChangeAspect="1"/>
          </p:cNvPicPr>
          <p:nvPr/>
        </p:nvPicPr>
        <p:blipFill>
          <a:blip r:embed="rId3"/>
          <a:stretch>
            <a:fillRect/>
          </a:stretch>
        </p:blipFill>
        <p:spPr>
          <a:xfrm>
            <a:off x="7676420" y="3358861"/>
            <a:ext cx="3086100" cy="3105150"/>
          </a:xfrm>
          <a:prstGeom prst="rect">
            <a:avLst/>
          </a:prstGeom>
        </p:spPr>
      </p:pic>
      <p:sp>
        <p:nvSpPr>
          <p:cNvPr id="10" name="椭圆 9">
            <a:extLst>
              <a:ext uri="{FF2B5EF4-FFF2-40B4-BE49-F238E27FC236}">
                <a16:creationId xmlns:a16="http://schemas.microsoft.com/office/drawing/2014/main" id="{FADD723D-D00B-DA3A-9B65-5868928ECC93}"/>
              </a:ext>
            </a:extLst>
          </p:cNvPr>
          <p:cNvSpPr/>
          <p:nvPr/>
        </p:nvSpPr>
        <p:spPr>
          <a:xfrm>
            <a:off x="7846717" y="5993166"/>
            <a:ext cx="137732" cy="149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D9B157C-F630-27C2-B460-AC0ACD392E3F}"/>
              </a:ext>
            </a:extLst>
          </p:cNvPr>
          <p:cNvSpPr txBox="1"/>
          <p:nvPr/>
        </p:nvSpPr>
        <p:spPr>
          <a:xfrm>
            <a:off x="8415516" y="6426807"/>
            <a:ext cx="1984839" cy="369332"/>
          </a:xfrm>
          <a:prstGeom prst="rect">
            <a:avLst/>
          </a:prstGeom>
          <a:noFill/>
        </p:spPr>
        <p:txBody>
          <a:bodyPr wrap="none" rtlCol="0">
            <a:spAutoFit/>
          </a:bodyPr>
          <a:lstStyle/>
          <a:p>
            <a:r>
              <a:rPr lang="zh-CN" altLang="en-US" dirty="0">
                <a:latin typeface="+mj-ea"/>
                <a:ea typeface="+mj-ea"/>
              </a:rPr>
              <a:t>假正例率（</a:t>
            </a:r>
            <a:r>
              <a:rPr lang="en-US" altLang="zh-CN" dirty="0">
                <a:latin typeface="+mj-ea"/>
                <a:ea typeface="+mj-ea"/>
              </a:rPr>
              <a:t>FPR</a:t>
            </a:r>
            <a:r>
              <a:rPr lang="zh-CN" altLang="en-US" dirty="0">
                <a:latin typeface="+mj-ea"/>
                <a:ea typeface="+mj-ea"/>
              </a:rPr>
              <a:t>）</a:t>
            </a:r>
          </a:p>
        </p:txBody>
      </p:sp>
      <p:sp>
        <p:nvSpPr>
          <p:cNvPr id="16" name="文本框 15">
            <a:extLst>
              <a:ext uri="{FF2B5EF4-FFF2-40B4-BE49-F238E27FC236}">
                <a16:creationId xmlns:a16="http://schemas.microsoft.com/office/drawing/2014/main" id="{0677E711-7E61-93D9-7EC6-6E43C063E495}"/>
              </a:ext>
            </a:extLst>
          </p:cNvPr>
          <p:cNvSpPr txBox="1"/>
          <p:nvPr/>
        </p:nvSpPr>
        <p:spPr>
          <a:xfrm>
            <a:off x="7316812" y="3838630"/>
            <a:ext cx="461665" cy="1902124"/>
          </a:xfrm>
          <a:prstGeom prst="rect">
            <a:avLst/>
          </a:prstGeom>
          <a:noFill/>
        </p:spPr>
        <p:txBody>
          <a:bodyPr vert="eaVert" wrap="none" rtlCol="0">
            <a:spAutoFit/>
          </a:bodyPr>
          <a:lstStyle/>
          <a:p>
            <a:r>
              <a:rPr lang="zh-CN" altLang="en-US" dirty="0">
                <a:latin typeface="+mj-ea"/>
                <a:ea typeface="+mj-ea"/>
              </a:rPr>
              <a:t>真正例率（</a:t>
            </a:r>
            <a:r>
              <a:rPr lang="en-US" altLang="zh-CN" dirty="0">
                <a:latin typeface="+mj-ea"/>
                <a:ea typeface="+mj-ea"/>
              </a:rPr>
              <a:t>TPR</a:t>
            </a:r>
            <a:r>
              <a:rPr lang="zh-CN" altLang="en-US" dirty="0">
                <a:latin typeface="+mj-ea"/>
                <a:ea typeface="+mj-ea"/>
              </a:rPr>
              <a:t>）</a:t>
            </a:r>
          </a:p>
        </p:txBody>
      </p:sp>
      <p:sp>
        <p:nvSpPr>
          <p:cNvPr id="45" name="乘号 44">
            <a:extLst>
              <a:ext uri="{FF2B5EF4-FFF2-40B4-BE49-F238E27FC236}">
                <a16:creationId xmlns:a16="http://schemas.microsoft.com/office/drawing/2014/main" id="{64292E90-A4AE-489F-508F-C622ED666EE2}"/>
              </a:ext>
            </a:extLst>
          </p:cNvPr>
          <p:cNvSpPr/>
          <p:nvPr/>
        </p:nvSpPr>
        <p:spPr>
          <a:xfrm>
            <a:off x="5484647" y="4668541"/>
            <a:ext cx="384622" cy="342303"/>
          </a:xfrm>
          <a:prstGeom prst="mathMultiply">
            <a:avLst>
              <a:gd name="adj1" fmla="val 1504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C3D640A3-F10F-DAE7-A795-F2B7546193A6}"/>
              </a:ext>
            </a:extLst>
          </p:cNvPr>
          <p:cNvCxnSpPr>
            <a:cxnSpLocks/>
          </p:cNvCxnSpPr>
          <p:nvPr/>
        </p:nvCxnSpPr>
        <p:spPr>
          <a:xfrm flipV="1">
            <a:off x="5135427" y="3966501"/>
            <a:ext cx="0" cy="244028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D534BB12-D397-A6EE-6A03-C2491170D83D}"/>
              </a:ext>
            </a:extLst>
          </p:cNvPr>
          <p:cNvGrpSpPr/>
          <p:nvPr/>
        </p:nvGrpSpPr>
        <p:grpSpPr>
          <a:xfrm>
            <a:off x="9161851" y="2008699"/>
            <a:ext cx="2427434" cy="809298"/>
            <a:chOff x="9159513" y="2000052"/>
            <a:chExt cx="2427434" cy="809298"/>
          </a:xfrm>
        </p:grpSpPr>
        <p:sp>
          <p:nvSpPr>
            <p:cNvPr id="4" name="文本框 3">
              <a:extLst>
                <a:ext uri="{FF2B5EF4-FFF2-40B4-BE49-F238E27FC236}">
                  <a16:creationId xmlns:a16="http://schemas.microsoft.com/office/drawing/2014/main" id="{7F203408-F6E9-E4BD-F964-7F8488C79FB8}"/>
                </a:ext>
              </a:extLst>
            </p:cNvPr>
            <p:cNvSpPr txBox="1"/>
            <p:nvPr/>
          </p:nvSpPr>
          <p:spPr>
            <a:xfrm>
              <a:off x="10785144" y="2000052"/>
              <a:ext cx="774509" cy="369332"/>
            </a:xfrm>
            <a:prstGeom prst="rect">
              <a:avLst/>
            </a:prstGeom>
            <a:noFill/>
          </p:spPr>
          <p:txBody>
            <a:bodyPr wrap="square">
              <a:spAutoFit/>
            </a:bodyPr>
            <a:lstStyle/>
            <a:p>
              <a:pPr algn="ctr"/>
              <a:r>
                <a:rPr lang="en-US" altLang="zh-CN" dirty="0">
                  <a:latin typeface="+mj-ea"/>
                  <a:ea typeface="+mj-ea"/>
                </a:rPr>
                <a:t>4</a:t>
              </a:r>
              <a:endParaRPr lang="zh-CN" altLang="en-US" dirty="0">
                <a:latin typeface="+mj-ea"/>
                <a:ea typeface="+mj-ea"/>
              </a:endParaRPr>
            </a:p>
          </p:txBody>
        </p:sp>
        <p:sp>
          <p:nvSpPr>
            <p:cNvPr id="6" name="文本框 5">
              <a:extLst>
                <a:ext uri="{FF2B5EF4-FFF2-40B4-BE49-F238E27FC236}">
                  <a16:creationId xmlns:a16="http://schemas.microsoft.com/office/drawing/2014/main" id="{01DB9980-5EAB-8226-3726-8DC7FD9A9D2C}"/>
                </a:ext>
              </a:extLst>
            </p:cNvPr>
            <p:cNvSpPr txBox="1"/>
            <p:nvPr/>
          </p:nvSpPr>
          <p:spPr>
            <a:xfrm>
              <a:off x="10757848" y="2422238"/>
              <a:ext cx="829099" cy="369332"/>
            </a:xfrm>
            <a:prstGeom prst="rect">
              <a:avLst/>
            </a:prstGeom>
            <a:noFill/>
          </p:spPr>
          <p:txBody>
            <a:bodyPr wrap="square">
              <a:spAutoFit/>
            </a:bodyPr>
            <a:lstStyle/>
            <a:p>
              <a:pPr algn="ctr"/>
              <a:r>
                <a:rPr lang="en-US" altLang="zh-CN" dirty="0">
                  <a:latin typeface="+mj-ea"/>
                  <a:ea typeface="+mj-ea"/>
                </a:rPr>
                <a:t>4</a:t>
              </a:r>
              <a:endParaRPr lang="zh-CN" altLang="en-US" dirty="0">
                <a:latin typeface="+mj-ea"/>
                <a:ea typeface="+mj-ea"/>
              </a:endParaRPr>
            </a:p>
          </p:txBody>
        </p:sp>
        <p:sp>
          <p:nvSpPr>
            <p:cNvPr id="49" name="文本框 48">
              <a:extLst>
                <a:ext uri="{FF2B5EF4-FFF2-40B4-BE49-F238E27FC236}">
                  <a16:creationId xmlns:a16="http://schemas.microsoft.com/office/drawing/2014/main" id="{EA8D55DE-658A-6622-E011-E1AF6ED5811B}"/>
                </a:ext>
              </a:extLst>
            </p:cNvPr>
            <p:cNvSpPr txBox="1"/>
            <p:nvPr/>
          </p:nvSpPr>
          <p:spPr>
            <a:xfrm>
              <a:off x="9159514" y="2000052"/>
              <a:ext cx="774509" cy="369332"/>
            </a:xfrm>
            <a:prstGeom prst="rect">
              <a:avLst/>
            </a:prstGeom>
            <a:noFill/>
          </p:spPr>
          <p:txBody>
            <a:bodyPr wrap="square">
              <a:spAutoFit/>
            </a:bodyPr>
            <a:lstStyle/>
            <a:p>
              <a:pPr algn="ctr"/>
              <a:r>
                <a:rPr lang="en-US" altLang="zh-CN" dirty="0">
                  <a:latin typeface="+mj-ea"/>
                  <a:ea typeface="+mj-ea"/>
                </a:rPr>
                <a:t>0</a:t>
              </a:r>
              <a:endParaRPr lang="zh-CN" altLang="en-US" dirty="0">
                <a:latin typeface="+mj-ea"/>
                <a:ea typeface="+mj-ea"/>
              </a:endParaRPr>
            </a:p>
          </p:txBody>
        </p:sp>
        <p:sp>
          <p:nvSpPr>
            <p:cNvPr id="50" name="文本框 49">
              <a:extLst>
                <a:ext uri="{FF2B5EF4-FFF2-40B4-BE49-F238E27FC236}">
                  <a16:creationId xmlns:a16="http://schemas.microsoft.com/office/drawing/2014/main" id="{0F9A4141-66FE-EC8C-CD3D-C98AB1F54F26}"/>
                </a:ext>
              </a:extLst>
            </p:cNvPr>
            <p:cNvSpPr txBox="1"/>
            <p:nvPr/>
          </p:nvSpPr>
          <p:spPr>
            <a:xfrm>
              <a:off x="9159513" y="2440018"/>
              <a:ext cx="774509" cy="369332"/>
            </a:xfrm>
            <a:prstGeom prst="rect">
              <a:avLst/>
            </a:prstGeom>
            <a:noFill/>
          </p:spPr>
          <p:txBody>
            <a:bodyPr wrap="square">
              <a:spAutoFit/>
            </a:bodyPr>
            <a:lstStyle/>
            <a:p>
              <a:pPr algn="ctr"/>
              <a:r>
                <a:rPr lang="en-US" altLang="zh-CN" dirty="0">
                  <a:latin typeface="+mj-ea"/>
                  <a:ea typeface="+mj-ea"/>
                </a:rPr>
                <a:t>0</a:t>
              </a:r>
              <a:endParaRPr lang="zh-CN" altLang="en-US" dirty="0">
                <a:latin typeface="+mj-ea"/>
                <a:ea typeface="+mj-ea"/>
              </a:endParaRPr>
            </a:p>
          </p:txBody>
        </p:sp>
      </p:grpSp>
      <p:grpSp>
        <p:nvGrpSpPr>
          <p:cNvPr id="58" name="组合 57">
            <a:extLst>
              <a:ext uri="{FF2B5EF4-FFF2-40B4-BE49-F238E27FC236}">
                <a16:creationId xmlns:a16="http://schemas.microsoft.com/office/drawing/2014/main" id="{BBDA01EC-5E01-7777-B4DC-B16C7EE3A843}"/>
              </a:ext>
            </a:extLst>
          </p:cNvPr>
          <p:cNvGrpSpPr/>
          <p:nvPr/>
        </p:nvGrpSpPr>
        <p:grpSpPr>
          <a:xfrm>
            <a:off x="9161851" y="2017589"/>
            <a:ext cx="2427434" cy="809298"/>
            <a:chOff x="9159513" y="2000052"/>
            <a:chExt cx="2427434" cy="809298"/>
          </a:xfrm>
        </p:grpSpPr>
        <p:sp>
          <p:nvSpPr>
            <p:cNvPr id="59" name="文本框 58">
              <a:extLst>
                <a:ext uri="{FF2B5EF4-FFF2-40B4-BE49-F238E27FC236}">
                  <a16:creationId xmlns:a16="http://schemas.microsoft.com/office/drawing/2014/main" id="{1724D07C-C25C-8B14-5100-6980DC758C87}"/>
                </a:ext>
              </a:extLst>
            </p:cNvPr>
            <p:cNvSpPr txBox="1"/>
            <p:nvPr/>
          </p:nvSpPr>
          <p:spPr>
            <a:xfrm>
              <a:off x="10785144" y="2000052"/>
              <a:ext cx="774509" cy="369332"/>
            </a:xfrm>
            <a:prstGeom prst="rect">
              <a:avLst/>
            </a:prstGeom>
            <a:noFill/>
          </p:spPr>
          <p:txBody>
            <a:bodyPr wrap="square">
              <a:spAutoFit/>
            </a:bodyPr>
            <a:lstStyle/>
            <a:p>
              <a:pPr algn="ctr"/>
              <a:r>
                <a:rPr lang="en-US" altLang="zh-CN" dirty="0">
                  <a:latin typeface="+mj-ea"/>
                  <a:ea typeface="+mj-ea"/>
                </a:rPr>
                <a:t>3</a:t>
              </a:r>
              <a:endParaRPr lang="zh-CN" altLang="en-US" dirty="0">
                <a:latin typeface="+mj-ea"/>
                <a:ea typeface="+mj-ea"/>
              </a:endParaRPr>
            </a:p>
          </p:txBody>
        </p:sp>
        <p:sp>
          <p:nvSpPr>
            <p:cNvPr id="60" name="文本框 59">
              <a:extLst>
                <a:ext uri="{FF2B5EF4-FFF2-40B4-BE49-F238E27FC236}">
                  <a16:creationId xmlns:a16="http://schemas.microsoft.com/office/drawing/2014/main" id="{FECD7320-9133-77C2-1B05-292E086C12BE}"/>
                </a:ext>
              </a:extLst>
            </p:cNvPr>
            <p:cNvSpPr txBox="1"/>
            <p:nvPr/>
          </p:nvSpPr>
          <p:spPr>
            <a:xfrm>
              <a:off x="10757848" y="2422238"/>
              <a:ext cx="829099" cy="369332"/>
            </a:xfrm>
            <a:prstGeom prst="rect">
              <a:avLst/>
            </a:prstGeom>
            <a:noFill/>
          </p:spPr>
          <p:txBody>
            <a:bodyPr wrap="square">
              <a:spAutoFit/>
            </a:bodyPr>
            <a:lstStyle/>
            <a:p>
              <a:pPr algn="ctr"/>
              <a:r>
                <a:rPr lang="en-US" altLang="zh-CN" dirty="0">
                  <a:latin typeface="+mj-ea"/>
                  <a:ea typeface="+mj-ea"/>
                </a:rPr>
                <a:t>4</a:t>
              </a:r>
              <a:endParaRPr lang="zh-CN" altLang="en-US" dirty="0">
                <a:latin typeface="+mj-ea"/>
                <a:ea typeface="+mj-ea"/>
              </a:endParaRPr>
            </a:p>
          </p:txBody>
        </p:sp>
        <p:sp>
          <p:nvSpPr>
            <p:cNvPr id="61" name="文本框 60">
              <a:extLst>
                <a:ext uri="{FF2B5EF4-FFF2-40B4-BE49-F238E27FC236}">
                  <a16:creationId xmlns:a16="http://schemas.microsoft.com/office/drawing/2014/main" id="{02B432E1-C013-F50E-6482-75C080D961F6}"/>
                </a:ext>
              </a:extLst>
            </p:cNvPr>
            <p:cNvSpPr txBox="1"/>
            <p:nvPr/>
          </p:nvSpPr>
          <p:spPr>
            <a:xfrm>
              <a:off x="9159514" y="2000052"/>
              <a:ext cx="774509" cy="369332"/>
            </a:xfrm>
            <a:prstGeom prst="rect">
              <a:avLst/>
            </a:prstGeom>
            <a:noFill/>
          </p:spPr>
          <p:txBody>
            <a:bodyPr wrap="square">
              <a:spAutoFit/>
            </a:bodyPr>
            <a:lstStyle/>
            <a:p>
              <a:pPr algn="ctr"/>
              <a:r>
                <a:rPr lang="en-US" altLang="zh-CN" dirty="0">
                  <a:latin typeface="+mj-ea"/>
                  <a:ea typeface="+mj-ea"/>
                </a:rPr>
                <a:t>1</a:t>
              </a:r>
              <a:endParaRPr lang="zh-CN" altLang="en-US" dirty="0">
                <a:latin typeface="+mj-ea"/>
                <a:ea typeface="+mj-ea"/>
              </a:endParaRPr>
            </a:p>
          </p:txBody>
        </p:sp>
        <p:sp>
          <p:nvSpPr>
            <p:cNvPr id="62" name="文本框 61">
              <a:extLst>
                <a:ext uri="{FF2B5EF4-FFF2-40B4-BE49-F238E27FC236}">
                  <a16:creationId xmlns:a16="http://schemas.microsoft.com/office/drawing/2014/main" id="{F02A0E57-74DD-7098-59E9-04E51E7A7EE7}"/>
                </a:ext>
              </a:extLst>
            </p:cNvPr>
            <p:cNvSpPr txBox="1"/>
            <p:nvPr/>
          </p:nvSpPr>
          <p:spPr>
            <a:xfrm>
              <a:off x="9159513" y="2440018"/>
              <a:ext cx="774509" cy="369332"/>
            </a:xfrm>
            <a:prstGeom prst="rect">
              <a:avLst/>
            </a:prstGeom>
            <a:noFill/>
          </p:spPr>
          <p:txBody>
            <a:bodyPr wrap="square">
              <a:spAutoFit/>
            </a:bodyPr>
            <a:lstStyle/>
            <a:p>
              <a:pPr algn="ctr"/>
              <a:r>
                <a:rPr lang="en-US" altLang="zh-CN" dirty="0">
                  <a:latin typeface="+mj-ea"/>
                  <a:ea typeface="+mj-ea"/>
                </a:rPr>
                <a:t>0</a:t>
              </a:r>
              <a:endParaRPr lang="zh-CN" altLang="en-US" dirty="0">
                <a:latin typeface="+mj-ea"/>
                <a:ea typeface="+mj-ea"/>
              </a:endParaRPr>
            </a:p>
          </p:txBody>
        </p:sp>
      </p:grpSp>
      <p:sp>
        <p:nvSpPr>
          <p:cNvPr id="63" name="椭圆 62">
            <a:extLst>
              <a:ext uri="{FF2B5EF4-FFF2-40B4-BE49-F238E27FC236}">
                <a16:creationId xmlns:a16="http://schemas.microsoft.com/office/drawing/2014/main" id="{776EAF38-5CF7-C040-5A4E-00B23FBA41FB}"/>
              </a:ext>
            </a:extLst>
          </p:cNvPr>
          <p:cNvSpPr/>
          <p:nvPr/>
        </p:nvSpPr>
        <p:spPr>
          <a:xfrm>
            <a:off x="7862637" y="5422235"/>
            <a:ext cx="137732" cy="149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a:extLst>
              <a:ext uri="{FF2B5EF4-FFF2-40B4-BE49-F238E27FC236}">
                <a16:creationId xmlns:a16="http://schemas.microsoft.com/office/drawing/2014/main" id="{7F08C563-B1AA-B919-5E86-506170C59721}"/>
              </a:ext>
            </a:extLst>
          </p:cNvPr>
          <p:cNvCxnSpPr>
            <a:cxnSpLocks/>
          </p:cNvCxnSpPr>
          <p:nvPr/>
        </p:nvCxnSpPr>
        <p:spPr>
          <a:xfrm flipV="1">
            <a:off x="4318836" y="3966501"/>
            <a:ext cx="0" cy="244028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65" name="乘号 64">
            <a:extLst>
              <a:ext uri="{FF2B5EF4-FFF2-40B4-BE49-F238E27FC236}">
                <a16:creationId xmlns:a16="http://schemas.microsoft.com/office/drawing/2014/main" id="{1949A701-4529-3FD9-A91C-AC57451FC51F}"/>
              </a:ext>
            </a:extLst>
          </p:cNvPr>
          <p:cNvSpPr/>
          <p:nvPr/>
        </p:nvSpPr>
        <p:spPr>
          <a:xfrm>
            <a:off x="4517472" y="5899794"/>
            <a:ext cx="384622" cy="342303"/>
          </a:xfrm>
          <a:prstGeom prst="mathMultiply">
            <a:avLst>
              <a:gd name="adj1" fmla="val 1504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a:extLst>
              <a:ext uri="{FF2B5EF4-FFF2-40B4-BE49-F238E27FC236}">
                <a16:creationId xmlns:a16="http://schemas.microsoft.com/office/drawing/2014/main" id="{ADA9BC98-D139-3A62-8A3F-A9BF5247F4FB}"/>
              </a:ext>
            </a:extLst>
          </p:cNvPr>
          <p:cNvGrpSpPr/>
          <p:nvPr/>
        </p:nvGrpSpPr>
        <p:grpSpPr>
          <a:xfrm>
            <a:off x="9148205" y="2008699"/>
            <a:ext cx="2427434" cy="809298"/>
            <a:chOff x="9159513" y="2000052"/>
            <a:chExt cx="2427434" cy="809298"/>
          </a:xfrm>
        </p:grpSpPr>
        <p:sp>
          <p:nvSpPr>
            <p:cNvPr id="67" name="文本框 66">
              <a:extLst>
                <a:ext uri="{FF2B5EF4-FFF2-40B4-BE49-F238E27FC236}">
                  <a16:creationId xmlns:a16="http://schemas.microsoft.com/office/drawing/2014/main" id="{D7F82030-51AB-56B7-67A5-74D48C5CDF0B}"/>
                </a:ext>
              </a:extLst>
            </p:cNvPr>
            <p:cNvSpPr txBox="1"/>
            <p:nvPr/>
          </p:nvSpPr>
          <p:spPr>
            <a:xfrm>
              <a:off x="10785144" y="2000052"/>
              <a:ext cx="774509" cy="369332"/>
            </a:xfrm>
            <a:prstGeom prst="rect">
              <a:avLst/>
            </a:prstGeom>
            <a:noFill/>
          </p:spPr>
          <p:txBody>
            <a:bodyPr wrap="square">
              <a:spAutoFit/>
            </a:bodyPr>
            <a:lstStyle/>
            <a:p>
              <a:pPr algn="ctr"/>
              <a:r>
                <a:rPr lang="en-US" altLang="zh-CN" dirty="0">
                  <a:latin typeface="+mj-ea"/>
                  <a:ea typeface="+mj-ea"/>
                </a:rPr>
                <a:t>3</a:t>
              </a:r>
              <a:endParaRPr lang="zh-CN" altLang="en-US" dirty="0">
                <a:latin typeface="+mj-ea"/>
                <a:ea typeface="+mj-ea"/>
              </a:endParaRPr>
            </a:p>
          </p:txBody>
        </p:sp>
        <p:sp>
          <p:nvSpPr>
            <p:cNvPr id="68" name="文本框 67">
              <a:extLst>
                <a:ext uri="{FF2B5EF4-FFF2-40B4-BE49-F238E27FC236}">
                  <a16:creationId xmlns:a16="http://schemas.microsoft.com/office/drawing/2014/main" id="{99C02FFE-A40A-7E85-C83D-768FC56F44E9}"/>
                </a:ext>
              </a:extLst>
            </p:cNvPr>
            <p:cNvSpPr txBox="1"/>
            <p:nvPr/>
          </p:nvSpPr>
          <p:spPr>
            <a:xfrm>
              <a:off x="10757848" y="2422238"/>
              <a:ext cx="829099" cy="369332"/>
            </a:xfrm>
            <a:prstGeom prst="rect">
              <a:avLst/>
            </a:prstGeom>
            <a:noFill/>
          </p:spPr>
          <p:txBody>
            <a:bodyPr wrap="square">
              <a:spAutoFit/>
            </a:bodyPr>
            <a:lstStyle/>
            <a:p>
              <a:pPr algn="ctr"/>
              <a:r>
                <a:rPr lang="en-US" altLang="zh-CN" dirty="0">
                  <a:latin typeface="+mj-ea"/>
                  <a:ea typeface="+mj-ea"/>
                </a:rPr>
                <a:t>3</a:t>
              </a:r>
              <a:endParaRPr lang="zh-CN" altLang="en-US" dirty="0">
                <a:latin typeface="+mj-ea"/>
                <a:ea typeface="+mj-ea"/>
              </a:endParaRPr>
            </a:p>
          </p:txBody>
        </p:sp>
        <p:sp>
          <p:nvSpPr>
            <p:cNvPr id="69" name="文本框 68">
              <a:extLst>
                <a:ext uri="{FF2B5EF4-FFF2-40B4-BE49-F238E27FC236}">
                  <a16:creationId xmlns:a16="http://schemas.microsoft.com/office/drawing/2014/main" id="{A65D01A0-0B93-FBE8-0081-5F22847925E7}"/>
                </a:ext>
              </a:extLst>
            </p:cNvPr>
            <p:cNvSpPr txBox="1"/>
            <p:nvPr/>
          </p:nvSpPr>
          <p:spPr>
            <a:xfrm>
              <a:off x="9159514" y="2000052"/>
              <a:ext cx="774509" cy="369332"/>
            </a:xfrm>
            <a:prstGeom prst="rect">
              <a:avLst/>
            </a:prstGeom>
            <a:noFill/>
          </p:spPr>
          <p:txBody>
            <a:bodyPr wrap="square">
              <a:spAutoFit/>
            </a:bodyPr>
            <a:lstStyle/>
            <a:p>
              <a:pPr algn="ctr"/>
              <a:r>
                <a:rPr lang="en-US" altLang="zh-CN" dirty="0">
                  <a:latin typeface="+mj-ea"/>
                  <a:ea typeface="+mj-ea"/>
                </a:rPr>
                <a:t>1</a:t>
              </a:r>
              <a:endParaRPr lang="zh-CN" altLang="en-US" dirty="0">
                <a:latin typeface="+mj-ea"/>
                <a:ea typeface="+mj-ea"/>
              </a:endParaRPr>
            </a:p>
          </p:txBody>
        </p:sp>
        <p:sp>
          <p:nvSpPr>
            <p:cNvPr id="70" name="文本框 69">
              <a:extLst>
                <a:ext uri="{FF2B5EF4-FFF2-40B4-BE49-F238E27FC236}">
                  <a16:creationId xmlns:a16="http://schemas.microsoft.com/office/drawing/2014/main" id="{FE5C6A5A-11FF-0E0E-57A4-B4B4E3747C4C}"/>
                </a:ext>
              </a:extLst>
            </p:cNvPr>
            <p:cNvSpPr txBox="1"/>
            <p:nvPr/>
          </p:nvSpPr>
          <p:spPr>
            <a:xfrm>
              <a:off x="9159513" y="2440018"/>
              <a:ext cx="774509" cy="369332"/>
            </a:xfrm>
            <a:prstGeom prst="rect">
              <a:avLst/>
            </a:prstGeom>
            <a:noFill/>
          </p:spPr>
          <p:txBody>
            <a:bodyPr wrap="square">
              <a:spAutoFit/>
            </a:bodyPr>
            <a:lstStyle/>
            <a:p>
              <a:pPr algn="ctr"/>
              <a:r>
                <a:rPr lang="en-US" altLang="zh-CN" dirty="0">
                  <a:latin typeface="+mj-ea"/>
                  <a:ea typeface="+mj-ea"/>
                </a:rPr>
                <a:t>1</a:t>
              </a:r>
              <a:endParaRPr lang="zh-CN" altLang="en-US" dirty="0">
                <a:latin typeface="+mj-ea"/>
                <a:ea typeface="+mj-ea"/>
              </a:endParaRPr>
            </a:p>
          </p:txBody>
        </p:sp>
      </p:grpSp>
      <p:sp>
        <p:nvSpPr>
          <p:cNvPr id="71" name="椭圆 70">
            <a:extLst>
              <a:ext uri="{FF2B5EF4-FFF2-40B4-BE49-F238E27FC236}">
                <a16:creationId xmlns:a16="http://schemas.microsoft.com/office/drawing/2014/main" id="{FAAE06A3-209D-4A13-7267-35F42F79DD1A}"/>
              </a:ext>
            </a:extLst>
          </p:cNvPr>
          <p:cNvSpPr/>
          <p:nvPr/>
        </p:nvSpPr>
        <p:spPr>
          <a:xfrm>
            <a:off x="8438119" y="5410860"/>
            <a:ext cx="137732" cy="149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615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7"/>
                                        </p:tgtEl>
                                        <p:attrNameLst>
                                          <p:attrName>ppt_x</p:attrName>
                                        </p:attrNameLst>
                                      </p:cBhvr>
                                      <p:tavLst>
                                        <p:tav tm="0">
                                          <p:val>
                                            <p:strVal val="ppt_x"/>
                                          </p:val>
                                        </p:tav>
                                        <p:tav tm="100000">
                                          <p:val>
                                            <p:strVal val="ppt_x"/>
                                          </p:val>
                                        </p:tav>
                                      </p:tavLst>
                                    </p:anim>
                                    <p:anim calcmode="lin" valueType="num">
                                      <p:cBhvr additive="base">
                                        <p:cTn id="13" dur="500"/>
                                        <p:tgtEl>
                                          <p:spTgt spid="57"/>
                                        </p:tgtEl>
                                        <p:attrNameLst>
                                          <p:attrName>ppt_y</p:attrName>
                                        </p:attrNameLst>
                                      </p:cBhvr>
                                      <p:tavLst>
                                        <p:tav tm="0">
                                          <p:val>
                                            <p:strVal val="ppt_y"/>
                                          </p:val>
                                        </p:tav>
                                        <p:tav tm="100000">
                                          <p:val>
                                            <p:strVal val="1+ppt_h/2"/>
                                          </p:val>
                                        </p:tav>
                                      </p:tavLst>
                                    </p:anim>
                                    <p:set>
                                      <p:cBhvr>
                                        <p:cTn id="14" dur="1" fill="hold">
                                          <p:stCondLst>
                                            <p:cond delay="499"/>
                                          </p:stCondLst>
                                        </p:cTn>
                                        <p:tgtEl>
                                          <p:spTgt spid="5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48"/>
                                        </p:tgtEl>
                                        <p:attrNameLst>
                                          <p:attrName>ppt_x</p:attrName>
                                        </p:attrNameLst>
                                      </p:cBhvr>
                                      <p:tavLst>
                                        <p:tav tm="0">
                                          <p:val>
                                            <p:strVal val="ppt_x"/>
                                          </p:val>
                                        </p:tav>
                                        <p:tav tm="100000">
                                          <p:val>
                                            <p:strVal val="ppt_x"/>
                                          </p:val>
                                        </p:tav>
                                      </p:tavLst>
                                    </p:anim>
                                    <p:anim calcmode="lin" valueType="num">
                                      <p:cBhvr additive="base">
                                        <p:cTn id="19" dur="500"/>
                                        <p:tgtEl>
                                          <p:spTgt spid="48"/>
                                        </p:tgtEl>
                                        <p:attrNameLst>
                                          <p:attrName>ppt_y</p:attrName>
                                        </p:attrNameLst>
                                      </p:cBhvr>
                                      <p:tavLst>
                                        <p:tav tm="0">
                                          <p:val>
                                            <p:strVal val="ppt_y"/>
                                          </p:val>
                                        </p:tav>
                                        <p:tav tm="100000">
                                          <p:val>
                                            <p:strVal val="1+ppt_h/2"/>
                                          </p:val>
                                        </p:tav>
                                      </p:tavLst>
                                    </p:anim>
                                    <p:set>
                                      <p:cBhvr>
                                        <p:cTn id="20" dur="1" fill="hold">
                                          <p:stCondLst>
                                            <p:cond delay="499"/>
                                          </p:stCondLst>
                                        </p:cTn>
                                        <p:tgtEl>
                                          <p:spTgt spid="4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58"/>
                                        </p:tgtEl>
                                        <p:attrNameLst>
                                          <p:attrName>ppt_x</p:attrName>
                                        </p:attrNameLst>
                                      </p:cBhvr>
                                      <p:tavLst>
                                        <p:tav tm="0">
                                          <p:val>
                                            <p:strVal val="ppt_x"/>
                                          </p:val>
                                        </p:tav>
                                        <p:tav tm="100000">
                                          <p:val>
                                            <p:strVal val="ppt_x"/>
                                          </p:val>
                                        </p:tav>
                                      </p:tavLst>
                                    </p:anim>
                                    <p:anim calcmode="lin" valueType="num">
                                      <p:cBhvr additive="base">
                                        <p:cTn id="43" dur="500"/>
                                        <p:tgtEl>
                                          <p:spTgt spid="58"/>
                                        </p:tgtEl>
                                        <p:attrNameLst>
                                          <p:attrName>ppt_y</p:attrName>
                                        </p:attrNameLst>
                                      </p:cBhvr>
                                      <p:tavLst>
                                        <p:tav tm="0">
                                          <p:val>
                                            <p:strVal val="ppt_y"/>
                                          </p:val>
                                        </p:tav>
                                        <p:tav tm="100000">
                                          <p:val>
                                            <p:strVal val="1+ppt_h/2"/>
                                          </p:val>
                                        </p:tav>
                                      </p:tavLst>
                                    </p:anim>
                                    <p:set>
                                      <p:cBhvr>
                                        <p:cTn id="44" dur="1" fill="hold">
                                          <p:stCondLst>
                                            <p:cond delay="499"/>
                                          </p:stCondLst>
                                        </p:cTn>
                                        <p:tgtEl>
                                          <p:spTgt spid="58"/>
                                        </p:tgtEl>
                                        <p:attrNameLst>
                                          <p:attrName>style.visibility</p:attrName>
                                        </p:attrNameLst>
                                      </p:cBhvr>
                                      <p:to>
                                        <p:strVal val="hidden"/>
                                      </p:to>
                                    </p:set>
                                  </p:childTnLst>
                                </p:cTn>
                              </p:par>
                              <p:par>
                                <p:cTn id="45" presetID="2" presetClass="entr" presetSubtype="4"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ppt_x"/>
                                          </p:val>
                                        </p:tav>
                                        <p:tav tm="100000">
                                          <p:val>
                                            <p:strVal val="#ppt_x"/>
                                          </p:val>
                                        </p:tav>
                                      </p:tavLst>
                                    </p:anim>
                                    <p:anim calcmode="lin" valueType="num">
                                      <p:cBhvr additive="base">
                                        <p:cTn id="4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4"/>
                                        </p:tgtEl>
                                        <p:attrNameLst>
                                          <p:attrName>style.visibility</p:attrName>
                                        </p:attrNameLst>
                                      </p:cBhvr>
                                      <p:to>
                                        <p:strVal val="visible"/>
                                      </p:to>
                                    </p:set>
                                    <p:anim calcmode="lin" valueType="num">
                                      <p:cBhvr additive="base">
                                        <p:cTn id="53" dur="500" fill="hold"/>
                                        <p:tgtEl>
                                          <p:spTgt spid="64"/>
                                        </p:tgtEl>
                                        <p:attrNameLst>
                                          <p:attrName>ppt_x</p:attrName>
                                        </p:attrNameLst>
                                      </p:cBhvr>
                                      <p:tavLst>
                                        <p:tav tm="0">
                                          <p:val>
                                            <p:strVal val="#ppt_x"/>
                                          </p:val>
                                        </p:tav>
                                        <p:tav tm="100000">
                                          <p:val>
                                            <p:strVal val="#ppt_x"/>
                                          </p:val>
                                        </p:tav>
                                      </p:tavLst>
                                    </p:anim>
                                    <p:anim calcmode="lin" valueType="num">
                                      <p:cBhvr additive="base">
                                        <p:cTn id="5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5"/>
                                        </p:tgtEl>
                                        <p:attrNameLst>
                                          <p:attrName>style.visibility</p:attrName>
                                        </p:attrNameLst>
                                      </p:cBhvr>
                                      <p:to>
                                        <p:strVal val="visible"/>
                                      </p:to>
                                    </p:set>
                                    <p:anim calcmode="lin" valueType="num">
                                      <p:cBhvr additive="base">
                                        <p:cTn id="59" dur="500" fill="hold"/>
                                        <p:tgtEl>
                                          <p:spTgt spid="65"/>
                                        </p:tgtEl>
                                        <p:attrNameLst>
                                          <p:attrName>ppt_x</p:attrName>
                                        </p:attrNameLst>
                                      </p:cBhvr>
                                      <p:tavLst>
                                        <p:tav tm="0">
                                          <p:val>
                                            <p:strVal val="#ppt_x"/>
                                          </p:val>
                                        </p:tav>
                                        <p:tav tm="100000">
                                          <p:val>
                                            <p:strVal val="#ppt_x"/>
                                          </p:val>
                                        </p:tav>
                                      </p:tavLst>
                                    </p:anim>
                                    <p:anim calcmode="lin" valueType="num">
                                      <p:cBhvr additive="base">
                                        <p:cTn id="60" dur="500" fill="hold"/>
                                        <p:tgtEl>
                                          <p:spTgt spid="6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 calcmode="lin" valueType="num">
                                      <p:cBhvr additive="base">
                                        <p:cTn id="63" dur="500" fill="hold"/>
                                        <p:tgtEl>
                                          <p:spTgt spid="71"/>
                                        </p:tgtEl>
                                        <p:attrNameLst>
                                          <p:attrName>ppt_x</p:attrName>
                                        </p:attrNameLst>
                                      </p:cBhvr>
                                      <p:tavLst>
                                        <p:tav tm="0">
                                          <p:val>
                                            <p:strVal val="#ppt_x"/>
                                          </p:val>
                                        </p:tav>
                                        <p:tav tm="100000">
                                          <p:val>
                                            <p:strVal val="#ppt_x"/>
                                          </p:val>
                                        </p:tav>
                                      </p:tavLst>
                                    </p:anim>
                                    <p:anim calcmode="lin" valueType="num">
                                      <p:cBhvr additive="base">
                                        <p:cTn id="6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66"/>
                                        </p:tgtEl>
                                        <p:attrNameLst>
                                          <p:attrName>style.visibility</p:attrName>
                                        </p:attrNameLst>
                                      </p:cBhvr>
                                      <p:to>
                                        <p:strVal val="visible"/>
                                      </p:to>
                                    </p:set>
                                    <p:anim calcmode="lin" valueType="num">
                                      <p:cBhvr additive="base">
                                        <p:cTn id="69" dur="500" fill="hold"/>
                                        <p:tgtEl>
                                          <p:spTgt spid="66"/>
                                        </p:tgtEl>
                                        <p:attrNameLst>
                                          <p:attrName>ppt_x</p:attrName>
                                        </p:attrNameLst>
                                      </p:cBhvr>
                                      <p:tavLst>
                                        <p:tav tm="0">
                                          <p:val>
                                            <p:strVal val="#ppt_x"/>
                                          </p:val>
                                        </p:tav>
                                        <p:tav tm="100000">
                                          <p:val>
                                            <p:strVal val="#ppt_x"/>
                                          </p:val>
                                        </p:tav>
                                      </p:tavLst>
                                    </p:anim>
                                    <p:anim calcmode="lin" valueType="num">
                                      <p:cBhvr additive="base">
                                        <p:cTn id="7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4" fill="hold" nodeType="clickEffect">
                                  <p:stCondLst>
                                    <p:cond delay="0"/>
                                  </p:stCondLst>
                                  <p:childTnLst>
                                    <p:anim calcmode="lin" valueType="num">
                                      <p:cBhvr additive="base">
                                        <p:cTn id="74" dur="500"/>
                                        <p:tgtEl>
                                          <p:spTgt spid="66"/>
                                        </p:tgtEl>
                                        <p:attrNameLst>
                                          <p:attrName>ppt_x</p:attrName>
                                        </p:attrNameLst>
                                      </p:cBhvr>
                                      <p:tavLst>
                                        <p:tav tm="0">
                                          <p:val>
                                            <p:strVal val="ppt_x"/>
                                          </p:val>
                                        </p:tav>
                                        <p:tav tm="100000">
                                          <p:val>
                                            <p:strVal val="ppt_x"/>
                                          </p:val>
                                        </p:tav>
                                      </p:tavLst>
                                    </p:anim>
                                    <p:anim calcmode="lin" valueType="num">
                                      <p:cBhvr additive="base">
                                        <p:cTn id="75" dur="500"/>
                                        <p:tgtEl>
                                          <p:spTgt spid="66"/>
                                        </p:tgtEl>
                                        <p:attrNameLst>
                                          <p:attrName>ppt_y</p:attrName>
                                        </p:attrNameLst>
                                      </p:cBhvr>
                                      <p:tavLst>
                                        <p:tav tm="0">
                                          <p:val>
                                            <p:strVal val="ppt_y"/>
                                          </p:val>
                                        </p:tav>
                                        <p:tav tm="100000">
                                          <p:val>
                                            <p:strVal val="1+ppt_h/2"/>
                                          </p:val>
                                        </p:tav>
                                      </p:tavLst>
                                    </p:anim>
                                    <p:set>
                                      <p:cBhvr>
                                        <p:cTn id="76"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5" grpId="0" animBg="1"/>
      <p:bldP spid="63" grpId="0" animBg="1"/>
      <p:bldP spid="65" grpId="0" animBg="1"/>
      <p:bldP spid="7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215900" y="1421764"/>
            <a:ext cx="11226800" cy="1100435"/>
          </a:xfrm>
          <a:prstGeom prst="rect">
            <a:avLst/>
          </a:prstGeom>
        </p:spPr>
        <p:txBody>
          <a:bodyPr vert="horz" lIns="91440" tIns="46800" rIns="91440" bIns="45720" rtlCol="0">
            <a:noAutofit/>
          </a:bodyPr>
          <a:lstStyle>
            <a:defPPr>
              <a:defRPr lang="zh-CN"/>
            </a:defPPr>
            <a:lvl1pPr marL="228600" indent="-360045">
              <a:lnSpc>
                <a:spcPct val="90000"/>
              </a:lnSpc>
              <a:spcBef>
                <a:spcPts val="1000"/>
              </a:spcBef>
              <a:buClr>
                <a:schemeClr val="accent1"/>
              </a:buClr>
              <a:buSzPct val="100000"/>
              <a:buFont typeface="Wingdings" panose="05000000000000000000" pitchFamily="2" charset="2"/>
              <a:buChar char="p"/>
              <a:defRPr sz="2200" baseline="0">
                <a:latin typeface="Verdana" panose="020B0604030504040204" pitchFamily="34" charset="0"/>
                <a:ea typeface="幼圆" panose="02010509060101010101" pitchFamily="49" charset="-122"/>
              </a:defRPr>
            </a:lvl1pPr>
            <a:lvl2pPr lvl="1" indent="0">
              <a:lnSpc>
                <a:spcPct val="120000"/>
              </a:lnSpc>
              <a:spcBef>
                <a:spcPts val="500"/>
              </a:spcBef>
              <a:buClr>
                <a:schemeClr val="accent1"/>
              </a:buClr>
              <a:buFont typeface="Wingdings" panose="05000000000000000000" pitchFamily="2" charset="2"/>
              <a:buNone/>
              <a:defRPr sz="2400" baseline="0">
                <a:latin typeface="微软雅黑" panose="020B0503020204020204" pitchFamily="34" charset="-122"/>
                <a:ea typeface="微软雅黑" panose="020B0503020204020204" pitchFamily="3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lvl="1"/>
            <a:r>
              <a:rPr lang="zh-CN" altLang="en-US" dirty="0"/>
              <a:t>若某个学习器的</a:t>
            </a:r>
            <a:r>
              <a:rPr lang="en-US" altLang="zh-CN" dirty="0"/>
              <a:t>ROC</a:t>
            </a:r>
            <a:r>
              <a:rPr lang="zh-CN" altLang="en-US" dirty="0"/>
              <a:t>曲线被另一个学习器的曲线“包住”，则后者性能优于前者；否则如果曲线交叉，可以根据</a:t>
            </a:r>
            <a:r>
              <a:rPr lang="en-US" altLang="zh-CN" dirty="0"/>
              <a:t>ROC</a:t>
            </a:r>
            <a:r>
              <a:rPr lang="zh-CN" altLang="en-US" dirty="0"/>
              <a:t>曲线下面积大小进行比较，也即</a:t>
            </a:r>
            <a:r>
              <a:rPr lang="en-US" altLang="zh-CN" dirty="0"/>
              <a:t>AUC</a:t>
            </a:r>
            <a:r>
              <a:rPr lang="zh-CN" altLang="en-US" dirty="0"/>
              <a:t>值</a:t>
            </a:r>
            <a:r>
              <a:rPr lang="en-US" altLang="zh-CN" dirty="0"/>
              <a:t>.</a:t>
            </a:r>
            <a:endParaRPr lang="zh-CN" altLang="en-US" dirty="0"/>
          </a:p>
        </p:txBody>
      </p:sp>
      <p:sp>
        <p:nvSpPr>
          <p:cNvPr id="12" name="内容占位符 2"/>
          <p:cNvSpPr txBox="1"/>
          <p:nvPr/>
        </p:nvSpPr>
        <p:spPr>
          <a:xfrm>
            <a:off x="4288540" y="2897694"/>
            <a:ext cx="3486605"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69" y="2622093"/>
            <a:ext cx="3921584" cy="386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文本框 3"/>
              <p:cNvSpPr txBox="1"/>
              <p:nvPr/>
            </p:nvSpPr>
            <p:spPr>
              <a:xfrm>
                <a:off x="4544966" y="2720919"/>
                <a:ext cx="7022194" cy="1100435"/>
              </a:xfrm>
              <a:prstGeom prst="rect">
                <a:avLst/>
              </a:prstGeom>
            </p:spPr>
            <p:txBody>
              <a:bodyPr vert="horz" lIns="91440" tIns="46800" rIns="91440" bIns="45720" rtlCol="0">
                <a:noAutofit/>
              </a:bodyPr>
              <a:lstStyle>
                <a:defPPr>
                  <a:defRPr lang="zh-CN"/>
                </a:defPPr>
                <a:lvl1pPr marL="228600" indent="-360045">
                  <a:lnSpc>
                    <a:spcPct val="90000"/>
                  </a:lnSpc>
                  <a:spcBef>
                    <a:spcPts val="1000"/>
                  </a:spcBef>
                  <a:buClr>
                    <a:schemeClr val="accent1"/>
                  </a:buClr>
                  <a:buSzPct val="100000"/>
                  <a:buFont typeface="Wingdings" panose="05000000000000000000" pitchFamily="2" charset="2"/>
                  <a:buChar char="p"/>
                  <a:defRPr sz="2200" baseline="0">
                    <a:latin typeface="Verdana" panose="020B0604030504040204" pitchFamily="34" charset="0"/>
                    <a:ea typeface="幼圆" panose="02010509060101010101" pitchFamily="49" charset="-122"/>
                  </a:defRPr>
                </a:lvl1pPr>
                <a:lvl2pPr lvl="1" indent="0">
                  <a:lnSpc>
                    <a:spcPct val="120000"/>
                  </a:lnSpc>
                  <a:spcBef>
                    <a:spcPts val="500"/>
                  </a:spcBef>
                  <a:buClr>
                    <a:schemeClr val="accent1"/>
                  </a:buClr>
                  <a:buFont typeface="Wingdings" panose="05000000000000000000" pitchFamily="2" charset="2"/>
                  <a:buNone/>
                  <a:defRPr sz="2400" baseline="0">
                    <a:latin typeface="微软雅黑" panose="020B0503020204020204" pitchFamily="34" charset="-122"/>
                    <a:ea typeface="微软雅黑" panose="020B0503020204020204" pitchFamily="3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a:lnSpc>
                    <a:spcPct val="120000"/>
                  </a:lnSpc>
                </a:pPr>
                <a:r>
                  <a:rPr lang="zh-CN" altLang="en-US" dirty="0">
                    <a:sym typeface="+mn-ea"/>
                  </a:rPr>
                  <a:t>假设</a:t>
                </a:r>
                <a:r>
                  <a:rPr lang="en-US" altLang="zh-CN" dirty="0">
                    <a:sym typeface="+mn-ea"/>
                  </a:rPr>
                  <a:t>ROC</a:t>
                </a:r>
                <a:r>
                  <a:rPr lang="zh-CN" altLang="en-US" dirty="0">
                    <a:sym typeface="+mn-ea"/>
                  </a:rPr>
                  <a:t>曲线由</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d>
                    <m:r>
                      <a:rPr lang="en-US" altLang="zh-CN">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2</m:t>
                            </m:r>
                          </m:sub>
                        </m:sSub>
                      </m:e>
                    </m:d>
                    <m:r>
                      <a:rPr lang="en-US" altLang="zh-CN">
                        <a:latin typeface="Cambria Math" panose="02040503050406030204" pitchFamily="18" charset="0"/>
                      </a:rPr>
                      <m:t>,…. </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𝑚</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𝑚</m:t>
                            </m:r>
                          </m:sub>
                        </m:sSub>
                      </m:e>
                    </m:d>
                  </m:oMath>
                </a14:m>
                <a:r>
                  <a:rPr lang="zh-CN" altLang="en-US" dirty="0">
                    <a:sym typeface="+mn-ea"/>
                  </a:rPr>
                  <a:t>的点按序连接而形成</a:t>
                </a:r>
                <a14:m>
                  <m:oMath xmlns:m="http://schemas.openxmlformats.org/officeDocument/2006/math">
                    <m:sSub>
                      <m:sSubPr>
                        <m:ctrlPr>
                          <a:rPr lang="en-US" altLang="zh-CN" i="1">
                            <a:latin typeface="Cambria Math" panose="02040503050406030204" pitchFamily="18" charset="0"/>
                            <a:sym typeface="+mn-ea"/>
                          </a:rPr>
                        </m:ctrlPr>
                      </m:sSubPr>
                      <m:e>
                        <m:r>
                          <a:rPr lang="en-US" altLang="zh-CN">
                            <a:latin typeface="Cambria Math" panose="02040503050406030204" pitchFamily="18" charset="0"/>
                            <a:sym typeface="+mn-ea"/>
                          </a:rPr>
                          <m:t>(</m:t>
                        </m:r>
                        <m:r>
                          <a:rPr lang="en-US" altLang="zh-CN">
                            <a:latin typeface="Cambria Math" panose="02040503050406030204" pitchFamily="18" charset="0"/>
                            <a:sym typeface="+mn-ea"/>
                          </a:rPr>
                          <m:t>𝑥</m:t>
                        </m:r>
                      </m:e>
                      <m:sub>
                        <m:r>
                          <a:rPr lang="en-US" altLang="zh-CN">
                            <a:latin typeface="Cambria Math" panose="02040503050406030204" pitchFamily="18" charset="0"/>
                            <a:sym typeface="+mn-ea"/>
                          </a:rPr>
                          <m:t>1</m:t>
                        </m:r>
                      </m:sub>
                    </m:sSub>
                    <m:r>
                      <a:rPr lang="en-US" altLang="zh-CN">
                        <a:latin typeface="Cambria Math" panose="02040503050406030204" pitchFamily="18" charset="0"/>
                        <a:sym typeface="+mn-ea"/>
                      </a:rPr>
                      <m:t>=0,</m:t>
                    </m:r>
                    <m:sSub>
                      <m:sSubPr>
                        <m:ctrlPr>
                          <a:rPr lang="en-US" altLang="zh-CN" i="1">
                            <a:latin typeface="Cambria Math" panose="02040503050406030204" pitchFamily="18" charset="0"/>
                            <a:sym typeface="+mn-ea"/>
                          </a:rPr>
                        </m:ctrlPr>
                      </m:sSubPr>
                      <m:e>
                        <m:r>
                          <a:rPr lang="en-US" altLang="zh-CN">
                            <a:latin typeface="Cambria Math" panose="02040503050406030204" pitchFamily="18" charset="0"/>
                            <a:sym typeface="+mn-ea"/>
                          </a:rPr>
                          <m:t>𝑥</m:t>
                        </m:r>
                      </m:e>
                      <m:sub>
                        <m:r>
                          <a:rPr lang="en-US" altLang="zh-CN">
                            <a:latin typeface="Cambria Math" panose="02040503050406030204" pitchFamily="18" charset="0"/>
                            <a:sym typeface="+mn-ea"/>
                          </a:rPr>
                          <m:t>𝑚</m:t>
                        </m:r>
                      </m:sub>
                    </m:sSub>
                    <m:r>
                      <a:rPr lang="en-US" altLang="zh-CN">
                        <a:latin typeface="Cambria Math" panose="02040503050406030204" pitchFamily="18" charset="0"/>
                        <a:sym typeface="+mn-ea"/>
                      </a:rPr>
                      <m:t>=1)</m:t>
                    </m:r>
                  </m:oMath>
                </a14:m>
                <a:r>
                  <a:rPr lang="zh-CN" altLang="en-US" dirty="0">
                    <a:sym typeface="+mn-ea"/>
                  </a:rPr>
                  <a:t>，则</a:t>
                </a:r>
                <a:r>
                  <a:rPr lang="en-US" altLang="zh-CN" dirty="0">
                    <a:sym typeface="+mn-ea"/>
                  </a:rPr>
                  <a:t>AUC</a:t>
                </a:r>
                <a:r>
                  <a:rPr lang="zh-CN" altLang="en-US" dirty="0">
                    <a:sym typeface="+mn-ea"/>
                  </a:rPr>
                  <a:t>可估算为：</a:t>
                </a:r>
              </a:p>
            </p:txBody>
          </p:sp>
        </mc:Choice>
        <mc:Fallback xmlns="">
          <p:sp>
            <p:nvSpPr>
              <p:cNvPr id="4" name="文本框 3"/>
              <p:cNvSpPr txBox="1">
                <a:spLocks noRot="1" noChangeAspect="1" noMove="1" noResize="1" noEditPoints="1" noAdjustHandles="1" noChangeArrowheads="1" noChangeShapeType="1" noTextEdit="1"/>
              </p:cNvSpPr>
              <p:nvPr/>
            </p:nvSpPr>
            <p:spPr>
              <a:xfrm>
                <a:off x="4544966" y="2720919"/>
                <a:ext cx="7022194" cy="1100435"/>
              </a:xfrm>
              <a:prstGeom prst="rect">
                <a:avLst/>
              </a:prstGeom>
              <a:blipFill>
                <a:blip r:embed="rId3"/>
                <a:stretch>
                  <a:fillRect l="-955" t="-2210" r="-608"/>
                </a:stretch>
              </a:blipFill>
            </p:spPr>
            <p:txBody>
              <a:bodyPr/>
              <a:lstStyle/>
              <a:p>
                <a:r>
                  <a:rPr lang="zh-CN" altLang="en-US">
                    <a:noFill/>
                  </a:rPr>
                  <a:t> </a:t>
                </a:r>
              </a:p>
            </p:txBody>
          </p:sp>
        </mc:Fallback>
      </mc:AlternateContent>
      <p:sp>
        <p:nvSpPr>
          <p:cNvPr id="5" name="文本框 4"/>
          <p:cNvSpPr txBox="1"/>
          <p:nvPr/>
        </p:nvSpPr>
        <p:spPr>
          <a:xfrm>
            <a:off x="4839150" y="5206048"/>
            <a:ext cx="4856522" cy="461665"/>
          </a:xfrm>
          <a:prstGeom prst="rect">
            <a:avLst/>
          </a:prstGeom>
          <a:noFill/>
        </p:spPr>
        <p:txBody>
          <a:bodyPr wrap="none" rtlCol="0" anchor="t">
            <a:spAutoFit/>
          </a:bodyPr>
          <a:lstStyle/>
          <a:p>
            <a:r>
              <a:rPr lang="en-US" altLang="zh-CN" sz="2400" b="1" dirty="0">
                <a:solidFill>
                  <a:srgbClr val="FF0000"/>
                </a:solidFill>
                <a:latin typeface="+mj-ea"/>
                <a:ea typeface="+mj-ea"/>
                <a:sym typeface="+mn-ea"/>
              </a:rPr>
              <a:t>AUC</a:t>
            </a:r>
            <a:r>
              <a:rPr lang="zh-CN" altLang="en-US" sz="2400" b="1" dirty="0">
                <a:solidFill>
                  <a:srgbClr val="FF0000"/>
                </a:solidFill>
                <a:latin typeface="+mj-ea"/>
                <a:ea typeface="+mj-ea"/>
                <a:sym typeface="+mn-ea"/>
              </a:rPr>
              <a:t>衡量了样本预测的排序质量。</a:t>
            </a: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4544966" y="3848985"/>
                <a:ext cx="5348334" cy="11298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𝐴𝑈𝐶</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m:rPr>
                              <m:brk m:alnAt="23"/>
                            </m:rP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m:t>
                          </m:r>
                        </m:sup>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nary>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4544966" y="3848985"/>
                <a:ext cx="5348334" cy="1129861"/>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213064" y="1380585"/>
            <a:ext cx="11610636" cy="87329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None/>
            </a:pPr>
            <a:r>
              <a:rPr lang="zh-CN" altLang="en-US" sz="2400" dirty="0">
                <a:latin typeface="+mj-ea"/>
                <a:ea typeface="+mj-ea"/>
                <a:cs typeface="微软雅黑" panose="020B0503020204020204" charset="-122"/>
              </a:rPr>
              <a:t>现实任务中不同类型的错误所造成的后果很可能不同，为了权衡不同类型错误所造成的不同损失，可为错误赋予“非均等代价”。</a:t>
            </a:r>
          </a:p>
        </p:txBody>
      </p:sp>
      <mc:AlternateContent xmlns:mc="http://schemas.openxmlformats.org/markup-compatibility/2006" xmlns:a14="http://schemas.microsoft.com/office/drawing/2010/main">
        <mc:Choice Requires="a14">
          <p:sp>
            <p:nvSpPr>
              <p:cNvPr id="11" name="内容占位符 2"/>
              <p:cNvSpPr txBox="1"/>
              <p:nvPr/>
            </p:nvSpPr>
            <p:spPr>
              <a:xfrm>
                <a:off x="213064" y="2494625"/>
                <a:ext cx="11327907" cy="1855433"/>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None/>
                </a:pPr>
                <a:r>
                  <a:rPr lang="zh-CN" altLang="en-US" sz="2400" dirty="0">
                    <a:latin typeface="+mj-ea"/>
                    <a:ea typeface="+mj-ea"/>
                  </a:rPr>
                  <a:t>以二分类为例，可根据领域知识设定“代价矩阵”，如下表所示，其中</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𝑐𝑜𝑠𝑡</m:t>
                        </m:r>
                      </m:e>
                      <m:sub>
                        <m:r>
                          <a:rPr lang="en-US" altLang="zh-CN" sz="2400" b="0" i="1" smtClean="0">
                            <a:latin typeface="Cambria Math" panose="02040503050406030204" pitchFamily="18" charset="0"/>
                            <a:ea typeface="+mj-ea"/>
                          </a:rPr>
                          <m:t>𝑖𝑗</m:t>
                        </m:r>
                      </m:sub>
                    </m:sSub>
                  </m:oMath>
                </a14:m>
                <a:r>
                  <a:rPr lang="zh-CN" altLang="en-US" sz="2400" dirty="0">
                    <a:latin typeface="+mj-ea"/>
                    <a:ea typeface="+mj-ea"/>
                  </a:rPr>
                  <a:t>表示将第</a:t>
                </a:r>
                <a:r>
                  <a:rPr lang="en-US" altLang="zh-CN" sz="2400" dirty="0">
                    <a:latin typeface="+mj-ea"/>
                    <a:ea typeface="+mj-ea"/>
                  </a:rPr>
                  <a:t>i</a:t>
                </a:r>
                <a:r>
                  <a:rPr lang="zh-CN" altLang="en-US" sz="2400" dirty="0">
                    <a:latin typeface="+mj-ea"/>
                    <a:ea typeface="+mj-ea"/>
                  </a:rPr>
                  <a:t>类样本预测为第</a:t>
                </a:r>
                <a:r>
                  <a:rPr lang="en-US" altLang="zh-CN" sz="2400" dirty="0">
                    <a:latin typeface="+mj-ea"/>
                    <a:ea typeface="+mj-ea"/>
                  </a:rPr>
                  <a:t>j</a:t>
                </a:r>
                <a:r>
                  <a:rPr lang="zh-CN" altLang="en-US" sz="2400" dirty="0">
                    <a:latin typeface="+mj-ea"/>
                    <a:ea typeface="+mj-ea"/>
                  </a:rPr>
                  <a:t>类样本的代价。损失程度越大，</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b="0" i="1" smtClean="0">
                            <a:latin typeface="Cambria Math" panose="02040503050406030204" pitchFamily="18" charset="0"/>
                            <a:ea typeface="+mj-ea"/>
                          </a:rPr>
                          <m:t>01</m:t>
                        </m:r>
                      </m:sub>
                    </m:sSub>
                  </m:oMath>
                </a14:m>
                <a:r>
                  <a:rPr lang="zh-CN" altLang="en-US" sz="2400" dirty="0">
                    <a:latin typeface="+mj-ea"/>
                    <a:ea typeface="+mj-ea"/>
                  </a:rPr>
                  <a:t>与</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b="0" i="1" smtClean="0">
                            <a:latin typeface="Cambria Math" panose="02040503050406030204" pitchFamily="18" charset="0"/>
                            <a:ea typeface="+mj-ea"/>
                          </a:rPr>
                          <m:t>10</m:t>
                        </m:r>
                      </m:sub>
                    </m:sSub>
                  </m:oMath>
                </a14:m>
                <a:r>
                  <a:rPr lang="zh-CN" altLang="en-US" sz="2400" dirty="0">
                    <a:latin typeface="+mj-ea"/>
                    <a:ea typeface="+mj-ea"/>
                  </a:rPr>
                  <a:t>值的差别越大。</a:t>
                </a:r>
                <a:endParaRPr lang="en-US" altLang="zh-CN" sz="2400" dirty="0">
                  <a:latin typeface="+mj-ea"/>
                  <a:ea typeface="+mj-ea"/>
                </a:endParaRPr>
              </a:p>
            </p:txBody>
          </p:sp>
        </mc:Choice>
        <mc:Fallback xmlns="">
          <p:sp>
            <p:nvSpPr>
              <p:cNvPr id="11" name="内容占位符 2"/>
              <p:cNvSpPr txBox="1">
                <a:spLocks noRot="1" noChangeAspect="1" noMove="1" noResize="1" noEditPoints="1" noAdjustHandles="1" noChangeArrowheads="1" noChangeShapeType="1" noTextEdit="1"/>
              </p:cNvSpPr>
              <p:nvPr/>
            </p:nvSpPr>
            <p:spPr>
              <a:xfrm>
                <a:off x="213064" y="2494625"/>
                <a:ext cx="11327907" cy="1855433"/>
              </a:xfrm>
              <a:prstGeom prst="rect">
                <a:avLst/>
              </a:prstGeom>
              <a:blipFill>
                <a:blip r:embed="rId2"/>
                <a:stretch>
                  <a:fillRect t="-984" r="-3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p:cNvSpPr txBox="1"/>
              <p:nvPr/>
            </p:nvSpPr>
            <p:spPr>
              <a:xfrm>
                <a:off x="213064" y="4057095"/>
                <a:ext cx="11088210" cy="2166151"/>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None/>
                </a:pPr>
                <a:r>
                  <a:rPr lang="zh-CN" altLang="en-US" sz="2400" dirty="0">
                    <a:latin typeface="+mj-ea"/>
                    <a:ea typeface="+mj-ea"/>
                  </a:rPr>
                  <a:t>在非均等代价下，不再最小化错误次数，而是最小化“总体代价”，则“代价敏感”错误率相应的为：</a:t>
                </a:r>
                <a:endParaRPr lang="en-US" altLang="zh-CN" sz="2400" dirty="0">
                  <a:latin typeface="+mj-ea"/>
                  <a:ea typeface="+mj-ea"/>
                </a:endParaRPr>
              </a:p>
              <a:p>
                <a:pPr marL="457200" lvl="1" indent="0">
                  <a:lnSpc>
                    <a:spcPct val="110000"/>
                  </a:lnSpc>
                  <a:buNone/>
                </a:pPr>
                <a:endParaRPr lang="en-US" altLang="zh-CN" sz="2400" dirty="0">
                  <a:latin typeface="+mj-ea"/>
                  <a:ea typeface="+mj-ea"/>
                </a:endParaRPr>
              </a:p>
              <a:p>
                <a:pPr marL="457200" lvl="1" indent="0">
                  <a:lnSpc>
                    <a:spcPct val="11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𝐸</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𝑓</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𝐷</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𝑐𝑜𝑠𝑡</m:t>
                          </m:r>
                        </m:e>
                      </m:d>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𝑚</m:t>
                          </m:r>
                        </m:den>
                      </m:f>
                      <m:r>
                        <a:rPr lang="en-US" altLang="zh-CN" sz="2400" b="0" i="1" smtClean="0">
                          <a:latin typeface="Cambria Math" panose="02040503050406030204" pitchFamily="18" charset="0"/>
                          <a:ea typeface="+mj-ea"/>
                        </a:rPr>
                        <m:t>(</m:t>
                      </m:r>
                      <m:nary>
                        <m:naryPr>
                          <m:chr m:val="∑"/>
                          <m:supHide m:val="on"/>
                          <m:ctrlPr>
                            <a:rPr lang="en-US" altLang="zh-CN" sz="2400" b="0" i="1" smtClean="0">
                              <a:latin typeface="Cambria Math" panose="02040503050406030204" pitchFamily="18" charset="0"/>
                              <a:ea typeface="+mj-ea"/>
                            </a:rPr>
                          </m:ctrlPr>
                        </m:naryPr>
                        <m:sub>
                          <m:r>
                            <m:rPr>
                              <m:brk m:alnAt="7"/>
                            </m:rPr>
                            <a:rPr lang="en-US" altLang="zh-CN" sz="2400" b="0" i="1" smtClean="0">
                              <a:latin typeface="Cambria Math" panose="02040503050406030204" pitchFamily="18" charset="0"/>
                              <a:ea typeface="+mj-ea"/>
                            </a:rPr>
                            <m:t>𝑥</m:t>
                          </m:r>
                          <m:r>
                            <a:rPr lang="zh-CN" altLang="en-US" sz="2400" b="0" i="1" smtClean="0">
                              <a:latin typeface="Cambria Math" panose="02040503050406030204" pitchFamily="18" charset="0"/>
                              <a:ea typeface="+mj-ea"/>
                            </a:rPr>
                            <m:t>𝜖</m:t>
                          </m:r>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𝐷</m:t>
                              </m:r>
                            </m:e>
                            <m:sup>
                              <m:r>
                                <a:rPr lang="en-US" altLang="zh-CN" sz="2400" b="0" i="1" smtClean="0">
                                  <a:latin typeface="Cambria Math" panose="02040503050406030204" pitchFamily="18" charset="0"/>
                                  <a:ea typeface="+mj-ea"/>
                                </a:rPr>
                                <m:t>+</m:t>
                              </m:r>
                            </m:sup>
                          </m:sSup>
                        </m:sub>
                        <m:sup/>
                        <m:e>
                          <m:r>
                            <a:rPr lang="en-US" altLang="zh-CN" sz="2400" b="0" i="1" smtClean="0">
                              <a:latin typeface="Cambria Math" panose="02040503050406030204" pitchFamily="18" charset="0"/>
                              <a:ea typeface="+mj-ea"/>
                            </a:rPr>
                            <m:t>Ⅱ</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𝑓</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01</m:t>
                              </m:r>
                            </m:sub>
                          </m:sSub>
                          <m:r>
                            <a:rPr lang="en-US" altLang="zh-CN" sz="2400" b="0" i="1" smtClean="0">
                              <a:latin typeface="Cambria Math" panose="02040503050406030204" pitchFamily="18" charset="0"/>
                              <a:ea typeface="+mj-ea"/>
                            </a:rPr>
                            <m:t>+</m:t>
                          </m:r>
                          <m:nary>
                            <m:naryPr>
                              <m:chr m:val="∑"/>
                              <m:supHide m:val="on"/>
                              <m:ctrlPr>
                                <a:rPr lang="en-US" altLang="zh-CN" sz="2400" b="0" i="1" smtClean="0">
                                  <a:latin typeface="Cambria Math" panose="02040503050406030204" pitchFamily="18" charset="0"/>
                                  <a:ea typeface="+mj-ea"/>
                                </a:rPr>
                              </m:ctrlPr>
                            </m:naryPr>
                            <m:sub>
                              <m:r>
                                <m:rPr>
                                  <m:brk m:alnAt="7"/>
                                </m:rPr>
                                <a:rPr lang="en-US" altLang="zh-CN" sz="2400" i="1">
                                  <a:latin typeface="Cambria Math" panose="02040503050406030204" pitchFamily="18" charset="0"/>
                                  <a:ea typeface="+mj-ea"/>
                                </a:rPr>
                                <m:t>𝑥</m:t>
                              </m:r>
                              <m:r>
                                <a:rPr lang="zh-CN" altLang="en-US" sz="2400" i="1">
                                  <a:latin typeface="Cambria Math" panose="02040503050406030204" pitchFamily="18" charset="0"/>
                                  <a:ea typeface="+mj-ea"/>
                                </a:rPr>
                                <m:t>𝜖</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𝐷</m:t>
                                  </m:r>
                                </m:e>
                                <m:sup>
                                  <m:r>
                                    <a:rPr lang="en-US" altLang="zh-CN" sz="2400" b="0" i="1" smtClean="0">
                                      <a:latin typeface="Cambria Math" panose="02040503050406030204" pitchFamily="18" charset="0"/>
                                      <a:ea typeface="+mj-ea"/>
                                    </a:rPr>
                                    <m:t>−</m:t>
                                  </m:r>
                                </m:sup>
                              </m:sSup>
                            </m:sub>
                            <m:sup/>
                            <m:e>
                              <m:r>
                                <a:rPr lang="en-US" altLang="zh-CN" sz="2400" b="0" i="1" smtClean="0">
                                  <a:latin typeface="Cambria Math" panose="02040503050406030204" pitchFamily="18" charset="0"/>
                                  <a:ea typeface="+mj-ea"/>
                                </a:rPr>
                                <m:t>Ⅱ(</m:t>
                              </m:r>
                              <m:r>
                                <a:rPr lang="en-US" altLang="zh-CN" sz="2400" i="1">
                                  <a:latin typeface="Cambria Math" panose="02040503050406030204" pitchFamily="18" charset="0"/>
                                  <a:ea typeface="+mj-ea"/>
                                </a:rPr>
                                <m:t>𝑓</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e>
                              </m:d>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e>
                          </m:nary>
                        </m:e>
                      </m:nary>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b="0" i="1" smtClean="0">
                              <a:latin typeface="Cambria Math" panose="02040503050406030204" pitchFamily="18" charset="0"/>
                              <a:ea typeface="+mj-ea"/>
                            </a:rPr>
                            <m:t>10</m:t>
                          </m:r>
                        </m:sub>
                      </m:sSub>
                      <m:r>
                        <a:rPr lang="en-US" altLang="zh-CN" sz="2400" b="0" i="1" smtClean="0">
                          <a:latin typeface="Cambria Math" panose="02040503050406030204" pitchFamily="18" charset="0"/>
                          <a:ea typeface="+mj-ea"/>
                        </a:rPr>
                        <m:t>)</m:t>
                      </m:r>
                    </m:oMath>
                  </m:oMathPara>
                </a14:m>
                <a:endParaRPr lang="zh-CN" altLang="en-US" sz="2400" dirty="0">
                  <a:latin typeface="+mj-ea"/>
                  <a:ea typeface="+mj-ea"/>
                </a:endParaRPr>
              </a:p>
              <a:p>
                <a:pPr marL="457200" lvl="1" indent="0">
                  <a:lnSpc>
                    <a:spcPct val="110000"/>
                  </a:lnSpc>
                  <a:buNone/>
                </a:pPr>
                <a:endParaRPr lang="en-US" altLang="zh-CN" sz="2400" dirty="0">
                  <a:latin typeface="+mj-ea"/>
                  <a:ea typeface="+mj-ea"/>
                </a:endParaRPr>
              </a:p>
              <a:p>
                <a:pPr marL="457200" lvl="1" indent="0">
                  <a:lnSpc>
                    <a:spcPct val="110000"/>
                  </a:lnSpc>
                  <a:buNone/>
                </a:pPr>
                <a:endParaRPr lang="zh-CN" altLang="en-US" sz="2400" dirty="0">
                  <a:latin typeface="+mj-ea"/>
                  <a:ea typeface="+mj-ea"/>
                </a:endParaRPr>
              </a:p>
            </p:txBody>
          </p:sp>
        </mc:Choice>
        <mc:Fallback xmlns="">
          <p:sp>
            <p:nvSpPr>
              <p:cNvPr id="16" name="内容占位符 2"/>
              <p:cNvSpPr txBox="1">
                <a:spLocks noRot="1" noChangeAspect="1" noMove="1" noResize="1" noEditPoints="1" noAdjustHandles="1" noChangeArrowheads="1" noChangeShapeType="1" noTextEdit="1"/>
              </p:cNvSpPr>
              <p:nvPr/>
            </p:nvSpPr>
            <p:spPr>
              <a:xfrm>
                <a:off x="213064" y="4057095"/>
                <a:ext cx="11088210" cy="2166151"/>
              </a:xfrm>
              <a:prstGeom prst="rect">
                <a:avLst/>
              </a:prstGeom>
              <a:blipFill>
                <a:blip r:embed="rId3"/>
                <a:stretch>
                  <a:fillRect t="-1690" r="-55" b="-6479"/>
                </a:stretch>
              </a:blipFill>
            </p:spPr>
            <p:txBody>
              <a:bodyPr/>
              <a:lstStyle/>
              <a:p>
                <a:r>
                  <a:rPr lang="zh-CN" altLang="en-US">
                    <a:noFill/>
                  </a:rPr>
                  <a:t> </a:t>
                </a:r>
              </a:p>
            </p:txBody>
          </p:sp>
        </mc:Fallback>
      </mc:AlternateContent>
      <p:sp>
        <p:nvSpPr>
          <p:cNvPr id="8" name="文本框 22"/>
          <p:cNvSpPr txBox="1">
            <a:spLocks noChangeArrowheads="1"/>
          </p:cNvSpPr>
          <p:nvPr/>
        </p:nvSpPr>
        <p:spPr bwMode="auto">
          <a:xfrm>
            <a:off x="685128" y="19933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sym typeface="+mn-ea"/>
              </a:rPr>
              <a:t>代价敏感错误率</a:t>
            </a:r>
            <a:br>
              <a:rPr lang="zh-CN" altLang="en-US" dirty="0"/>
            </a:b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lstStyle/>
          <a:p>
            <a:r>
              <a:rPr lang="zh-CN" altLang="en-US" dirty="0"/>
              <a:t>考核方式</a:t>
            </a:r>
            <a:r>
              <a:rPr lang="en-US" altLang="zh-CN" dirty="0"/>
              <a:t>	</a:t>
            </a:r>
            <a:endParaRPr lang="zh-CN" altLang="en-US" dirty="0"/>
          </a:p>
        </p:txBody>
      </p:sp>
      <p:graphicFrame>
        <p:nvGraphicFramePr>
          <p:cNvPr id="5" name="内容占位符 4">
            <a:extLst>
              <a:ext uri="{FF2B5EF4-FFF2-40B4-BE49-F238E27FC236}">
                <a16:creationId xmlns:a16="http://schemas.microsoft.com/office/drawing/2014/main" id="{0B4A39D6-0D92-4FED-A2D8-97CF735031E7}"/>
              </a:ext>
            </a:extLst>
          </p:cNvPr>
          <p:cNvGraphicFramePr>
            <a:graphicFrameLocks noGrp="1"/>
          </p:cNvGraphicFramePr>
          <p:nvPr>
            <p:ph idx="1"/>
            <p:extLst>
              <p:ext uri="{D42A27DB-BD31-4B8C-83A1-F6EECF244321}">
                <p14:modId xmlns:p14="http://schemas.microsoft.com/office/powerpoint/2010/main" val="3823435663"/>
              </p:ext>
            </p:extLst>
          </p:nvPr>
        </p:nvGraphicFramePr>
        <p:xfrm>
          <a:off x="990600" y="1390649"/>
          <a:ext cx="10210800" cy="4076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9</a:t>
            </a:fld>
            <a:endParaRPr lang="en-US" sz="1200">
              <a:solidFill>
                <a:prstClr val="black">
                  <a:tint val="75000"/>
                </a:prstClr>
              </a:solidFill>
              <a:latin typeface="Calibri" panose="020F0502020204030204"/>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21628" y="509231"/>
            <a:ext cx="7098347" cy="69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mj-ea"/>
                <a:sym typeface="+mn-ea"/>
              </a:rPr>
              <a:t>代价曲线</a:t>
            </a:r>
            <a:br>
              <a:rPr lang="zh-CN" altLang="en-US" dirty="0">
                <a:latin typeface="+mj-ea"/>
              </a:rPr>
            </a:br>
            <a:endParaRPr lang="zh-CN" altLang="en-US" dirty="0">
              <a:latin typeface="+mj-ea"/>
            </a:endParaRPr>
          </a:p>
        </p:txBody>
      </p:sp>
      <p:sp>
        <p:nvSpPr>
          <p:cNvPr id="13" name="内容占位符 2"/>
          <p:cNvSpPr txBox="1"/>
          <p:nvPr/>
        </p:nvSpPr>
        <p:spPr>
          <a:xfrm>
            <a:off x="228600" y="1415955"/>
            <a:ext cx="11645900" cy="834219"/>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20000"/>
              </a:lnSpc>
              <a:buNone/>
            </a:pPr>
            <a:r>
              <a:rPr lang="zh-CN" altLang="en-US" sz="2400" dirty="0">
                <a:latin typeface="+mj-ea"/>
                <a:ea typeface="+mj-ea"/>
                <a:cs typeface="微软雅黑" panose="020B0503020204020204" charset="-122"/>
              </a:rPr>
              <a:t>在非均等代价下，</a:t>
            </a:r>
            <a:r>
              <a:rPr lang="en-US" altLang="zh-CN" sz="2400" dirty="0">
                <a:latin typeface="+mj-ea"/>
                <a:ea typeface="+mj-ea"/>
                <a:cs typeface="微软雅黑" panose="020B0503020204020204" charset="-122"/>
              </a:rPr>
              <a:t>ROC</a:t>
            </a:r>
            <a:r>
              <a:rPr lang="zh-CN" altLang="en-US" sz="2400" dirty="0">
                <a:latin typeface="+mj-ea"/>
                <a:ea typeface="+mj-ea"/>
                <a:cs typeface="微软雅黑" panose="020B0503020204020204" charset="-122"/>
              </a:rPr>
              <a:t>曲线不能直接反映出学习器的期望总体代价，而“代价曲线”可以。</a:t>
            </a:r>
          </a:p>
        </p:txBody>
      </p:sp>
      <p:grpSp>
        <p:nvGrpSpPr>
          <p:cNvPr id="4" name="组合 3"/>
          <p:cNvGrpSpPr/>
          <p:nvPr/>
        </p:nvGrpSpPr>
        <p:grpSpPr>
          <a:xfrm>
            <a:off x="351068" y="2685604"/>
            <a:ext cx="8071621" cy="2216843"/>
            <a:chOff x="805093" y="2605594"/>
            <a:chExt cx="8071621" cy="2216843"/>
          </a:xfrm>
        </p:grpSpPr>
        <mc:AlternateContent xmlns:mc="http://schemas.openxmlformats.org/markup-compatibility/2006" xmlns:a14="http://schemas.microsoft.com/office/drawing/2010/main">
          <mc:Choice Requires="a14">
            <p:sp>
              <p:nvSpPr>
                <p:cNvPr id="5" name="内容占位符 2"/>
                <p:cNvSpPr txBox="1"/>
                <p:nvPr/>
              </p:nvSpPr>
              <p:spPr>
                <a:xfrm>
                  <a:off x="805093" y="2605594"/>
                  <a:ext cx="6973210"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400" dirty="0">
                      <a:latin typeface="+mj-ea"/>
                      <a:ea typeface="+mj-ea"/>
                    </a:rPr>
                    <a:t>代价曲线的横轴是取值为</a:t>
                  </a:r>
                  <a:r>
                    <a:rPr lang="en-US" altLang="zh-CN" sz="2400" dirty="0">
                      <a:latin typeface="+mj-ea"/>
                      <a:ea typeface="+mj-ea"/>
                    </a:rPr>
                    <a:t>[0,1]</a:t>
                  </a:r>
                  <a:r>
                    <a:rPr lang="zh-CN" altLang="en-US" sz="2400" dirty="0">
                      <a:latin typeface="+mj-ea"/>
                      <a:ea typeface="+mj-ea"/>
                    </a:rPr>
                    <a:t>的正例概率代价</a:t>
                  </a:r>
                  <a:endParaRPr lang="en-US" altLang="zh-CN" sz="2400" dirty="0">
                    <a:latin typeface="+mj-ea"/>
                    <a:ea typeface="+mj-ea"/>
                  </a:endParaRPr>
                </a:p>
                <a:p>
                  <a:pPr marL="457200" lvl="1" indent="0">
                    <a:buNone/>
                  </a:pPr>
                  <a:endParaRPr lang="en-US" altLang="zh-CN" sz="2400" dirty="0">
                    <a:latin typeface="+mj-ea"/>
                    <a:ea typeface="+mj-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𝑃</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m:t>
                            </m:r>
                          </m:e>
                        </m:d>
                        <m:r>
                          <a:rPr lang="en-US" altLang="zh-CN" sz="2400" b="0" i="1" smtClean="0">
                            <a:latin typeface="Cambria Math" panose="02040503050406030204" pitchFamily="18" charset="0"/>
                            <a:ea typeface="+mj-ea"/>
                          </a:rPr>
                          <m:t>𝑐𝑜𝑠𝑡</m:t>
                        </m:r>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𝑝</m:t>
                            </m:r>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01</m:t>
                                </m:r>
                              </m:sub>
                            </m:sSub>
                          </m:num>
                          <m:den>
                            <m:r>
                              <a:rPr lang="en-US" altLang="zh-CN" sz="2400" i="1">
                                <a:latin typeface="Cambria Math" panose="02040503050406030204" pitchFamily="18" charset="0"/>
                                <a:ea typeface="+mj-ea"/>
                              </a:rPr>
                              <m:t>𝑝</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01</m:t>
                                </m:r>
                              </m:sub>
                            </m:sSub>
                            <m:r>
                              <a:rPr lang="en-US" altLang="zh-CN" sz="2400" b="0" i="1" smtClean="0">
                                <a:latin typeface="Cambria Math" panose="02040503050406030204" pitchFamily="18" charset="0"/>
                                <a:ea typeface="+mj-ea"/>
                              </a:rPr>
                              <m:t>+</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m:t>
                                </m:r>
                                <m:r>
                                  <a:rPr lang="en-US" altLang="zh-CN" sz="2400" b="0" i="1" smtClean="0">
                                    <a:latin typeface="Cambria Math" panose="02040503050406030204" pitchFamily="18" charset="0"/>
                                    <a:ea typeface="+mj-ea"/>
                                  </a:rPr>
                                  <m:t>𝑝</m:t>
                                </m:r>
                              </m:e>
                            </m:d>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1</m:t>
                                </m:r>
                                <m:r>
                                  <a:rPr lang="en-US" altLang="zh-CN" sz="2400" b="0" i="1" smtClean="0">
                                    <a:latin typeface="Cambria Math" panose="02040503050406030204" pitchFamily="18" charset="0"/>
                                    <a:ea typeface="+mj-ea"/>
                                  </a:rPr>
                                  <m:t>0</m:t>
                                </m:r>
                              </m:sub>
                            </m:sSub>
                          </m:den>
                        </m:f>
                      </m:oMath>
                    </m:oMathPara>
                  </a14:m>
                  <a:endParaRPr lang="zh-CN" altLang="en-US" sz="2400" dirty="0">
                    <a:latin typeface="+mj-ea"/>
                    <a:ea typeface="+mj-ea"/>
                  </a:endParaRPr>
                </a:p>
              </p:txBody>
            </p:sp>
          </mc:Choice>
          <mc:Fallback xmlns="">
            <p:sp>
              <p:nvSpPr>
                <p:cNvPr id="5" name="内容占位符 2"/>
                <p:cNvSpPr txBox="1">
                  <a:spLocks noRot="1" noChangeAspect="1" noMove="1" noResize="1" noEditPoints="1" noAdjustHandles="1" noChangeArrowheads="1" noChangeShapeType="1" noTextEdit="1"/>
                </p:cNvSpPr>
                <p:nvPr/>
              </p:nvSpPr>
              <p:spPr>
                <a:xfrm>
                  <a:off x="805093" y="2605594"/>
                  <a:ext cx="6973210" cy="1200988"/>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内容占位符 2"/>
                <p:cNvSpPr txBox="1"/>
                <p:nvPr/>
              </p:nvSpPr>
              <p:spPr>
                <a:xfrm>
                  <a:off x="805094" y="3806582"/>
                  <a:ext cx="8071620" cy="101585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altLang="zh-CN" sz="2400" dirty="0">
                    <a:latin typeface="+mj-ea"/>
                    <a:ea typeface="+mj-ea"/>
                  </a:endParaRPr>
                </a:p>
                <a:p>
                  <a:pPr marL="457200" lvl="1" indent="0">
                    <a:buNone/>
                  </a:pPr>
                  <a:r>
                    <a:rPr lang="zh-CN" altLang="en-US" sz="2400" dirty="0">
                      <a:latin typeface="+mj-ea"/>
                      <a:ea typeface="+mj-ea"/>
                    </a:rPr>
                    <a:t>纵轴是取值为</a:t>
                  </a:r>
                  <a:r>
                    <a:rPr lang="en-US" altLang="zh-CN" sz="2400" dirty="0">
                      <a:latin typeface="+mj-ea"/>
                      <a:ea typeface="+mj-ea"/>
                    </a:rPr>
                    <a:t>[0,1]</a:t>
                  </a:r>
                  <a:r>
                    <a:rPr lang="zh-CN" altLang="en-US" sz="2400" dirty="0">
                      <a:latin typeface="+mj-ea"/>
                      <a:ea typeface="+mj-ea"/>
                    </a:rPr>
                    <a:t>的归一化代价</a:t>
                  </a:r>
                  <a:endParaRPr lang="en-US" altLang="zh-CN" sz="2400" dirty="0">
                    <a:latin typeface="+mj-ea"/>
                    <a:ea typeface="+mj-ea"/>
                  </a:endParaRPr>
                </a:p>
                <a:p>
                  <a:pPr marL="457200" lvl="1" indent="0">
                    <a:buNone/>
                  </a:pPr>
                  <a:endParaRPr lang="en-US" altLang="zh-CN" sz="2400" dirty="0">
                    <a:latin typeface="+mj-ea"/>
                    <a:ea typeface="+mj-ea"/>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b="0" i="1" smtClean="0">
                                <a:latin typeface="Cambria Math" panose="02040503050406030204" pitchFamily="18" charset="0"/>
                                <a:ea typeface="+mj-ea"/>
                              </a:rPr>
                              <m:t>𝑛𝑜𝑟𝑚</m:t>
                            </m:r>
                          </m:sub>
                        </m:sSub>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𝐹𝑁𝑅</m:t>
                            </m:r>
                            <m:r>
                              <a:rPr lang="en-US" altLang="zh-CN" sz="2400" b="0" i="1" smtClean="0">
                                <a:latin typeface="Cambria Math" panose="02040503050406030204" pitchFamily="18" charset="0"/>
                                <a:ea typeface="+mj-ea"/>
                              </a:rPr>
                              <m:t>×</m:t>
                            </m:r>
                            <m:r>
                              <a:rPr lang="en-US" altLang="zh-CN" sz="2400" i="1">
                                <a:latin typeface="Cambria Math" panose="02040503050406030204" pitchFamily="18" charset="0"/>
                                <a:ea typeface="+mj-ea"/>
                              </a:rPr>
                              <m:t>𝑝</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01</m:t>
                                </m:r>
                              </m:sub>
                            </m:sSub>
                            <m:r>
                              <a:rPr lang="en-US" altLang="zh-CN" sz="2400" i="1">
                                <a:latin typeface="Cambria Math" panose="02040503050406030204" pitchFamily="18" charset="0"/>
                                <a:ea typeface="+mj-ea"/>
                              </a:rPr>
                              <m:t>+</m:t>
                            </m:r>
                            <m:r>
                              <a:rPr lang="en-US" altLang="zh-CN" sz="2400" b="0" i="1" smtClean="0">
                                <a:latin typeface="Cambria Math" panose="02040503050406030204" pitchFamily="18" charset="0"/>
                                <a:ea typeface="+mj-ea"/>
                              </a:rPr>
                              <m:t>𝐹𝑃𝑅</m:t>
                            </m:r>
                            <m:r>
                              <a:rPr lang="en-US" altLang="zh-CN" sz="2400" b="0" i="1" smtClean="0">
                                <a:latin typeface="Cambria Math" panose="02040503050406030204" pitchFamily="18" charset="0"/>
                                <a:ea typeface="+mj-ea"/>
                              </a:rPr>
                              <m:t>×</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1−</m:t>
                                </m:r>
                                <m:r>
                                  <a:rPr lang="en-US" altLang="zh-CN" sz="2400" i="1">
                                    <a:latin typeface="Cambria Math" panose="02040503050406030204" pitchFamily="18" charset="0"/>
                                    <a:ea typeface="+mj-ea"/>
                                  </a:rPr>
                                  <m:t>𝑝</m:t>
                                </m:r>
                              </m:e>
                            </m:d>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10</m:t>
                                </m:r>
                              </m:sub>
                            </m:sSub>
                          </m:num>
                          <m:den>
                            <m:r>
                              <a:rPr lang="en-US" altLang="zh-CN" sz="2400" i="1">
                                <a:latin typeface="Cambria Math" panose="02040503050406030204" pitchFamily="18" charset="0"/>
                                <a:ea typeface="+mj-ea"/>
                              </a:rPr>
                              <m:t>𝑝</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01</m:t>
                                </m:r>
                              </m:sub>
                            </m:sSub>
                            <m:r>
                              <a:rPr lang="en-US" altLang="zh-CN" sz="2400" i="1">
                                <a:latin typeface="Cambria Math" panose="02040503050406030204" pitchFamily="18" charset="0"/>
                                <a:ea typeface="+mj-ea"/>
                              </a:rPr>
                              <m:t>+</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1−</m:t>
                                </m:r>
                                <m:r>
                                  <a:rPr lang="en-US" altLang="zh-CN" sz="2400" i="1">
                                    <a:latin typeface="Cambria Math" panose="02040503050406030204" pitchFamily="18" charset="0"/>
                                    <a:ea typeface="+mj-ea"/>
                                  </a:rPr>
                                  <m:t>𝑝</m:t>
                                </m:r>
                              </m:e>
                            </m:d>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10</m:t>
                                </m:r>
                              </m:sub>
                            </m:sSub>
                          </m:den>
                        </m:f>
                      </m:oMath>
                    </m:oMathPara>
                  </a14:m>
                  <a:endParaRPr lang="en-US" altLang="zh-CN" sz="2400" dirty="0">
                    <a:latin typeface="+mj-ea"/>
                    <a:ea typeface="+mj-ea"/>
                  </a:endParaRPr>
                </a:p>
                <a:p>
                  <a:pPr marL="457200" lvl="1" indent="0">
                    <a:buNone/>
                  </a:pPr>
                  <a:endParaRPr lang="zh-CN" altLang="en-US" sz="2400" dirty="0">
                    <a:latin typeface="+mj-ea"/>
                    <a:ea typeface="+mj-ea"/>
                  </a:endParaRPr>
                </a:p>
              </p:txBody>
            </p:sp>
          </mc:Choice>
          <mc:Fallback xmlns="">
            <p:sp>
              <p:nvSpPr>
                <p:cNvPr id="14" name="内容占位符 2"/>
                <p:cNvSpPr txBox="1">
                  <a:spLocks noRot="1" noChangeAspect="1" noMove="1" noResize="1" noEditPoints="1" noAdjustHandles="1" noChangeArrowheads="1" noChangeShapeType="1" noTextEdit="1"/>
                </p:cNvSpPr>
                <p:nvPr/>
              </p:nvSpPr>
              <p:spPr>
                <a:xfrm>
                  <a:off x="805094" y="3806582"/>
                  <a:ext cx="8071620" cy="1015855"/>
                </a:xfrm>
                <a:prstGeom prst="rect">
                  <a:avLst/>
                </a:prstGeom>
                <a:blipFill rotWithShape="1">
                  <a:blip r:embed="rId3"/>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3" name="表格 5">
                <a:extLst>
                  <a:ext uri="{FF2B5EF4-FFF2-40B4-BE49-F238E27FC236}">
                    <a16:creationId xmlns:a16="http://schemas.microsoft.com/office/drawing/2014/main" id="{24F15712-4EF7-0F77-AFBE-54CE7943FB0B}"/>
                  </a:ext>
                </a:extLst>
              </p:cNvPr>
              <p:cNvGraphicFramePr>
                <a:graphicFrameLocks noGrp="1"/>
              </p:cNvGraphicFramePr>
              <p:nvPr>
                <p:extLst>
                  <p:ext uri="{D42A27DB-BD31-4B8C-83A1-F6EECF244321}">
                    <p14:modId xmlns:p14="http://schemas.microsoft.com/office/powerpoint/2010/main" val="330241109"/>
                  </p:ext>
                </p:extLst>
              </p:nvPr>
            </p:nvGraphicFramePr>
            <p:xfrm>
              <a:off x="7784984" y="3094112"/>
              <a:ext cx="4160941" cy="1584960"/>
            </p:xfrm>
            <a:graphic>
              <a:graphicData uri="http://schemas.openxmlformats.org/drawingml/2006/table">
                <a:tbl>
                  <a:tblPr firstRow="1" bandRow="1">
                    <a:tableStyleId>{5940675A-B579-460E-94D1-54222C63F5DA}</a:tableStyleId>
                  </a:tblPr>
                  <a:tblGrid>
                    <a:gridCol w="1208167">
                      <a:extLst>
                        <a:ext uri="{9D8B030D-6E8A-4147-A177-3AD203B41FA5}">
                          <a16:colId xmlns:a16="http://schemas.microsoft.com/office/drawing/2014/main" val="4092328421"/>
                        </a:ext>
                      </a:extLst>
                    </a:gridCol>
                    <a:gridCol w="1565794">
                      <a:extLst>
                        <a:ext uri="{9D8B030D-6E8A-4147-A177-3AD203B41FA5}">
                          <a16:colId xmlns:a16="http://schemas.microsoft.com/office/drawing/2014/main" val="1941977245"/>
                        </a:ext>
                      </a:extLst>
                    </a:gridCol>
                    <a:gridCol w="1386980">
                      <a:extLst>
                        <a:ext uri="{9D8B030D-6E8A-4147-A177-3AD203B41FA5}">
                          <a16:colId xmlns:a16="http://schemas.microsoft.com/office/drawing/2014/main" val="3532658755"/>
                        </a:ext>
                      </a:extLst>
                    </a:gridCol>
                  </a:tblGrid>
                  <a:tr h="394671">
                    <a:tc rowSpan="2">
                      <a:txBody>
                        <a:bodyPr/>
                        <a:lstStyle/>
                        <a:p>
                          <a:pPr algn="ctr"/>
                          <a:r>
                            <a:rPr lang="zh-CN" altLang="en-US" sz="2000" dirty="0">
                              <a:latin typeface="+mj-ea"/>
                              <a:ea typeface="+mj-ea"/>
                            </a:rPr>
                            <a:t>真实类别</a:t>
                          </a:r>
                        </a:p>
                      </a:txBody>
                      <a:tcPr anchor="ctr"/>
                    </a:tc>
                    <a:tc gridSpan="2">
                      <a:txBody>
                        <a:bodyPr/>
                        <a:lstStyle/>
                        <a:p>
                          <a:pPr algn="ctr"/>
                          <a:r>
                            <a:rPr lang="zh-CN" altLang="en-US" sz="2000" dirty="0">
                              <a:latin typeface="+mj-ea"/>
                              <a:ea typeface="+mj-ea"/>
                            </a:rPr>
                            <a:t>预测类别</a:t>
                          </a:r>
                        </a:p>
                      </a:txBody>
                      <a:tcPr/>
                    </a:tc>
                    <a:tc hMerge="1">
                      <a:txBody>
                        <a:bodyPr/>
                        <a:lstStyle/>
                        <a:p>
                          <a:endParaRPr lang="zh-CN" altLang="en-US" dirty="0"/>
                        </a:p>
                      </a:txBody>
                      <a:tcPr/>
                    </a:tc>
                    <a:extLst>
                      <a:ext uri="{0D108BD9-81ED-4DB2-BD59-A6C34878D82A}">
                        <a16:rowId xmlns:a16="http://schemas.microsoft.com/office/drawing/2014/main" val="3219212673"/>
                      </a:ext>
                    </a:extLst>
                  </a:tr>
                  <a:tr h="394671">
                    <a:tc vMerge="1">
                      <a:txBody>
                        <a:bodyPr/>
                        <a:lstStyle/>
                        <a:p>
                          <a:endParaRPr lang="zh-CN" altLang="en-US" dirty="0"/>
                        </a:p>
                      </a:txBody>
                      <a:tcPr/>
                    </a:tc>
                    <a:tc>
                      <a:txBody>
                        <a:bodyPr/>
                        <a:lstStyle/>
                        <a:p>
                          <a:pPr marL="0" algn="ctr" defTabSz="914400" rtl="0" eaLnBrk="1" latinLnBrk="0" hangingPunct="1"/>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0</a:t>
                          </a:r>
                          <a:r>
                            <a:rPr lang="zh-CN" altLang="en-US" sz="2000" kern="1200" dirty="0">
                              <a:solidFill>
                                <a:schemeClr val="tx1"/>
                              </a:solidFill>
                              <a:latin typeface="+mj-ea"/>
                              <a:ea typeface="+mj-ea"/>
                              <a:cs typeface="+mn-cs"/>
                            </a:rPr>
                            <a:t>类</a:t>
                          </a:r>
                        </a:p>
                      </a:txBody>
                      <a:tcPr/>
                    </a:tc>
                    <a:tc>
                      <a:txBody>
                        <a:bodyPr/>
                        <a:lstStyle/>
                        <a:p>
                          <a:pPr marL="0" algn="ctr" defTabSz="914400" rtl="0" eaLnBrk="1" latinLnBrk="0" hangingPunct="1"/>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1</a:t>
                          </a:r>
                          <a:r>
                            <a:rPr lang="zh-CN" altLang="en-US" sz="2000" kern="1200" dirty="0">
                              <a:solidFill>
                                <a:schemeClr val="tx1"/>
                              </a:solidFill>
                              <a:latin typeface="+mj-ea"/>
                              <a:ea typeface="+mj-ea"/>
                              <a:cs typeface="+mn-cs"/>
                            </a:rPr>
                            <a:t>类</a:t>
                          </a:r>
                        </a:p>
                      </a:txBody>
                      <a:tcPr/>
                    </a:tc>
                    <a:extLst>
                      <a:ext uri="{0D108BD9-81ED-4DB2-BD59-A6C34878D82A}">
                        <a16:rowId xmlns:a16="http://schemas.microsoft.com/office/drawing/2014/main" val="2244326946"/>
                      </a:ext>
                    </a:extLst>
                  </a:tr>
                  <a:tr h="394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0</a:t>
                          </a:r>
                          <a:r>
                            <a:rPr lang="zh-CN" altLang="en-US" sz="2000" kern="1200" dirty="0">
                              <a:solidFill>
                                <a:schemeClr val="tx1"/>
                              </a:solidFill>
                              <a:latin typeface="+mj-ea"/>
                              <a:ea typeface="+mj-ea"/>
                              <a:cs typeface="+mn-cs"/>
                            </a:rPr>
                            <a:t>类</a:t>
                          </a:r>
                        </a:p>
                      </a:txBody>
                      <a:tcPr/>
                    </a:tc>
                    <a:tc>
                      <a:txBody>
                        <a:bodyPr/>
                        <a:lstStyle/>
                        <a:p>
                          <a:pPr algn="ctr"/>
                          <a:r>
                            <a:rPr lang="en-US" altLang="zh-CN" sz="2000" dirty="0"/>
                            <a:t>0</a:t>
                          </a:r>
                          <a:endParaRPr lang="zh-CN" altLang="en-US"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kern="1200" smtClean="0">
                                        <a:solidFill>
                                          <a:schemeClr val="tx1"/>
                                        </a:solidFill>
                                        <a:latin typeface="Cambria Math" panose="02040503050406030204" pitchFamily="18" charset="0"/>
                                        <a:ea typeface="+mn-ea"/>
                                        <a:cs typeface="+mn-cs"/>
                                      </a:rPr>
                                    </m:ctrlPr>
                                  </m:sSubPr>
                                  <m:e>
                                    <m:r>
                                      <a:rPr lang="en-US" altLang="zh-CN" sz="2000" i="1" kern="1200">
                                        <a:solidFill>
                                          <a:schemeClr val="tx1"/>
                                        </a:solidFill>
                                        <a:latin typeface="Cambria Math" panose="02040503050406030204" pitchFamily="18" charset="0"/>
                                        <a:ea typeface="+mn-ea"/>
                                        <a:cs typeface="+mn-cs"/>
                                      </a:rPr>
                                      <m:t>𝑐𝑜𝑠𝑡</m:t>
                                    </m:r>
                                  </m:e>
                                  <m:sub>
                                    <m:r>
                                      <a:rPr lang="en-US" altLang="zh-CN" sz="2000" i="1" kern="1200">
                                        <a:solidFill>
                                          <a:schemeClr val="tx1"/>
                                        </a:solidFill>
                                        <a:latin typeface="Cambria Math" panose="02040503050406030204" pitchFamily="18" charset="0"/>
                                        <a:ea typeface="+mn-ea"/>
                                        <a:cs typeface="+mn-cs"/>
                                      </a:rPr>
                                      <m:t>01</m:t>
                                    </m:r>
                                  </m:sub>
                                </m:sSub>
                              </m:oMath>
                            </m:oMathPara>
                          </a14:m>
                          <a:endParaRPr lang="zh-CN" altLang="en-US" sz="2000" dirty="0"/>
                        </a:p>
                      </a:txBody>
                      <a:tcPr/>
                    </a:tc>
                    <a:extLst>
                      <a:ext uri="{0D108BD9-81ED-4DB2-BD59-A6C34878D82A}">
                        <a16:rowId xmlns:a16="http://schemas.microsoft.com/office/drawing/2014/main" val="1489709020"/>
                      </a:ext>
                    </a:extLst>
                  </a:tr>
                  <a:tr h="247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1</a:t>
                          </a:r>
                          <a:r>
                            <a:rPr lang="zh-CN" altLang="en-US" sz="2000" kern="1200" dirty="0">
                              <a:solidFill>
                                <a:schemeClr val="tx1"/>
                              </a:solidFill>
                              <a:latin typeface="+mj-ea"/>
                              <a:ea typeface="+mj-ea"/>
                              <a:cs typeface="+mn-cs"/>
                            </a:rPr>
                            <a:t>类</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kern="1200" smtClean="0">
                                        <a:solidFill>
                                          <a:schemeClr val="tx1"/>
                                        </a:solidFill>
                                        <a:latin typeface="Cambria Math" panose="02040503050406030204" pitchFamily="18" charset="0"/>
                                        <a:ea typeface="+mn-ea"/>
                                        <a:cs typeface="+mn-cs"/>
                                      </a:rPr>
                                    </m:ctrlPr>
                                  </m:sSubPr>
                                  <m:e>
                                    <m:r>
                                      <a:rPr lang="en-US" altLang="zh-CN" sz="2000" i="1" kern="1200">
                                        <a:solidFill>
                                          <a:schemeClr val="tx1"/>
                                        </a:solidFill>
                                        <a:latin typeface="Cambria Math" panose="02040503050406030204" pitchFamily="18" charset="0"/>
                                        <a:ea typeface="+mn-ea"/>
                                        <a:cs typeface="+mn-cs"/>
                                      </a:rPr>
                                      <m:t>𝑐𝑜𝑠𝑡</m:t>
                                    </m:r>
                                  </m:e>
                                  <m:sub>
                                    <m:r>
                                      <a:rPr lang="en-US" altLang="zh-CN" sz="2000" i="1" kern="1200">
                                        <a:solidFill>
                                          <a:schemeClr val="tx1"/>
                                        </a:solidFill>
                                        <a:latin typeface="Cambria Math" panose="02040503050406030204" pitchFamily="18" charset="0"/>
                                        <a:ea typeface="+mn-ea"/>
                                        <a:cs typeface="+mn-cs"/>
                                      </a:rPr>
                                      <m:t>10</m:t>
                                    </m:r>
                                  </m:sub>
                                </m:sSub>
                              </m:oMath>
                            </m:oMathPara>
                          </a14:m>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580168687"/>
                      </a:ext>
                    </a:extLst>
                  </a:tr>
                </a:tbl>
              </a:graphicData>
            </a:graphic>
          </p:graphicFrame>
        </mc:Choice>
        <mc:Fallback xmlns="">
          <p:graphicFrame>
            <p:nvGraphicFramePr>
              <p:cNvPr id="3" name="表格 5">
                <a:extLst>
                  <a:ext uri="{FF2B5EF4-FFF2-40B4-BE49-F238E27FC236}">
                    <a16:creationId xmlns:a16="http://schemas.microsoft.com/office/drawing/2014/main" id="{24F15712-4EF7-0F77-AFBE-54CE7943FB0B}"/>
                  </a:ext>
                </a:extLst>
              </p:cNvPr>
              <p:cNvGraphicFramePr>
                <a:graphicFrameLocks noGrp="1"/>
              </p:cNvGraphicFramePr>
              <p:nvPr>
                <p:extLst>
                  <p:ext uri="{D42A27DB-BD31-4B8C-83A1-F6EECF244321}">
                    <p14:modId xmlns:p14="http://schemas.microsoft.com/office/powerpoint/2010/main" val="330241109"/>
                  </p:ext>
                </p:extLst>
              </p:nvPr>
            </p:nvGraphicFramePr>
            <p:xfrm>
              <a:off x="7784984" y="3094112"/>
              <a:ext cx="4160941" cy="1584960"/>
            </p:xfrm>
            <a:graphic>
              <a:graphicData uri="http://schemas.openxmlformats.org/drawingml/2006/table">
                <a:tbl>
                  <a:tblPr firstRow="1" bandRow="1">
                    <a:tableStyleId>{5940675A-B579-460E-94D1-54222C63F5DA}</a:tableStyleId>
                  </a:tblPr>
                  <a:tblGrid>
                    <a:gridCol w="1208167">
                      <a:extLst>
                        <a:ext uri="{9D8B030D-6E8A-4147-A177-3AD203B41FA5}">
                          <a16:colId xmlns:a16="http://schemas.microsoft.com/office/drawing/2014/main" val="4092328421"/>
                        </a:ext>
                      </a:extLst>
                    </a:gridCol>
                    <a:gridCol w="1565794">
                      <a:extLst>
                        <a:ext uri="{9D8B030D-6E8A-4147-A177-3AD203B41FA5}">
                          <a16:colId xmlns:a16="http://schemas.microsoft.com/office/drawing/2014/main" val="1941977245"/>
                        </a:ext>
                      </a:extLst>
                    </a:gridCol>
                    <a:gridCol w="1386980">
                      <a:extLst>
                        <a:ext uri="{9D8B030D-6E8A-4147-A177-3AD203B41FA5}">
                          <a16:colId xmlns:a16="http://schemas.microsoft.com/office/drawing/2014/main" val="3532658755"/>
                        </a:ext>
                      </a:extLst>
                    </a:gridCol>
                  </a:tblGrid>
                  <a:tr h="396240">
                    <a:tc rowSpan="2">
                      <a:txBody>
                        <a:bodyPr/>
                        <a:lstStyle/>
                        <a:p>
                          <a:pPr algn="ctr"/>
                          <a:r>
                            <a:rPr lang="zh-CN" altLang="en-US" sz="2000" dirty="0">
                              <a:latin typeface="+mj-ea"/>
                              <a:ea typeface="+mj-ea"/>
                            </a:rPr>
                            <a:t>真实类别</a:t>
                          </a:r>
                        </a:p>
                      </a:txBody>
                      <a:tcPr anchor="ctr"/>
                    </a:tc>
                    <a:tc gridSpan="2">
                      <a:txBody>
                        <a:bodyPr/>
                        <a:lstStyle/>
                        <a:p>
                          <a:pPr algn="ctr"/>
                          <a:r>
                            <a:rPr lang="zh-CN" altLang="en-US" sz="2000" dirty="0">
                              <a:latin typeface="+mj-ea"/>
                              <a:ea typeface="+mj-ea"/>
                            </a:rPr>
                            <a:t>预测类别</a:t>
                          </a:r>
                        </a:p>
                      </a:txBody>
                      <a:tcPr/>
                    </a:tc>
                    <a:tc hMerge="1">
                      <a:txBody>
                        <a:bodyPr/>
                        <a:lstStyle/>
                        <a:p>
                          <a:endParaRPr lang="zh-CN" altLang="en-US" dirty="0"/>
                        </a:p>
                      </a:txBody>
                      <a:tcPr/>
                    </a:tc>
                    <a:extLst>
                      <a:ext uri="{0D108BD9-81ED-4DB2-BD59-A6C34878D82A}">
                        <a16:rowId xmlns:a16="http://schemas.microsoft.com/office/drawing/2014/main" val="3219212673"/>
                      </a:ext>
                    </a:extLst>
                  </a:tr>
                  <a:tr h="396240">
                    <a:tc vMerge="1">
                      <a:txBody>
                        <a:bodyPr/>
                        <a:lstStyle/>
                        <a:p>
                          <a:endParaRPr lang="zh-CN" altLang="en-US" dirty="0"/>
                        </a:p>
                      </a:txBody>
                      <a:tcPr/>
                    </a:tc>
                    <a:tc>
                      <a:txBody>
                        <a:bodyPr/>
                        <a:lstStyle/>
                        <a:p>
                          <a:pPr marL="0" algn="ctr" defTabSz="914400" rtl="0" eaLnBrk="1" latinLnBrk="0" hangingPunct="1"/>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0</a:t>
                          </a:r>
                          <a:r>
                            <a:rPr lang="zh-CN" altLang="en-US" sz="2000" kern="1200" dirty="0">
                              <a:solidFill>
                                <a:schemeClr val="tx1"/>
                              </a:solidFill>
                              <a:latin typeface="+mj-ea"/>
                              <a:ea typeface="+mj-ea"/>
                              <a:cs typeface="+mn-cs"/>
                            </a:rPr>
                            <a:t>类</a:t>
                          </a:r>
                        </a:p>
                      </a:txBody>
                      <a:tcPr/>
                    </a:tc>
                    <a:tc>
                      <a:txBody>
                        <a:bodyPr/>
                        <a:lstStyle/>
                        <a:p>
                          <a:pPr marL="0" algn="ctr" defTabSz="914400" rtl="0" eaLnBrk="1" latinLnBrk="0" hangingPunct="1"/>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1</a:t>
                          </a:r>
                          <a:r>
                            <a:rPr lang="zh-CN" altLang="en-US" sz="2000" kern="1200" dirty="0">
                              <a:solidFill>
                                <a:schemeClr val="tx1"/>
                              </a:solidFill>
                              <a:latin typeface="+mj-ea"/>
                              <a:ea typeface="+mj-ea"/>
                              <a:cs typeface="+mn-cs"/>
                            </a:rPr>
                            <a:t>类</a:t>
                          </a:r>
                        </a:p>
                      </a:txBody>
                      <a:tcPr/>
                    </a:tc>
                    <a:extLst>
                      <a:ext uri="{0D108BD9-81ED-4DB2-BD59-A6C34878D82A}">
                        <a16:rowId xmlns:a16="http://schemas.microsoft.com/office/drawing/2014/main" val="2244326946"/>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0</a:t>
                          </a:r>
                          <a:r>
                            <a:rPr lang="zh-CN" altLang="en-US" sz="2000" kern="1200" dirty="0">
                              <a:solidFill>
                                <a:schemeClr val="tx1"/>
                              </a:solidFill>
                              <a:latin typeface="+mj-ea"/>
                              <a:ea typeface="+mj-ea"/>
                              <a:cs typeface="+mn-cs"/>
                            </a:rPr>
                            <a:t>类</a:t>
                          </a:r>
                        </a:p>
                      </a:txBody>
                      <a:tcPr/>
                    </a:tc>
                    <a:tc>
                      <a:txBody>
                        <a:bodyPr/>
                        <a:lstStyle/>
                        <a:p>
                          <a:pPr algn="ctr"/>
                          <a:r>
                            <a:rPr lang="en-US" altLang="zh-CN" sz="2000" dirty="0"/>
                            <a:t>0</a:t>
                          </a:r>
                          <a:endParaRPr lang="zh-CN" altLang="en-US" sz="2000" dirty="0"/>
                        </a:p>
                      </a:txBody>
                      <a:tcPr/>
                    </a:tc>
                    <a:tc>
                      <a:txBody>
                        <a:bodyPr/>
                        <a:lstStyle/>
                        <a:p>
                          <a:endParaRPr lang="zh-CN"/>
                        </a:p>
                      </a:txBody>
                      <a:tcPr>
                        <a:blipFill>
                          <a:blip r:embed="rId4"/>
                          <a:stretch>
                            <a:fillRect l="-200000" t="-209231" r="-877" b="-129231"/>
                          </a:stretch>
                        </a:blipFill>
                      </a:tcPr>
                    </a:tc>
                    <a:extLst>
                      <a:ext uri="{0D108BD9-81ED-4DB2-BD59-A6C34878D82A}">
                        <a16:rowId xmlns:a16="http://schemas.microsoft.com/office/drawing/2014/main" val="1489709020"/>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1</a:t>
                          </a:r>
                          <a:r>
                            <a:rPr lang="zh-CN" altLang="en-US" sz="2000" kern="1200" dirty="0">
                              <a:solidFill>
                                <a:schemeClr val="tx1"/>
                              </a:solidFill>
                              <a:latin typeface="+mj-ea"/>
                              <a:ea typeface="+mj-ea"/>
                              <a:cs typeface="+mn-cs"/>
                            </a:rPr>
                            <a:t>类</a:t>
                          </a:r>
                        </a:p>
                      </a:txBody>
                      <a:tcPr/>
                    </a:tc>
                    <a:tc>
                      <a:txBody>
                        <a:bodyPr/>
                        <a:lstStyle/>
                        <a:p>
                          <a:endParaRPr lang="zh-CN"/>
                        </a:p>
                      </a:txBody>
                      <a:tcPr>
                        <a:blipFill>
                          <a:blip r:embed="rId4"/>
                          <a:stretch>
                            <a:fillRect l="-77432" t="-309231" r="-89494" b="-29231"/>
                          </a:stretch>
                        </a:blipFill>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580168687"/>
                      </a:ext>
                    </a:extLst>
                  </a:tr>
                </a:tbl>
              </a:graphicData>
            </a:graphic>
          </p:graphicFrame>
        </mc:Fallback>
      </mc:AlternateContent>
      <p:sp>
        <p:nvSpPr>
          <p:cNvPr id="6" name="文本框 5">
            <a:extLst>
              <a:ext uri="{FF2B5EF4-FFF2-40B4-BE49-F238E27FC236}">
                <a16:creationId xmlns:a16="http://schemas.microsoft.com/office/drawing/2014/main" id="{BC99BF90-3A28-D115-0914-BBABCE2DBA38}"/>
              </a:ext>
            </a:extLst>
          </p:cNvPr>
          <p:cNvSpPr txBox="1"/>
          <p:nvPr/>
        </p:nvSpPr>
        <p:spPr>
          <a:xfrm>
            <a:off x="8917639" y="2454771"/>
            <a:ext cx="2339102" cy="461665"/>
          </a:xfrm>
          <a:prstGeom prst="rect">
            <a:avLst/>
          </a:prstGeom>
          <a:noFill/>
        </p:spPr>
        <p:txBody>
          <a:bodyPr wrap="none" rtlCol="0">
            <a:spAutoFit/>
          </a:bodyPr>
          <a:lstStyle/>
          <a:p>
            <a:r>
              <a:rPr lang="zh-CN" altLang="en-US" sz="2400" dirty="0">
                <a:latin typeface="+mj-ea"/>
                <a:ea typeface="+mj-ea"/>
              </a:rPr>
              <a:t>二分类代价矩阵</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a:xfrm>
            <a:off x="177800" y="1327785"/>
            <a:ext cx="11582400" cy="198945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20000"/>
              </a:lnSpc>
              <a:buNone/>
            </a:pPr>
            <a:r>
              <a:rPr lang="zh-CN" altLang="en-US" sz="2400" dirty="0">
                <a:latin typeface="微软雅黑" panose="020B0503020204020204" pitchFamily="34" charset="-122"/>
                <a:ea typeface="微软雅黑" panose="020B0503020204020204" pitchFamily="34" charset="-122"/>
              </a:rPr>
              <a:t>代价曲线图的绘制：</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曲线上每个点对应了代价曲线上的一条线段，设</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曲线上点的坐标为</a:t>
            </a:r>
            <a:r>
              <a:rPr lang="en-US" altLang="zh-CN" sz="2400" dirty="0">
                <a:latin typeface="微软雅黑" panose="020B0503020204020204" pitchFamily="34" charset="-122"/>
                <a:ea typeface="微软雅黑" panose="020B0503020204020204" pitchFamily="34" charset="-122"/>
              </a:rPr>
              <a:t>(FPR,TPR),</a:t>
            </a:r>
            <a:r>
              <a:rPr lang="zh-CN" altLang="en-US" sz="2400" dirty="0">
                <a:latin typeface="微软雅黑" panose="020B0503020204020204" pitchFamily="34" charset="-122"/>
                <a:ea typeface="微软雅黑" panose="020B0503020204020204" pitchFamily="34" charset="-122"/>
              </a:rPr>
              <a:t>则可相应计算出</a:t>
            </a:r>
            <a:r>
              <a:rPr lang="en-US" altLang="zh-CN" sz="2400" dirty="0">
                <a:latin typeface="微软雅黑" panose="020B0503020204020204" pitchFamily="34" charset="-122"/>
                <a:ea typeface="微软雅黑" panose="020B0503020204020204" pitchFamily="34" charset="-122"/>
              </a:rPr>
              <a:t>FNR,</a:t>
            </a:r>
            <a:r>
              <a:rPr lang="zh-CN" altLang="en-US" sz="2400" dirty="0">
                <a:latin typeface="微软雅黑" panose="020B0503020204020204" pitchFamily="34" charset="-122"/>
                <a:ea typeface="微软雅黑" panose="020B0503020204020204" pitchFamily="34" charset="-122"/>
              </a:rPr>
              <a:t>然后在代价平面上绘制一条从</a:t>
            </a:r>
            <a:r>
              <a:rPr lang="en-US" altLang="zh-CN" sz="2400" dirty="0">
                <a:latin typeface="微软雅黑" panose="020B0503020204020204" pitchFamily="34" charset="-122"/>
                <a:ea typeface="微软雅黑" panose="020B0503020204020204" pitchFamily="34" charset="-122"/>
              </a:rPr>
              <a:t>(0,FPR)</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(1,FNR)</a:t>
            </a:r>
            <a:r>
              <a:rPr lang="zh-CN" altLang="en-US" sz="2400" dirty="0">
                <a:latin typeface="微软雅黑" panose="020B0503020204020204" pitchFamily="34" charset="-122"/>
                <a:ea typeface="微软雅黑" panose="020B0503020204020204" pitchFamily="34" charset="-122"/>
              </a:rPr>
              <a:t>的线段，线段下的面积即表示了该条件下的期望总体代价；如此将</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曲线上的每个点转化为代价平面上的一条线段，然后取所有线段的下界，围成的面积即为所有条件下学习器的期望总体代价。</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192" y="3700906"/>
            <a:ext cx="4336007" cy="307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sym typeface="+mn-ea"/>
              </a:rPr>
              <a:t>代价曲线</a:t>
            </a:r>
            <a:br>
              <a:rPr lang="zh-CN" altLang="en-US" dirty="0"/>
            </a:b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762000" y="1259840"/>
            <a:ext cx="10846435" cy="1030354"/>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dirty="0">
                <a:latin typeface="+mj-ea"/>
                <a:ea typeface="+mj-ea"/>
                <a:cs typeface="微软雅黑" panose="020B0503020204020204" charset="-122"/>
              </a:rPr>
              <a:t>通过实验可以估计学习算法的泛化性能，而“偏差</a:t>
            </a:r>
            <a:r>
              <a:rPr lang="en-US" altLang="zh-CN" sz="2400" dirty="0">
                <a:latin typeface="+mj-ea"/>
                <a:ea typeface="+mj-ea"/>
                <a:cs typeface="微软雅黑" panose="020B0503020204020204" charset="-122"/>
              </a:rPr>
              <a:t>-</a:t>
            </a:r>
            <a:r>
              <a:rPr lang="zh-CN" altLang="en-US" sz="2400" dirty="0">
                <a:latin typeface="+mj-ea"/>
                <a:ea typeface="+mj-ea"/>
                <a:cs typeface="微软雅黑" panose="020B0503020204020204" charset="-122"/>
              </a:rPr>
              <a:t>方差分解”可以用来帮助解释泛化性能。</a:t>
            </a:r>
            <a:endParaRPr lang="en-US" altLang="zh-CN" sz="2400" dirty="0">
              <a:latin typeface="+mj-ea"/>
              <a:ea typeface="+mj-ea"/>
              <a:cs typeface="微软雅黑" panose="020B0503020204020204" charset="-122"/>
            </a:endParaRPr>
          </a:p>
          <a:p>
            <a:pPr marL="0" indent="0">
              <a:buNone/>
            </a:pPr>
            <a:endParaRPr lang="en-US" altLang="zh-CN" sz="2000" dirty="0">
              <a:latin typeface="+mj-ea"/>
              <a:ea typeface="+mj-ea"/>
              <a:cs typeface="微软雅黑" panose="020B0503020204020204" charset="-122"/>
            </a:endParaRPr>
          </a:p>
        </p:txBody>
      </p:sp>
      <mc:AlternateContent xmlns:mc="http://schemas.openxmlformats.org/markup-compatibility/2006" xmlns:a14="http://schemas.microsoft.com/office/drawing/2010/main">
        <mc:Choice Requires="a14">
          <p:sp>
            <p:nvSpPr>
              <p:cNvPr id="6" name="内容占位符 2"/>
              <p:cNvSpPr txBox="1"/>
              <p:nvPr/>
            </p:nvSpPr>
            <p:spPr>
              <a:xfrm>
                <a:off x="762000" y="2403475"/>
                <a:ext cx="10731500" cy="296751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400" dirty="0">
                    <a:latin typeface="+mj-ea"/>
                    <a:ea typeface="+mj-ea"/>
                    <a:cs typeface="微软雅黑" panose="020B0503020204020204" charset="-122"/>
                  </a:rPr>
                  <a:t>对测试样本</a:t>
                </a:r>
                <a14:m>
                  <m:oMath xmlns:m="http://schemas.openxmlformats.org/officeDocument/2006/math">
                    <m:r>
                      <a:rPr lang="en-US" altLang="zh-CN" sz="2400" i="1" dirty="0" smtClean="0">
                        <a:latin typeface="Cambria Math" panose="02040503050406030204" pitchFamily="18" charset="0"/>
                        <a:ea typeface="+mj-ea"/>
                        <a:cs typeface="微软雅黑" panose="020B0503020204020204" charset="-122"/>
                      </a:rPr>
                      <m:t>𝑥</m:t>
                    </m:r>
                  </m:oMath>
                </a14:m>
                <a:r>
                  <a:rPr lang="en-US" altLang="zh-CN" sz="2400" dirty="0">
                    <a:latin typeface="+mj-ea"/>
                    <a:ea typeface="+mj-ea"/>
                    <a:cs typeface="微软雅黑" panose="020B0503020204020204" charset="-122"/>
                  </a:rPr>
                  <a:t>,</a:t>
                </a:r>
                <a:r>
                  <a:rPr lang="zh-CN" altLang="en-US" sz="2400" dirty="0">
                    <a:latin typeface="+mj-ea"/>
                    <a:ea typeface="+mj-ea"/>
                    <a:cs typeface="微软雅黑" panose="020B0503020204020204" charset="-122"/>
                  </a:rPr>
                  <a:t>令</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𝐷</m:t>
                        </m:r>
                      </m:sub>
                    </m:sSub>
                  </m:oMath>
                </a14:m>
                <a:r>
                  <a:rPr lang="zh-CN" altLang="en-US" sz="2400" dirty="0">
                    <a:latin typeface="+mj-ea"/>
                    <a:ea typeface="+mj-ea"/>
                    <a:cs typeface="微软雅黑" panose="020B0503020204020204" charset="-122"/>
                  </a:rPr>
                  <a:t>为</a:t>
                </a:r>
                <a14:m>
                  <m:oMath xmlns:m="http://schemas.openxmlformats.org/officeDocument/2006/math">
                    <m:r>
                      <a:rPr lang="en-US" altLang="zh-CN" sz="2400" i="1" dirty="0">
                        <a:latin typeface="Cambria Math" panose="02040503050406030204" pitchFamily="18" charset="0"/>
                        <a:ea typeface="+mj-ea"/>
                        <a:cs typeface="微软雅黑" panose="020B0503020204020204" charset="-122"/>
                      </a:rPr>
                      <m:t>𝑥</m:t>
                    </m:r>
                  </m:oMath>
                </a14:m>
                <a:r>
                  <a:rPr lang="zh-CN" altLang="en-US" sz="2400" dirty="0">
                    <a:latin typeface="+mj-ea"/>
                    <a:ea typeface="+mj-ea"/>
                    <a:cs typeface="微软雅黑" panose="020B0503020204020204" charset="-122"/>
                  </a:rPr>
                  <a:t>在数据集中的标记</a:t>
                </a:r>
                <a:r>
                  <a:rPr lang="en-US" altLang="zh-CN" sz="2400" dirty="0">
                    <a:latin typeface="+mj-ea"/>
                    <a:ea typeface="+mj-ea"/>
                    <a:cs typeface="微软雅黑" panose="020B0503020204020204" charset="-122"/>
                  </a:rPr>
                  <a:t>, </a:t>
                </a:r>
                <a14:m>
                  <m:oMath xmlns:m="http://schemas.openxmlformats.org/officeDocument/2006/math">
                    <m:r>
                      <a:rPr lang="en-US" altLang="zh-CN" sz="2400" b="0" i="1" smtClean="0">
                        <a:latin typeface="Cambria Math" panose="02040503050406030204" pitchFamily="18" charset="0"/>
                        <a:ea typeface="+mj-ea"/>
                        <a:cs typeface="微软雅黑" panose="020B0503020204020204" charset="-122"/>
                      </a:rPr>
                      <m:t>𝑦</m:t>
                    </m:r>
                  </m:oMath>
                </a14:m>
                <a:r>
                  <a:rPr lang="zh-CN" altLang="en-US" sz="2400" dirty="0">
                    <a:latin typeface="+mj-ea"/>
                    <a:ea typeface="+mj-ea"/>
                    <a:cs typeface="微软雅黑" panose="020B0503020204020204" charset="-122"/>
                  </a:rPr>
                  <a:t>为</a:t>
                </a:r>
                <a14:m>
                  <m:oMath xmlns:m="http://schemas.openxmlformats.org/officeDocument/2006/math">
                    <m:r>
                      <a:rPr lang="en-US" altLang="zh-CN" sz="2400" i="1" dirty="0">
                        <a:latin typeface="Cambria Math" panose="02040503050406030204" pitchFamily="18" charset="0"/>
                        <a:ea typeface="+mj-ea"/>
                        <a:cs typeface="微软雅黑" panose="020B0503020204020204" charset="-122"/>
                      </a:rPr>
                      <m:t>𝑥</m:t>
                    </m:r>
                  </m:oMath>
                </a14:m>
                <a:r>
                  <a:rPr lang="zh-CN" altLang="en-US" sz="2400" dirty="0">
                    <a:latin typeface="+mj-ea"/>
                    <a:ea typeface="+mj-ea"/>
                    <a:cs typeface="微软雅黑" panose="020B0503020204020204" charset="-122"/>
                  </a:rPr>
                  <a:t>的真实标记，</a:t>
                </a:r>
                <a:r>
                  <a:rPr lang="en-US" altLang="zh-CN" sz="2400" dirty="0">
                    <a:latin typeface="+mj-ea"/>
                    <a:ea typeface="+mj-ea"/>
                  </a:rPr>
                  <a:t> </a:t>
                </a:r>
                <a14:m>
                  <m:oMath xmlns:m="http://schemas.openxmlformats.org/officeDocument/2006/math">
                    <m:r>
                      <a:rPr lang="en-US" altLang="zh-CN" sz="2400" i="1">
                        <a:latin typeface="Cambria Math" panose="02040503050406030204" pitchFamily="18" charset="0"/>
                        <a:ea typeface="+mj-ea"/>
                      </a:rPr>
                      <m:t>𝑓</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𝐷</m:t>
                        </m:r>
                      </m:e>
                    </m:d>
                  </m:oMath>
                </a14:m>
                <a:r>
                  <a:rPr lang="zh-CN" altLang="en-US" sz="2400" dirty="0">
                    <a:latin typeface="+mj-ea"/>
                    <a:ea typeface="+mj-ea"/>
                    <a:cs typeface="微软雅黑" panose="020B0503020204020204" charset="-122"/>
                  </a:rPr>
                  <a:t>为训练集</a:t>
                </a:r>
                <a14:m>
                  <m:oMath xmlns:m="http://schemas.openxmlformats.org/officeDocument/2006/math">
                    <m:r>
                      <a:rPr lang="en-US" altLang="zh-CN" sz="2400" i="1" dirty="0" smtClean="0">
                        <a:latin typeface="Cambria Math" panose="02040503050406030204" pitchFamily="18" charset="0"/>
                        <a:ea typeface="+mj-ea"/>
                        <a:cs typeface="微软雅黑" panose="020B0503020204020204" charset="-122"/>
                      </a:rPr>
                      <m:t>𝐷</m:t>
                    </m:r>
                  </m:oMath>
                </a14:m>
                <a:r>
                  <a:rPr lang="zh-CN" altLang="en-US" sz="2400" dirty="0">
                    <a:latin typeface="+mj-ea"/>
                    <a:ea typeface="+mj-ea"/>
                    <a:cs typeface="微软雅黑" panose="020B0503020204020204" charset="-122"/>
                  </a:rPr>
                  <a:t>上学得模型</a:t>
                </a:r>
                <a14:m>
                  <m:oMath xmlns:m="http://schemas.openxmlformats.org/officeDocument/2006/math">
                    <m:r>
                      <a:rPr lang="en-US" altLang="zh-CN" sz="2400" b="0" i="1" dirty="0" smtClean="0">
                        <a:latin typeface="Cambria Math" panose="02040503050406030204" pitchFamily="18" charset="0"/>
                        <a:ea typeface="+mj-ea"/>
                        <a:cs typeface="微软雅黑" panose="020B0503020204020204" charset="-122"/>
                      </a:rPr>
                      <m:t>𝑓</m:t>
                    </m:r>
                  </m:oMath>
                </a14:m>
                <a:r>
                  <a:rPr lang="zh-CN" altLang="en-US" sz="2400" dirty="0">
                    <a:latin typeface="+mj-ea"/>
                    <a:ea typeface="+mj-ea"/>
                    <a:cs typeface="微软雅黑" panose="020B0503020204020204" charset="-122"/>
                  </a:rPr>
                  <a:t>在</a:t>
                </a:r>
                <a14:m>
                  <m:oMath xmlns:m="http://schemas.openxmlformats.org/officeDocument/2006/math">
                    <m:r>
                      <a:rPr lang="en-US" altLang="zh-CN" sz="2400" i="1" dirty="0">
                        <a:latin typeface="Cambria Math" panose="02040503050406030204" pitchFamily="18" charset="0"/>
                        <a:ea typeface="+mj-ea"/>
                        <a:cs typeface="微软雅黑" panose="020B0503020204020204" charset="-122"/>
                      </a:rPr>
                      <m:t>𝑥</m:t>
                    </m:r>
                  </m:oMath>
                </a14:m>
                <a:r>
                  <a:rPr lang="zh-CN" altLang="en-US" sz="2400" dirty="0">
                    <a:latin typeface="+mj-ea"/>
                    <a:ea typeface="+mj-ea"/>
                    <a:cs typeface="微软雅黑" panose="020B0503020204020204" charset="-122"/>
                  </a:rPr>
                  <a:t>上的预测输出。以回归任务为例：学习算法的期望预期为：</a:t>
                </a:r>
                <a:endParaRPr lang="en-US" altLang="zh-CN" sz="2400" dirty="0">
                  <a:latin typeface="+mj-ea"/>
                  <a:ea typeface="+mj-ea"/>
                  <a:cs typeface="微软雅黑" panose="020B0503020204020204" charset="-122"/>
                </a:endParaRP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𝑓</m:t>
                              </m:r>
                            </m:e>
                          </m:acc>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e>
                          </m:d>
                          <m:r>
                            <a:rPr lang="en-US" altLang="zh-CN" sz="2400" b="0" i="1" smtClean="0">
                              <a:latin typeface="Cambria Math" panose="02040503050406030204" pitchFamily="18" charset="0"/>
                              <a:ea typeface="+mj-ea"/>
                            </a:rPr>
                            <m:t>=</m:t>
                          </m:r>
                          <m:r>
                            <a:rPr lang="en-US" altLang="zh-CN" sz="2400" i="1">
                              <a:latin typeface="Cambria Math" panose="02040503050406030204" pitchFamily="18" charset="0"/>
                              <a:ea typeface="+mj-ea"/>
                            </a:rPr>
                            <m:t>𝐸</m:t>
                          </m:r>
                        </m:e>
                        <m:sub>
                          <m:r>
                            <a:rPr lang="en-US" altLang="zh-CN" sz="2400" i="1">
                              <a:latin typeface="Cambria Math" panose="02040503050406030204" pitchFamily="18" charset="0"/>
                              <a:ea typeface="+mj-ea"/>
                            </a:rPr>
                            <m:t>𝐷</m:t>
                          </m:r>
                        </m:sub>
                      </m:sSub>
                      <m:d>
                        <m:dPr>
                          <m:begChr m:val="["/>
                          <m:endChr m:val="]"/>
                          <m:ctrlPr>
                            <a:rPr lang="en-US" altLang="zh-CN" sz="2400" b="0" i="1" smtClean="0">
                              <a:latin typeface="Cambria Math" panose="02040503050406030204" pitchFamily="18" charset="0"/>
                              <a:ea typeface="+mj-ea"/>
                            </a:rPr>
                          </m:ctrlPr>
                        </m:dPr>
                        <m:e>
                          <m:r>
                            <a:rPr lang="en-US" altLang="zh-CN" sz="2400" i="1">
                              <a:latin typeface="Cambria Math" panose="02040503050406030204" pitchFamily="18" charset="0"/>
                              <a:ea typeface="+mj-ea"/>
                            </a:rPr>
                            <m:t>𝑓</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𝐷</m:t>
                              </m:r>
                            </m:e>
                          </m:d>
                        </m:e>
                      </m:d>
                    </m:oMath>
                  </m:oMathPara>
                </a14:m>
                <a:endParaRPr lang="en-US" altLang="zh-CN" sz="2400" dirty="0">
                  <a:latin typeface="+mj-ea"/>
                  <a:ea typeface="+mj-ea"/>
                  <a:cs typeface="微软雅黑" panose="020B0503020204020204" charset="-122"/>
                </a:endParaRPr>
              </a:p>
              <a:p>
                <a:pPr marL="0" indent="0">
                  <a:lnSpc>
                    <a:spcPct val="150000"/>
                  </a:lnSpc>
                  <a:buFont typeface="Wingdings" panose="05000000000000000000" pitchFamily="2" charset="2"/>
                  <a:buNone/>
                </a:pPr>
                <a:r>
                  <a:rPr lang="zh-CN" altLang="en-US" sz="2400" dirty="0">
                    <a:latin typeface="+mj-ea"/>
                    <a:ea typeface="+mj-ea"/>
                    <a:cs typeface="微软雅黑" panose="020B0503020204020204" charset="-122"/>
                  </a:rPr>
                  <a:t>使用样本数目相同的不同训练集产生的方差为</a:t>
                </a:r>
                <a:endParaRPr lang="en-US" altLang="zh-CN" sz="2400" dirty="0">
                  <a:latin typeface="+mj-ea"/>
                  <a:ea typeface="+mj-ea"/>
                  <a:cs typeface="微软雅黑" panose="020B0503020204020204"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cs typeface="微软雅黑" panose="020B0503020204020204" charset="-122"/>
                        </a:rPr>
                        <m:t>𝑣𝑎𝑟</m:t>
                      </m:r>
                      <m:d>
                        <m:dPr>
                          <m:ctrlPr>
                            <a:rPr lang="en-US" altLang="zh-CN" sz="2400" b="0" i="1" smtClean="0">
                              <a:latin typeface="Cambria Math" panose="02040503050406030204" pitchFamily="18" charset="0"/>
                              <a:ea typeface="+mj-ea"/>
                              <a:cs typeface="微软雅黑" panose="020B0503020204020204" charset="-122"/>
                            </a:rPr>
                          </m:ctrlPr>
                        </m:dPr>
                        <m:e>
                          <m:r>
                            <a:rPr lang="en-US" altLang="zh-CN" sz="2400" b="0" i="1" smtClean="0">
                              <a:latin typeface="Cambria Math" panose="02040503050406030204" pitchFamily="18" charset="0"/>
                              <a:ea typeface="+mj-ea"/>
                              <a:cs typeface="微软雅黑" panose="020B0503020204020204" charset="-122"/>
                            </a:rPr>
                            <m:t>𝑥</m:t>
                          </m:r>
                        </m:e>
                      </m:d>
                      <m:r>
                        <a:rPr lang="en-US" altLang="zh-CN" sz="2400" b="0" i="1" smtClean="0">
                          <a:latin typeface="Cambria Math" panose="02040503050406030204" pitchFamily="18" charset="0"/>
                          <a:ea typeface="+mj-ea"/>
                          <a:cs typeface="微软雅黑" panose="020B0503020204020204" charset="-122"/>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𝐸</m:t>
                          </m:r>
                        </m:e>
                        <m:sub>
                          <m:r>
                            <a:rPr lang="en-US" altLang="zh-CN" sz="2400" i="1">
                              <a:latin typeface="Cambria Math" panose="02040503050406030204" pitchFamily="18" charset="0"/>
                              <a:ea typeface="+mj-ea"/>
                            </a:rPr>
                            <m:t>𝐷</m:t>
                          </m:r>
                        </m:sub>
                      </m:sSub>
                      <m:d>
                        <m:dPr>
                          <m:begChr m:val="["/>
                          <m:endChr m:val="]"/>
                          <m:ctrlPr>
                            <a:rPr lang="en-US" altLang="zh-CN" sz="2400" i="1">
                              <a:latin typeface="Cambria Math" panose="02040503050406030204" pitchFamily="18" charset="0"/>
                              <a:ea typeface="+mj-ea"/>
                            </a:rPr>
                          </m:ctrlPr>
                        </m:dPr>
                        <m:e>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𝑓</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𝐷</m:t>
                                  </m:r>
                                </m:e>
                              </m:d>
                              <m:r>
                                <a:rPr lang="en-US" altLang="zh-CN" sz="2400" i="1">
                                  <a:latin typeface="Cambria Math" panose="02040503050406030204" pitchFamily="18" charset="0"/>
                                  <a:ea typeface="+mj-ea"/>
                                </a:rPr>
                                <m:t>−</m:t>
                              </m:r>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𝑓</m:t>
                                  </m:r>
                                </m:e>
                              </m:acc>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e>
                              </m:d>
                              <m:r>
                                <a:rPr lang="en-US" altLang="zh-CN" sz="2400" i="1">
                                  <a:latin typeface="Cambria Math" panose="02040503050406030204" pitchFamily="18" charset="0"/>
                                  <a:ea typeface="+mj-ea"/>
                                </a:rPr>
                                <m:t>)</m:t>
                              </m:r>
                            </m:e>
                            <m:sup>
                              <m:r>
                                <a:rPr lang="en-US" altLang="zh-CN" sz="2400" i="1">
                                  <a:latin typeface="Cambria Math" panose="02040503050406030204" pitchFamily="18" charset="0"/>
                                  <a:ea typeface="+mj-ea"/>
                                </a:rPr>
                                <m:t>2</m:t>
                              </m:r>
                            </m:sup>
                          </m:sSup>
                          <m:r>
                            <a:rPr lang="en-US" altLang="zh-CN" sz="2400" i="1">
                              <a:latin typeface="Cambria Math" panose="02040503050406030204" pitchFamily="18" charset="0"/>
                              <a:ea typeface="+mj-ea"/>
                            </a:rPr>
                            <m:t>)</m:t>
                          </m:r>
                        </m:e>
                      </m:d>
                    </m:oMath>
                  </m:oMathPara>
                </a14:m>
                <a:endParaRPr lang="en-US" altLang="zh-CN" sz="2400" dirty="0">
                  <a:latin typeface="+mj-ea"/>
                  <a:ea typeface="+mj-ea"/>
                  <a:cs typeface="微软雅黑" panose="020B0503020204020204" charset="-122"/>
                </a:endParaRPr>
              </a:p>
              <a:p>
                <a:pPr marL="0" indent="0">
                  <a:buFont typeface="Wingdings" panose="05000000000000000000" pitchFamily="2" charset="2"/>
                  <a:buNone/>
                </a:pPr>
                <a:r>
                  <a:rPr lang="zh-CN" altLang="en-US" sz="2400" dirty="0">
                    <a:latin typeface="+mj-ea"/>
                    <a:ea typeface="+mj-ea"/>
                    <a:cs typeface="微软雅黑" panose="020B0503020204020204" charset="-122"/>
                  </a:rPr>
                  <a:t>噪声为</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762000" y="2403475"/>
                <a:ext cx="10731500" cy="2967515"/>
              </a:xfrm>
              <a:prstGeom prst="rect">
                <a:avLst/>
              </a:prstGeom>
              <a:blipFill>
                <a:blip r:embed="rId3"/>
                <a:stretch>
                  <a:fillRect l="-852" b="-22793"/>
                </a:stretch>
              </a:blipFill>
            </p:spPr>
            <p:txBody>
              <a:bodyPr/>
              <a:lstStyle/>
              <a:p>
                <a:r>
                  <a:rPr lang="zh-CN" altLang="en-US">
                    <a:noFill/>
                  </a:rPr>
                  <a:t> </a:t>
                </a:r>
              </a:p>
            </p:txBody>
          </p:sp>
        </mc:Fallback>
      </mc:AlternateContent>
      <p:sp>
        <p:nvSpPr>
          <p:cNvPr id="36" name="文本框 22"/>
          <p:cNvSpPr txBox="1">
            <a:spLocks noChangeArrowheads="1"/>
          </p:cNvSpPr>
          <p:nvPr/>
        </p:nvSpPr>
        <p:spPr bwMode="auto">
          <a:xfrm>
            <a:off x="623533" y="23799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mj-ea"/>
                <a:sym typeface="+mn-ea"/>
              </a:rPr>
              <a:t>偏差与方差</a:t>
            </a:r>
            <a:br>
              <a:rPr lang="zh-CN" altLang="en-US" dirty="0">
                <a:latin typeface="+mj-ea"/>
              </a:rPr>
            </a:br>
            <a:endParaRPr lang="zh-CN" altLang="en-US" dirty="0">
              <a:latin typeface="+mj-ea"/>
            </a:endParaRPr>
          </a:p>
        </p:txBody>
      </p:sp>
      <mc:AlternateContent xmlns:mc="http://schemas.openxmlformats.org/markup-compatibility/2006" xmlns:a14="http://schemas.microsoft.com/office/drawing/2010/main">
        <mc:Choice Requires="a14">
          <p:sp>
            <p:nvSpPr>
              <p:cNvPr id="2" name="文本框 1"/>
              <p:cNvSpPr txBox="1"/>
              <p:nvPr/>
            </p:nvSpPr>
            <p:spPr>
              <a:xfrm>
                <a:off x="4870177" y="6026991"/>
                <a:ext cx="2630079"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ea typeface="+mj-ea"/>
                            </a:rPr>
                          </m:ctrlPr>
                        </m:sSupPr>
                        <m:e>
                          <m:r>
                            <a:rPr lang="zh-CN" altLang="en-US" sz="2400" i="1" smtClean="0">
                              <a:latin typeface="Cambria Math" panose="02040503050406030204" pitchFamily="18" charset="0"/>
                              <a:ea typeface="+mj-ea"/>
                            </a:rPr>
                            <m:t>𝜀</m:t>
                          </m:r>
                        </m:e>
                        <m:sup>
                          <m:r>
                            <a:rPr lang="en-US" altLang="zh-CN" sz="2400" b="0" i="1" smtClean="0">
                              <a:latin typeface="Cambria Math" panose="02040503050406030204" pitchFamily="18" charset="0"/>
                              <a:ea typeface="+mj-ea"/>
                            </a:rPr>
                            <m:t>2</m:t>
                          </m:r>
                        </m:sup>
                      </m:sSup>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𝐸</m:t>
                          </m:r>
                        </m:e>
                        <m:sub>
                          <m:r>
                            <a:rPr lang="en-US" altLang="zh-CN" sz="2400" i="1">
                              <a:latin typeface="Cambria Math" panose="02040503050406030204" pitchFamily="18" charset="0"/>
                              <a:ea typeface="+mj-ea"/>
                            </a:rPr>
                            <m:t>𝐷</m:t>
                          </m:r>
                        </m:sub>
                      </m:sSub>
                      <m:d>
                        <m:dPr>
                          <m:begChr m:val="["/>
                          <m:endChr m:val="]"/>
                          <m:ctrlPr>
                            <a:rPr lang="en-US" altLang="zh-CN" sz="2400" i="1">
                              <a:latin typeface="Cambria Math" panose="02040503050406030204" pitchFamily="18" charset="0"/>
                              <a:ea typeface="+mj-ea"/>
                            </a:rPr>
                          </m:ctrlPr>
                        </m:dPr>
                        <m:e>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𝐷</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𝑦</m:t>
                              </m:r>
                              <m:r>
                                <a:rPr lang="en-US" altLang="zh-CN" sz="2400" i="1">
                                  <a:latin typeface="Cambria Math" panose="02040503050406030204" pitchFamily="18" charset="0"/>
                                  <a:ea typeface="+mj-ea"/>
                                </a:rPr>
                                <m:t>)</m:t>
                              </m:r>
                            </m:e>
                            <m:sup>
                              <m:r>
                                <a:rPr lang="en-US" altLang="zh-CN" sz="2400" i="1">
                                  <a:latin typeface="Cambria Math" panose="02040503050406030204" pitchFamily="18" charset="0"/>
                                  <a:ea typeface="+mj-ea"/>
                                </a:rPr>
                                <m:t>2</m:t>
                              </m:r>
                            </m:sup>
                          </m:sSup>
                        </m:e>
                      </m:d>
                    </m:oMath>
                  </m:oMathPara>
                </a14:m>
                <a:endParaRPr lang="zh-CN" altLang="en-US" sz="2400" dirty="0">
                  <a:latin typeface="+mj-ea"/>
                  <a:ea typeface="+mj-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870177" y="6026991"/>
                <a:ext cx="2630079" cy="416845"/>
              </a:xfrm>
              <a:prstGeom prst="rect">
                <a:avLst/>
              </a:prstGeom>
              <a:blipFill>
                <a:blip r:embed="rId4"/>
                <a:stretch>
                  <a:fillRect l="-1160" b="-20588"/>
                </a:stretch>
              </a:blipFill>
            </p:spPr>
            <p:txBody>
              <a:bodyPr/>
              <a:lstStyle/>
              <a:p>
                <a:r>
                  <a:rPr lang="zh-CN" altLang="en-US">
                    <a:noFill/>
                  </a:rPr>
                  <a:t> </a:t>
                </a:r>
              </a:p>
            </p:txBody>
          </p:sp>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a:xfrm>
                <a:off x="623533" y="1197633"/>
                <a:ext cx="11094369" cy="1037567"/>
              </a:xfrm>
            </p:spPr>
            <p:txBody>
              <a:bodyPr>
                <a:noAutofit/>
              </a:bodyPr>
              <a:lstStyle/>
              <a:p>
                <a:pPr marL="0" indent="0" latinLnBrk="0">
                  <a:lnSpc>
                    <a:spcPct val="150000"/>
                  </a:lnSpc>
                  <a:spcBef>
                    <a:spcPts val="0"/>
                  </a:spcBef>
                  <a:buNone/>
                </a:pPr>
                <a:r>
                  <a:rPr lang="zh-CN" altLang="en-US" sz="2400" dirty="0">
                    <a:latin typeface="+mj-ea"/>
                    <a:ea typeface="+mj-ea"/>
                    <a:cs typeface="微软雅黑" panose="020B0503020204020204" charset="-122"/>
                  </a:rPr>
                  <a:t>期望输出与真实标记的差别称为偏差，即</a:t>
                </a:r>
                <a14:m>
                  <m:oMath xmlns:m="http://schemas.openxmlformats.org/officeDocument/2006/math">
                    <m:sSup>
                      <m:sSupPr>
                        <m:ctrlPr>
                          <a:rPr lang="en-US" altLang="zh-CN" sz="2400" i="1" dirty="0">
                            <a:latin typeface="Cambria Math" panose="02040503050406030204" pitchFamily="18" charset="0"/>
                            <a:ea typeface="+mj-ea"/>
                            <a:cs typeface="Cambria Math" panose="02040503050406030204" pitchFamily="18" charset="0"/>
                          </a:rPr>
                        </m:ctrlPr>
                      </m:sSupPr>
                      <m:e>
                        <m:r>
                          <m:rPr>
                            <m:sty m:val="p"/>
                          </m:rPr>
                          <a:rPr lang="en-US" altLang="zh-CN" sz="2400" i="1" dirty="0">
                            <a:latin typeface="Cambria Math" panose="02040503050406030204" pitchFamily="18" charset="0"/>
                            <a:ea typeface="+mj-ea"/>
                            <a:cs typeface="Cambria Math" panose="02040503050406030204" pitchFamily="18" charset="0"/>
                          </a:rPr>
                          <m:t>bia</m:t>
                        </m:r>
                        <m:r>
                          <a:rPr lang="en-US" altLang="zh-CN" sz="2400" b="0" i="1" dirty="0" smtClean="0">
                            <a:latin typeface="Cambria Math" panose="02040503050406030204" pitchFamily="18" charset="0"/>
                            <a:ea typeface="+mj-ea"/>
                            <a:cs typeface="Cambria Math" panose="02040503050406030204" pitchFamily="18" charset="0"/>
                          </a:rPr>
                          <m:t>𝑠</m:t>
                        </m:r>
                      </m:e>
                      <m:sup>
                        <m:r>
                          <a:rPr lang="en-US" altLang="zh-CN" sz="2400" b="0" i="1" dirty="0" smtClean="0">
                            <a:latin typeface="Cambria Math" panose="02040503050406030204" pitchFamily="18" charset="0"/>
                            <a:ea typeface="+mj-ea"/>
                            <a:cs typeface="Cambria Math" panose="02040503050406030204" pitchFamily="18" charset="0"/>
                          </a:rPr>
                          <m:t>2</m:t>
                        </m:r>
                      </m:sup>
                    </m:sSup>
                    <m:r>
                      <a:rPr lang="en-US" altLang="zh-CN" sz="2400" b="0" i="1" dirty="0" smtClean="0">
                        <a:latin typeface="Cambria Math" panose="02040503050406030204" pitchFamily="18" charset="0"/>
                        <a:ea typeface="+mj-ea"/>
                        <a:cs typeface="Cambria Math" panose="02040503050406030204" pitchFamily="18" charset="0"/>
                      </a:rPr>
                      <m:t>(</m:t>
                    </m:r>
                    <m:r>
                      <a:rPr lang="en-US" altLang="zh-CN" sz="2400" b="0" i="1" dirty="0" smtClean="0">
                        <a:latin typeface="Cambria Math" panose="02040503050406030204" pitchFamily="18" charset="0"/>
                        <a:ea typeface="+mj-ea"/>
                        <a:cs typeface="Cambria Math" panose="02040503050406030204" pitchFamily="18" charset="0"/>
                      </a:rPr>
                      <m:t>𝑥</m:t>
                    </m:r>
                    <m:r>
                      <a:rPr lang="en-US" altLang="zh-CN" sz="2400" b="0" i="1" dirty="0" smtClean="0">
                        <a:latin typeface="Cambria Math" panose="02040503050406030204" pitchFamily="18" charset="0"/>
                        <a:ea typeface="+mj-ea"/>
                        <a:cs typeface="Cambria Math" panose="02040503050406030204" pitchFamily="18" charset="0"/>
                      </a:rPr>
                      <m:t>)=(</m:t>
                    </m:r>
                    <m:acc>
                      <m:accPr>
                        <m:chr m:val="̅"/>
                        <m:ctrlPr>
                          <a:rPr lang="en-US" altLang="zh-CN" sz="2400" i="1" dirty="0" smtClean="0">
                            <a:latin typeface="Cambria Math" panose="02040503050406030204" pitchFamily="18" charset="0"/>
                            <a:ea typeface="+mj-ea"/>
                          </a:rPr>
                        </m:ctrlPr>
                      </m:accPr>
                      <m:e>
                        <m:r>
                          <a:rPr lang="en-US" altLang="zh-CN" sz="2400" b="0" i="1" dirty="0" smtClean="0">
                            <a:latin typeface="Cambria Math" panose="02040503050406030204" pitchFamily="18" charset="0"/>
                            <a:ea typeface="+mj-ea"/>
                          </a:rPr>
                          <m:t>𝑓</m:t>
                        </m:r>
                      </m:e>
                    </m:acc>
                    <m:sSup>
                      <m:sSupPr>
                        <m:ctrlPr>
                          <a:rPr lang="en-US" altLang="zh-CN" sz="2400" i="1" dirty="0" smtClean="0">
                            <a:latin typeface="Cambria Math" panose="02040503050406030204" pitchFamily="18" charset="0"/>
                            <a:ea typeface="+mj-ea"/>
                            <a:cs typeface="Cambria Math" panose="02040503050406030204" pitchFamily="18" charset="0"/>
                          </a:rPr>
                        </m:ctrlPr>
                      </m:sSupPr>
                      <m:e>
                        <m:d>
                          <m:dPr>
                            <m:ctrlPr>
                              <a:rPr lang="en-US" altLang="zh-CN" sz="2400" b="0" i="1" dirty="0">
                                <a:latin typeface="Cambria Math" panose="02040503050406030204" pitchFamily="18" charset="0"/>
                                <a:ea typeface="+mj-ea"/>
                                <a:cs typeface="Cambria Math" panose="02040503050406030204" pitchFamily="18" charset="0"/>
                              </a:rPr>
                            </m:ctrlPr>
                          </m:dPr>
                          <m:e>
                            <m:r>
                              <a:rPr lang="en-US" altLang="zh-CN" sz="2400" b="0" i="1" dirty="0" smtClean="0">
                                <a:latin typeface="Cambria Math" panose="02040503050406030204" pitchFamily="18" charset="0"/>
                                <a:ea typeface="+mj-ea"/>
                                <a:cs typeface="Cambria Math" panose="02040503050406030204" pitchFamily="18" charset="0"/>
                              </a:rPr>
                              <m:t>𝑥</m:t>
                            </m:r>
                          </m:e>
                        </m:d>
                        <m:r>
                          <a:rPr lang="en-US" altLang="zh-CN" sz="2400" b="0" i="1" dirty="0" smtClean="0">
                            <a:latin typeface="Cambria Math" panose="02040503050406030204" pitchFamily="18" charset="0"/>
                            <a:ea typeface="+mj-ea"/>
                            <a:cs typeface="Cambria Math" panose="02040503050406030204" pitchFamily="18" charset="0"/>
                          </a:rPr>
                          <m:t>−</m:t>
                        </m:r>
                        <m:r>
                          <a:rPr lang="en-US" altLang="zh-CN" sz="2400" b="0" i="1" dirty="0" smtClean="0">
                            <a:latin typeface="Cambria Math" panose="02040503050406030204" pitchFamily="18" charset="0"/>
                            <a:ea typeface="+mj-ea"/>
                            <a:cs typeface="Cambria Math" panose="02040503050406030204" pitchFamily="18" charset="0"/>
                          </a:rPr>
                          <m:t>𝑦</m:t>
                        </m:r>
                        <m:r>
                          <a:rPr lang="en-US" altLang="zh-CN" sz="2400" b="0" i="1" dirty="0" smtClean="0">
                            <a:latin typeface="Cambria Math" panose="02040503050406030204" pitchFamily="18" charset="0"/>
                            <a:ea typeface="+mj-ea"/>
                            <a:cs typeface="Cambria Math" panose="02040503050406030204" pitchFamily="18" charset="0"/>
                          </a:rPr>
                          <m:t>)</m:t>
                        </m:r>
                      </m:e>
                      <m:sup>
                        <m:r>
                          <a:rPr lang="en-US" altLang="zh-CN" sz="2400" b="0" i="1" dirty="0" smtClean="0">
                            <a:latin typeface="Cambria Math" panose="02040503050406030204" pitchFamily="18" charset="0"/>
                            <a:ea typeface="+mj-ea"/>
                            <a:cs typeface="Cambria Math" panose="02040503050406030204" pitchFamily="18" charset="0"/>
                          </a:rPr>
                          <m:t>2</m:t>
                        </m:r>
                      </m:sup>
                    </m:sSup>
                  </m:oMath>
                </a14:m>
                <a:r>
                  <a:rPr lang="zh-CN" altLang="en-US" sz="2400" dirty="0">
                    <a:latin typeface="+mj-ea"/>
                    <a:ea typeface="+mj-ea"/>
                    <a:cs typeface="微软雅黑" panose="020B0503020204020204" charset="-122"/>
                  </a:rPr>
                  <a:t>为便与讨论，假定噪声期望为</a:t>
                </a:r>
                <a:r>
                  <a:rPr lang="en-US" altLang="zh-CN" sz="2400" dirty="0">
                    <a:latin typeface="+mj-ea"/>
                    <a:ea typeface="+mj-ea"/>
                    <a:cs typeface="微软雅黑" panose="020B0503020204020204" charset="-122"/>
                  </a:rPr>
                  <a:t>0</a:t>
                </a:r>
                <a:r>
                  <a:rPr lang="zh-CN" altLang="en-US" sz="2400" dirty="0">
                    <a:latin typeface="+mj-ea"/>
                    <a:ea typeface="+mj-ea"/>
                    <a:cs typeface="微软雅黑" panose="020B0503020204020204" charset="-122"/>
                  </a:rPr>
                  <a:t>，也即</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𝐸</m:t>
                        </m:r>
                      </m:e>
                      <m:sub>
                        <m:r>
                          <a:rPr lang="en-US" altLang="zh-CN" sz="2400" b="0" i="1" smtClean="0">
                            <a:latin typeface="Cambria Math" panose="02040503050406030204" pitchFamily="18" charset="0"/>
                            <a:ea typeface="+mj-ea"/>
                          </a:rPr>
                          <m:t>𝐷</m:t>
                        </m:r>
                      </m:sub>
                    </m:sSub>
                    <m:d>
                      <m:dPr>
                        <m:begChr m:val="["/>
                        <m:endChr m:val="]"/>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𝐷</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𝑦</m:t>
                        </m:r>
                      </m:e>
                    </m:d>
                    <m:r>
                      <a:rPr lang="en-US" altLang="zh-CN" sz="2400" b="0" i="1" smtClean="0">
                        <a:latin typeface="Cambria Math" panose="02040503050406030204" pitchFamily="18" charset="0"/>
                        <a:ea typeface="+mj-ea"/>
                      </a:rPr>
                      <m:t>=0</m:t>
                    </m:r>
                  </m:oMath>
                </a14:m>
                <a:r>
                  <a:rPr lang="en-US" altLang="zh-CN" sz="2400" dirty="0">
                    <a:latin typeface="+mj-ea"/>
                    <a:ea typeface="+mj-ea"/>
                    <a:cs typeface="微软雅黑" panose="020B0503020204020204" charset="-122"/>
                  </a:rPr>
                  <a:t>, </a:t>
                </a:r>
                <a:r>
                  <a:rPr lang="zh-CN" altLang="en-US" sz="2400" dirty="0">
                    <a:latin typeface="+mj-ea"/>
                    <a:ea typeface="+mj-ea"/>
                    <a:cs typeface="微软雅黑" panose="020B0503020204020204" charset="-122"/>
                  </a:rPr>
                  <a:t>对泛化误差分解</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623533" y="1197633"/>
                <a:ext cx="11094369" cy="1037567"/>
              </a:xfrm>
              <a:blipFill>
                <a:blip r:embed="rId2"/>
                <a:stretch>
                  <a:fillRect l="-824" t="-1754" b="-13450"/>
                </a:stretch>
              </a:blipFill>
            </p:spPr>
            <p:txBody>
              <a:bodyPr/>
              <a:lstStyle/>
              <a:p>
                <a:r>
                  <a:rPr lang="zh-CN" altLang="en-US">
                    <a:noFill/>
                  </a:rPr>
                  <a:t> </a:t>
                </a:r>
              </a:p>
            </p:txBody>
          </p:sp>
        </mc:Fallback>
      </mc:AlternateContent>
      <p:sp>
        <p:nvSpPr>
          <p:cNvPr id="5" name="文本框 22"/>
          <p:cNvSpPr txBox="1">
            <a:spLocks noChangeArrowheads="1"/>
          </p:cNvSpPr>
          <p:nvPr/>
        </p:nvSpPr>
        <p:spPr bwMode="auto">
          <a:xfrm>
            <a:off x="623533" y="25575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sym typeface="+mn-ea"/>
              </a:rPr>
              <a:t>偏差与方差</a:t>
            </a:r>
            <a:br>
              <a:rPr lang="zh-CN" altLang="en-US" dirty="0"/>
            </a:br>
            <a:endParaRPr lang="zh-CN" altLang="en-US" dirty="0"/>
          </a:p>
        </p:txBody>
      </p:sp>
      <p:pic>
        <p:nvPicPr>
          <p:cNvPr id="6" name="Picture 6">
            <a:extLst>
              <a:ext uri="{FF2B5EF4-FFF2-40B4-BE49-F238E27FC236}">
                <a16:creationId xmlns:a16="http://schemas.microsoft.com/office/drawing/2014/main" id="{5812BBB2-FB88-4D31-8EE7-876072EFE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514" y="2276810"/>
            <a:ext cx="6728293" cy="2792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EBF1EDA2-0204-484C-94E2-ED8AABD7C5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717" y="5110700"/>
            <a:ext cx="7056560" cy="1645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4487" y="1652638"/>
            <a:ext cx="10517413" cy="3785652"/>
          </a:xfrm>
          <a:prstGeom prst="rect">
            <a:avLst/>
          </a:prstGeom>
          <a:noFill/>
        </p:spPr>
        <p:txBody>
          <a:bodyPr wrap="square" rtlCol="0" anchor="t">
            <a:spAutoFit/>
          </a:bodyPr>
          <a:lstStyle/>
          <a:p>
            <a:pPr marL="0" indent="0">
              <a:buNone/>
            </a:pPr>
            <a:r>
              <a:rPr lang="zh-CN" altLang="en-US" sz="2400" dirty="0">
                <a:latin typeface="+mj-ea"/>
                <a:ea typeface="+mj-ea"/>
                <a:sym typeface="+mn-ea"/>
              </a:rPr>
              <a:t>又由假设中噪声期望为</a:t>
            </a:r>
            <a:r>
              <a:rPr lang="en-US" altLang="zh-CN" sz="2400" dirty="0">
                <a:latin typeface="+mj-ea"/>
                <a:ea typeface="+mj-ea"/>
                <a:sym typeface="+mn-ea"/>
              </a:rPr>
              <a:t>0</a:t>
            </a:r>
            <a:r>
              <a:rPr lang="zh-CN" altLang="en-US" sz="2400" dirty="0">
                <a:latin typeface="+mj-ea"/>
                <a:ea typeface="+mj-ea"/>
                <a:sym typeface="+mn-ea"/>
              </a:rPr>
              <a:t>，可得</a:t>
            </a:r>
            <a:endParaRPr lang="en-US" altLang="zh-CN" sz="2400" dirty="0">
              <a:latin typeface="+mj-ea"/>
              <a:ea typeface="+mj-ea"/>
            </a:endParaRPr>
          </a:p>
          <a:p>
            <a:r>
              <a:rPr lang="en-US" altLang="zh-CN" sz="2400" dirty="0">
                <a:latin typeface="+mj-ea"/>
                <a:ea typeface="+mj-ea"/>
              </a:rPr>
              <a:t>	</a:t>
            </a:r>
          </a:p>
          <a:p>
            <a:endParaRPr lang="en-US" altLang="zh-CN" sz="2400" dirty="0">
              <a:latin typeface="+mj-ea"/>
              <a:ea typeface="+mj-ea"/>
              <a:sym typeface="+mn-ea"/>
            </a:endParaRPr>
          </a:p>
          <a:p>
            <a:endParaRPr lang="en-US" altLang="zh-CN" sz="2400" dirty="0">
              <a:latin typeface="+mj-ea"/>
              <a:ea typeface="+mj-ea"/>
              <a:sym typeface="+mn-ea"/>
            </a:endParaRPr>
          </a:p>
          <a:p>
            <a:r>
              <a:rPr lang="zh-CN" altLang="en-US" sz="2400" dirty="0">
                <a:latin typeface="+mj-ea"/>
                <a:ea typeface="+mj-ea"/>
                <a:sym typeface="+mn-ea"/>
              </a:rPr>
              <a:t>于是：</a:t>
            </a:r>
            <a:r>
              <a:rPr lang="en-US" altLang="zh-CN" sz="2400" dirty="0">
                <a:latin typeface="+mj-ea"/>
                <a:ea typeface="+mj-ea"/>
                <a:sym typeface="+mn-ea"/>
              </a:rPr>
              <a:t>                  </a:t>
            </a:r>
          </a:p>
          <a:p>
            <a:pPr marL="0" indent="0">
              <a:buNone/>
            </a:pPr>
            <a:endParaRPr lang="en-US" altLang="zh-CN" sz="2400" dirty="0">
              <a:latin typeface="+mj-ea"/>
              <a:ea typeface="+mj-ea"/>
              <a:sym typeface="+mn-ea"/>
            </a:endParaRPr>
          </a:p>
          <a:p>
            <a:pPr marL="0" indent="0">
              <a:buNone/>
            </a:pPr>
            <a:endParaRPr lang="en-US" altLang="zh-CN" sz="2400" dirty="0">
              <a:latin typeface="+mj-ea"/>
              <a:ea typeface="+mj-ea"/>
              <a:sym typeface="+mn-ea"/>
            </a:endParaRPr>
          </a:p>
          <a:p>
            <a:pPr marL="0" indent="0">
              <a:buNone/>
            </a:pPr>
            <a:r>
              <a:rPr lang="en-US" altLang="zh-CN" sz="2400" dirty="0">
                <a:latin typeface="+mj-ea"/>
                <a:ea typeface="+mj-ea"/>
                <a:sym typeface="+mn-ea"/>
              </a:rPr>
              <a:t>                       </a:t>
            </a:r>
            <a:endParaRPr lang="en-US" altLang="zh-CN" sz="2400" b="1" dirty="0">
              <a:solidFill>
                <a:srgbClr val="FF0000"/>
              </a:solidFill>
              <a:latin typeface="+mj-ea"/>
              <a:ea typeface="+mj-ea"/>
              <a:sym typeface="+mn-ea"/>
            </a:endParaRPr>
          </a:p>
          <a:p>
            <a:pPr marL="0" indent="0">
              <a:buNone/>
            </a:pPr>
            <a:r>
              <a:rPr lang="zh-CN" altLang="en-US" sz="2400" b="1" dirty="0">
                <a:solidFill>
                  <a:srgbClr val="FF0000"/>
                </a:solidFill>
                <a:latin typeface="+mj-ea"/>
                <a:ea typeface="+mj-ea"/>
                <a:sym typeface="+mn-ea"/>
              </a:rPr>
              <a:t>也即泛化误差可分解为偏差、方差与噪声之和。</a:t>
            </a:r>
            <a:endParaRPr lang="en-US" altLang="zh-CN" sz="2400" dirty="0">
              <a:latin typeface="+mj-ea"/>
              <a:ea typeface="+mj-ea"/>
            </a:endParaRPr>
          </a:p>
          <a:p>
            <a:pPr marL="0" indent="0">
              <a:buNone/>
            </a:pPr>
            <a:endParaRPr lang="en-US" altLang="zh-CN" sz="2400" dirty="0">
              <a:latin typeface="+mj-ea"/>
              <a:ea typeface="+mj-ea"/>
            </a:endParaRPr>
          </a:p>
        </p:txBody>
      </p:sp>
      <p:sp>
        <p:nvSpPr>
          <p:cNvPr id="36" name="文本框 22"/>
          <p:cNvSpPr txBox="1">
            <a:spLocks noChangeArrowheads="1"/>
          </p:cNvSpPr>
          <p:nvPr/>
        </p:nvSpPr>
        <p:spPr bwMode="auto">
          <a:xfrm>
            <a:off x="623533" y="25575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sym typeface="+mn-ea"/>
              </a:rPr>
              <a:t>偏差与方差</a:t>
            </a:r>
            <a:br>
              <a:rPr lang="zh-CN" altLang="en-US" dirty="0"/>
            </a:br>
            <a:endParaRPr lang="zh-CN" altLang="en-US" dirty="0"/>
          </a:p>
        </p:txBody>
      </p:sp>
      <p:pic>
        <p:nvPicPr>
          <p:cNvPr id="5" name="Picture 3">
            <a:extLst>
              <a:ext uri="{FF2B5EF4-FFF2-40B4-BE49-F238E27FC236}">
                <a16:creationId xmlns:a16="http://schemas.microsoft.com/office/drawing/2014/main" id="{9761442D-63D3-4F48-ABBA-C323B41FE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439" y="2196064"/>
            <a:ext cx="9342161" cy="619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5F8630A-01DA-4CEE-AFFA-E56DFAFBA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1259" y="3697853"/>
            <a:ext cx="4188260" cy="34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623533" y="1363340"/>
            <a:ext cx="10724515" cy="5020682"/>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0000"/>
              </a:lnSpc>
              <a:spcBef>
                <a:spcPts val="0"/>
              </a:spcBef>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charset="-122"/>
              </a:rPr>
              <a:t>偏差</a:t>
            </a:r>
            <a:r>
              <a:rPr lang="zh-CN" altLang="en-US" sz="2400" dirty="0">
                <a:latin typeface="微软雅黑" panose="020B0503020204020204" pitchFamily="34" charset="-122"/>
                <a:ea typeface="微软雅黑" panose="020B0503020204020204" pitchFamily="34" charset="-122"/>
                <a:cs typeface="微软雅黑" panose="020B0503020204020204" charset="-122"/>
              </a:rPr>
              <a:t>度量了学习算法期望预测与真实结果的偏离程度；即刻画了学习算法本身的拟合能力；</a:t>
            </a: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342900" lvl="1" indent="-342900">
              <a:lnSpc>
                <a:spcPct val="130000"/>
              </a:lnSpc>
              <a:spcBef>
                <a:spcPts val="0"/>
              </a:spcBef>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charset="-122"/>
              </a:rPr>
              <a:t>方差</a:t>
            </a:r>
            <a:r>
              <a:rPr lang="zh-CN" altLang="en-US" sz="2400" dirty="0">
                <a:latin typeface="微软雅黑" panose="020B0503020204020204" pitchFamily="34" charset="-122"/>
                <a:ea typeface="微软雅黑" panose="020B0503020204020204" pitchFamily="34" charset="-122"/>
                <a:cs typeface="微软雅黑" panose="020B0503020204020204" charset="-122"/>
              </a:rPr>
              <a:t>度量了同样大小训练集的变动所导致的学习性能的变化；即刻画了数据扰动所造成的影响；</a:t>
            </a: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342900" lvl="1" indent="-342900">
              <a:lnSpc>
                <a:spcPct val="130000"/>
              </a:lnSpc>
              <a:spcBef>
                <a:spcPts val="0"/>
              </a:spcBef>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charset="-122"/>
              </a:rPr>
              <a:t>噪声</a:t>
            </a:r>
            <a:r>
              <a:rPr lang="zh-CN" altLang="en-US" sz="2400" dirty="0">
                <a:latin typeface="微软雅黑" panose="020B0503020204020204" pitchFamily="34" charset="-122"/>
                <a:ea typeface="微软雅黑" panose="020B0503020204020204" pitchFamily="34" charset="-122"/>
                <a:cs typeface="微软雅黑" panose="020B0503020204020204" charset="-122"/>
              </a:rPr>
              <a:t>表达了在当前任务上任何学习算法所能达到的期望泛化误差的下界；即刻画了学习问题本身的难度。</a:t>
            </a:r>
          </a:p>
          <a:p>
            <a:pPr marL="342900" lvl="1" indent="-342900">
              <a:lnSpc>
                <a:spcPct val="130000"/>
              </a:lnSpc>
              <a:spcBef>
                <a:spcPts val="0"/>
              </a:spcBef>
            </a:pPr>
            <a:endParaRPr lang="zh-CN" altLang="en-US" sz="2400" dirty="0">
              <a:latin typeface="微软雅黑" panose="020B0503020204020204" pitchFamily="34" charset="-122"/>
              <a:ea typeface="微软雅黑" panose="020B0503020204020204" pitchFamily="34" charset="-122"/>
              <a:cs typeface="微软雅黑" panose="020B0503020204020204" charset="-122"/>
            </a:endParaRPr>
          </a:p>
          <a:p>
            <a:pPr marL="342900" lvl="1" indent="-342900">
              <a:lnSpc>
                <a:spcPct val="130000"/>
              </a:lnSpc>
              <a:spcBef>
                <a:spcPts val="0"/>
              </a:spcBef>
            </a:pPr>
            <a:r>
              <a:rPr lang="zh-CN" altLang="en-US" sz="2400" dirty="0">
                <a:latin typeface="微软雅黑" panose="020B0503020204020204" pitchFamily="34" charset="-122"/>
                <a:ea typeface="微软雅黑" panose="020B0503020204020204" pitchFamily="34" charset="-122"/>
                <a:cs typeface="微软雅黑" panose="020B0503020204020204" charset="-122"/>
              </a:rPr>
              <a:t>泛化性能是由学习算法的能力、数据的充分性以及学习任务本身的难度所共同决定的。给定学习任务为了取得好的泛化性能，需要使偏差小</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充分拟合数据</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而且方差较小</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减少数据扰动产生的影响</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a:t>
            </a:r>
          </a:p>
        </p:txBody>
      </p:sp>
      <p:sp>
        <p:nvSpPr>
          <p:cNvPr id="36" name="文本框 22"/>
          <p:cNvSpPr txBox="1">
            <a:spLocks noChangeArrowheads="1"/>
          </p:cNvSpPr>
          <p:nvPr/>
        </p:nvSpPr>
        <p:spPr bwMode="auto">
          <a:xfrm>
            <a:off x="623533" y="25575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sym typeface="+mn-ea"/>
              </a:rPr>
              <a:t>偏差与方差</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偏差和方差</a:t>
            </a:r>
          </a:p>
        </p:txBody>
      </p:sp>
      <p:sp>
        <p:nvSpPr>
          <p:cNvPr id="195" name="文本框 194"/>
          <p:cNvSpPr txBox="1"/>
          <p:nvPr/>
        </p:nvSpPr>
        <p:spPr>
          <a:xfrm>
            <a:off x="645074" y="1352549"/>
            <a:ext cx="5761037" cy="5151538"/>
          </a:xfrm>
          <a:prstGeom prst="rect">
            <a:avLst/>
          </a:prstGeom>
          <a:noFill/>
        </p:spPr>
        <p:txBody>
          <a:bodyPr wrap="square">
            <a:spAutoFit/>
          </a:bodyPr>
          <a:lstStyle/>
          <a:p>
            <a:pPr>
              <a:lnSpc>
                <a:spcPct val="150000"/>
              </a:lnSpc>
              <a:spcBef>
                <a:spcPts val="900"/>
              </a:spcBef>
              <a:spcAft>
                <a:spcPts val="900"/>
              </a:spcAft>
            </a:pPr>
            <a:r>
              <a:rPr lang="en-US" altLang="zh-CN" sz="2400" b="1" dirty="0" err="1">
                <a:effectLst/>
                <a:latin typeface="+mj-ea"/>
                <a:ea typeface="+mj-ea"/>
                <a:cs typeface="Times New Roman" panose="02020603050405020304" pitchFamily="18" charset="0"/>
              </a:rPr>
              <a:t>方差Variance</a:t>
            </a:r>
            <a:r>
              <a:rPr lang="en-US" altLang="zh-CN" sz="2400" b="1" dirty="0">
                <a:effectLst/>
                <a:latin typeface="+mj-ea"/>
                <a:ea typeface="+mj-ea"/>
                <a:cs typeface="Times New Roman" panose="02020603050405020304" pitchFamily="18" charset="0"/>
              </a:rPr>
              <a:t>：</a:t>
            </a:r>
          </a:p>
          <a:p>
            <a:pPr>
              <a:lnSpc>
                <a:spcPct val="150000"/>
              </a:lnSpc>
              <a:spcBef>
                <a:spcPts val="900"/>
              </a:spcBef>
              <a:spcAft>
                <a:spcPts val="900"/>
              </a:spcAft>
            </a:pPr>
            <a:r>
              <a:rPr lang="en-US" altLang="zh-CN" sz="2400" dirty="0" err="1">
                <a:effectLst/>
                <a:latin typeface="+mj-ea"/>
                <a:ea typeface="+mj-ea"/>
                <a:cs typeface="Times New Roman" panose="02020603050405020304" pitchFamily="18" charset="0"/>
              </a:rPr>
              <a:t>描述的是预测值的变化范围，离散程度，也就是离其期望值的距离。方差越大，数据的分布越分散，如</a:t>
            </a:r>
            <a:r>
              <a:rPr lang="zh-CN" altLang="en-US" sz="2400" dirty="0">
                <a:effectLst/>
                <a:latin typeface="+mj-ea"/>
                <a:ea typeface="+mj-ea"/>
                <a:cs typeface="Times New Roman" panose="02020603050405020304" pitchFamily="18" charset="0"/>
              </a:rPr>
              <a:t>右</a:t>
            </a:r>
            <a:r>
              <a:rPr lang="en-US" altLang="zh-CN" sz="2400" dirty="0" err="1">
                <a:effectLst/>
                <a:latin typeface="+mj-ea"/>
                <a:ea typeface="+mj-ea"/>
                <a:cs typeface="Times New Roman" panose="02020603050405020304" pitchFamily="18" charset="0"/>
              </a:rPr>
              <a:t>图右列所示</a:t>
            </a:r>
            <a:r>
              <a:rPr lang="en-US" altLang="zh-CN" sz="2400" dirty="0">
                <a:effectLst/>
                <a:latin typeface="+mj-ea"/>
                <a:ea typeface="+mj-ea"/>
                <a:cs typeface="Times New Roman" panose="02020603050405020304" pitchFamily="18" charset="0"/>
              </a:rPr>
              <a:t>。</a:t>
            </a:r>
            <a:endParaRPr lang="zh-CN" altLang="zh-CN" sz="2400" dirty="0">
              <a:effectLst/>
              <a:latin typeface="+mj-ea"/>
              <a:ea typeface="+mj-ea"/>
              <a:cs typeface="Times New Roman" panose="02020603050405020304" pitchFamily="18" charset="0"/>
            </a:endParaRPr>
          </a:p>
          <a:p>
            <a:pPr>
              <a:lnSpc>
                <a:spcPct val="150000"/>
              </a:lnSpc>
              <a:spcBef>
                <a:spcPts val="900"/>
              </a:spcBef>
              <a:spcAft>
                <a:spcPts val="900"/>
              </a:spcAft>
            </a:pPr>
            <a:r>
              <a:rPr lang="en-US" altLang="zh-CN" sz="2400" b="1" dirty="0" err="1">
                <a:effectLst/>
                <a:latin typeface="+mj-ea"/>
                <a:ea typeface="+mj-ea"/>
                <a:cs typeface="Times New Roman" panose="02020603050405020304" pitchFamily="18" charset="0"/>
              </a:rPr>
              <a:t>偏差Bias</a:t>
            </a:r>
            <a:r>
              <a:rPr lang="en-US" altLang="zh-CN" sz="2400" b="1" dirty="0">
                <a:effectLst/>
                <a:latin typeface="+mj-ea"/>
                <a:ea typeface="+mj-ea"/>
                <a:cs typeface="Times New Roman" panose="02020603050405020304" pitchFamily="18" charset="0"/>
              </a:rPr>
              <a:t>：</a:t>
            </a:r>
          </a:p>
          <a:p>
            <a:pPr>
              <a:lnSpc>
                <a:spcPct val="150000"/>
              </a:lnSpc>
              <a:spcBef>
                <a:spcPts val="900"/>
              </a:spcBef>
              <a:spcAft>
                <a:spcPts val="900"/>
              </a:spcAft>
            </a:pPr>
            <a:r>
              <a:rPr lang="en-US" altLang="zh-CN" sz="2400" dirty="0" err="1">
                <a:effectLst/>
                <a:latin typeface="+mj-ea"/>
                <a:ea typeface="+mj-ea"/>
                <a:cs typeface="Times New Roman" panose="02020603050405020304" pitchFamily="18" charset="0"/>
              </a:rPr>
              <a:t>描述的是预测值（估计值）的期望与真实值之间的差距。偏差越大，越偏离真实数据，如</a:t>
            </a:r>
            <a:r>
              <a:rPr lang="zh-CN" altLang="en-US" sz="2400" dirty="0">
                <a:effectLst/>
                <a:latin typeface="+mj-ea"/>
                <a:ea typeface="+mj-ea"/>
                <a:cs typeface="Times New Roman" panose="02020603050405020304" pitchFamily="18" charset="0"/>
              </a:rPr>
              <a:t>右</a:t>
            </a:r>
            <a:r>
              <a:rPr lang="en-US" altLang="zh-CN" sz="2400" dirty="0" err="1">
                <a:effectLst/>
                <a:latin typeface="+mj-ea"/>
                <a:ea typeface="+mj-ea"/>
                <a:cs typeface="Times New Roman" panose="02020603050405020304" pitchFamily="18" charset="0"/>
              </a:rPr>
              <a:t>图第二行所示</a:t>
            </a:r>
            <a:r>
              <a:rPr lang="en-US" altLang="zh-CN" sz="2400" dirty="0">
                <a:effectLst/>
                <a:latin typeface="+mj-ea"/>
                <a:ea typeface="+mj-ea"/>
                <a:cs typeface="Times New Roman" panose="02020603050405020304" pitchFamily="18" charset="0"/>
              </a:rPr>
              <a:t>。</a:t>
            </a:r>
            <a:endParaRPr lang="zh-CN" altLang="zh-CN" sz="2400" dirty="0">
              <a:effectLst/>
              <a:latin typeface="+mj-ea"/>
              <a:ea typeface="+mj-ea"/>
              <a:cs typeface="Times New Roman" panose="02020603050405020304" pitchFamily="18" charset="0"/>
            </a:endParaRPr>
          </a:p>
        </p:txBody>
      </p:sp>
      <p:pic>
        <p:nvPicPr>
          <p:cNvPr id="196" name="Picture"/>
          <p:cNvPicPr/>
          <p:nvPr/>
        </p:nvPicPr>
        <p:blipFill rotWithShape="1">
          <a:blip r:embed="rId3"/>
          <a:srcRect l="13225" t="7732"/>
          <a:stretch>
            <a:fillRect/>
          </a:stretch>
        </p:blipFill>
        <p:spPr bwMode="auto">
          <a:xfrm>
            <a:off x="7171310" y="1721881"/>
            <a:ext cx="4868290" cy="4407457"/>
          </a:xfrm>
          <a:prstGeom prst="rect">
            <a:avLst/>
          </a:prstGeom>
          <a:noFill/>
          <a:ln w="9525">
            <a:noFill/>
          </a:ln>
        </p:spPr>
      </p:pic>
      <p:sp>
        <p:nvSpPr>
          <p:cNvPr id="5" name="文本框 4"/>
          <p:cNvSpPr txBox="1"/>
          <p:nvPr/>
        </p:nvSpPr>
        <p:spPr>
          <a:xfrm>
            <a:off x="7965027" y="1352549"/>
            <a:ext cx="1081499" cy="369332"/>
          </a:xfrm>
          <a:prstGeom prst="rect">
            <a:avLst/>
          </a:prstGeom>
          <a:noFill/>
        </p:spPr>
        <p:txBody>
          <a:bodyPr wrap="square" rtlCol="0">
            <a:spAutoFit/>
          </a:bodyPr>
          <a:lstStyle/>
          <a:p>
            <a:r>
              <a:rPr lang="zh-CN" altLang="en-US" sz="1800" dirty="0"/>
              <a:t>低方差</a:t>
            </a:r>
          </a:p>
        </p:txBody>
      </p:sp>
      <p:sp>
        <p:nvSpPr>
          <p:cNvPr id="6" name="文本框 5"/>
          <p:cNvSpPr txBox="1"/>
          <p:nvPr/>
        </p:nvSpPr>
        <p:spPr>
          <a:xfrm>
            <a:off x="10377897" y="1352549"/>
            <a:ext cx="1081499" cy="369332"/>
          </a:xfrm>
          <a:prstGeom prst="rect">
            <a:avLst/>
          </a:prstGeom>
          <a:noFill/>
        </p:spPr>
        <p:txBody>
          <a:bodyPr wrap="square" rtlCol="0">
            <a:spAutoFit/>
          </a:bodyPr>
          <a:lstStyle/>
          <a:p>
            <a:r>
              <a:rPr lang="zh-CN" altLang="en-US" sz="1800" dirty="0"/>
              <a:t>高方差</a:t>
            </a:r>
          </a:p>
        </p:txBody>
      </p:sp>
      <p:sp>
        <p:nvSpPr>
          <p:cNvPr id="7" name="文本框 6"/>
          <p:cNvSpPr txBox="1"/>
          <p:nvPr/>
        </p:nvSpPr>
        <p:spPr>
          <a:xfrm>
            <a:off x="6622822" y="4689398"/>
            <a:ext cx="372105" cy="923330"/>
          </a:xfrm>
          <a:prstGeom prst="rect">
            <a:avLst/>
          </a:prstGeom>
          <a:noFill/>
        </p:spPr>
        <p:txBody>
          <a:bodyPr wrap="square" rtlCol="0">
            <a:spAutoFit/>
          </a:bodyPr>
          <a:lstStyle/>
          <a:p>
            <a:r>
              <a:rPr lang="zh-CN" altLang="en-US" sz="1800" dirty="0"/>
              <a:t>高</a:t>
            </a:r>
            <a:endParaRPr lang="en-US" altLang="zh-CN" sz="1800" dirty="0"/>
          </a:p>
          <a:p>
            <a:r>
              <a:rPr lang="zh-CN" altLang="en-US" sz="1800" dirty="0"/>
              <a:t>偏差</a:t>
            </a:r>
          </a:p>
        </p:txBody>
      </p:sp>
      <p:sp>
        <p:nvSpPr>
          <p:cNvPr id="10" name="文本框 9"/>
          <p:cNvSpPr txBox="1"/>
          <p:nvPr/>
        </p:nvSpPr>
        <p:spPr>
          <a:xfrm>
            <a:off x="6622822" y="2377014"/>
            <a:ext cx="372105" cy="923330"/>
          </a:xfrm>
          <a:prstGeom prst="rect">
            <a:avLst/>
          </a:prstGeom>
          <a:noFill/>
        </p:spPr>
        <p:txBody>
          <a:bodyPr wrap="square" rtlCol="0">
            <a:spAutoFit/>
          </a:bodyPr>
          <a:lstStyle/>
          <a:p>
            <a:r>
              <a:rPr lang="zh-CN" altLang="en-US" sz="1800" dirty="0"/>
              <a:t>低偏差</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476250" y="1343025"/>
            <a:ext cx="12767945" cy="1211580"/>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755" lvl="1" indent="0">
              <a:lnSpc>
                <a:spcPct val="110000"/>
              </a:lnSpc>
              <a:buNone/>
            </a:pPr>
            <a:r>
              <a:rPr lang="zh-CN" altLang="en-US" sz="2400" dirty="0">
                <a:latin typeface="微软雅黑" panose="020B0503020204020204" pitchFamily="34" charset="-122"/>
                <a:ea typeface="微软雅黑" panose="020B0503020204020204" pitchFamily="34" charset="-122"/>
                <a:cs typeface="微软雅黑" panose="020B0503020204020204" charset="-122"/>
              </a:rPr>
              <a:t>一般来说，偏差与方差是有冲突的，称为偏差</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方差窘境。</a:t>
            </a: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325755" lvl="1" indent="0">
              <a:lnSpc>
                <a:spcPct val="110000"/>
              </a:lnSpc>
              <a:buNone/>
            </a:pPr>
            <a:r>
              <a:rPr lang="zh-CN" altLang="en-US" sz="2400" dirty="0">
                <a:latin typeface="微软雅黑" panose="020B0503020204020204" pitchFamily="34" charset="-122"/>
                <a:ea typeface="微软雅黑" panose="020B0503020204020204" pitchFamily="34" charset="-122"/>
                <a:cs typeface="微软雅黑" panose="020B0503020204020204" charset="-122"/>
              </a:rPr>
              <a:t>如右图所示，假如我们能控制算法的训练程度：</a:t>
            </a: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p:txBody>
      </p:sp>
      <p:sp>
        <p:nvSpPr>
          <p:cNvPr id="5" name="内容占位符 2"/>
          <p:cNvSpPr txBox="1"/>
          <p:nvPr/>
        </p:nvSpPr>
        <p:spPr>
          <a:xfrm>
            <a:off x="476250" y="2423161"/>
            <a:ext cx="7475220" cy="376047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zh-CN" altLang="en-US" sz="2400" dirty="0">
                <a:latin typeface="+mj-ea"/>
                <a:ea typeface="+mj-ea"/>
              </a:rPr>
              <a:t>在训练不足时，学习器拟合能力不强，训练数据的扰动不足以使学习器的拟合能力产生显著变化，此时偏差主导泛化错误率；</a:t>
            </a:r>
            <a:endParaRPr lang="en-US" altLang="zh-CN" sz="2400" dirty="0">
              <a:latin typeface="+mj-ea"/>
              <a:ea typeface="+mj-ea"/>
            </a:endParaRPr>
          </a:p>
          <a:p>
            <a:pPr lvl="1">
              <a:lnSpc>
                <a:spcPct val="120000"/>
              </a:lnSpc>
            </a:pPr>
            <a:r>
              <a:rPr lang="zh-CN" altLang="en-US" sz="2400" dirty="0">
                <a:latin typeface="+mj-ea"/>
                <a:ea typeface="+mj-ea"/>
              </a:rPr>
              <a:t>随着训练程度加深，学习器拟合能力逐渐增强，方差逐渐主导泛化错误率；</a:t>
            </a:r>
            <a:endParaRPr lang="en-US" altLang="zh-CN" sz="2400" dirty="0">
              <a:latin typeface="+mj-ea"/>
              <a:ea typeface="+mj-ea"/>
            </a:endParaRPr>
          </a:p>
          <a:p>
            <a:pPr lvl="1">
              <a:lnSpc>
                <a:spcPct val="120000"/>
              </a:lnSpc>
            </a:pPr>
            <a:r>
              <a:rPr lang="zh-CN" altLang="en-US" sz="2400" dirty="0">
                <a:latin typeface="+mj-ea"/>
                <a:ea typeface="+mj-ea"/>
              </a:rPr>
              <a:t>训练充足后，学习器的拟合能力非常强，训练数据的轻微扰动都会导致学习器的显著变化，若训练数据自身非全局特性被学到则会发生过拟合。</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470" y="2178282"/>
            <a:ext cx="3973684" cy="2927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文本框 22"/>
          <p:cNvSpPr txBox="1">
            <a:spLocks noChangeArrowheads="1"/>
          </p:cNvSpPr>
          <p:nvPr/>
        </p:nvSpPr>
        <p:spPr bwMode="auto">
          <a:xfrm>
            <a:off x="623533" y="25575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nSpc>
                <a:spcPct val="110000"/>
              </a:lnSpc>
            </a:pPr>
            <a:r>
              <a:rPr lang="zh-CN" altLang="en-US" dirty="0">
                <a:latin typeface="微软雅黑" panose="020B0503020204020204" pitchFamily="34" charset="-122"/>
                <a:ea typeface="微软雅黑" panose="020B0503020204020204" pitchFamily="34" charset="-122"/>
                <a:sym typeface="+mn-ea"/>
              </a:rPr>
              <a:t>偏差与方差</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latin typeface="Impact" panose="020B0806030902050204" pitchFamily="34" charset="0"/>
                <a:ea typeface="微软雅黑" panose="020B0503020204020204" charset="-122"/>
                <a:sym typeface="+mn-ea"/>
              </a:rPr>
              <a:t>目录</a:t>
            </a:r>
          </a:p>
        </p:txBody>
      </p:sp>
      <p:grpSp>
        <p:nvGrpSpPr>
          <p:cNvPr id="4" name="组合 3"/>
          <p:cNvGrpSpPr/>
          <p:nvPr/>
        </p:nvGrpSpPr>
        <p:grpSpPr>
          <a:xfrm>
            <a:off x="2938780" y="1652905"/>
            <a:ext cx="6324600" cy="4025265"/>
            <a:chOff x="4728" y="2803"/>
            <a:chExt cx="9960" cy="6339"/>
          </a:xfrm>
        </p:grpSpPr>
        <p:sp>
          <p:nvSpPr>
            <p:cNvPr id="5"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2">
                      <a:lumMod val="60000"/>
                      <a:lumOff val="40000"/>
                    </a:schemeClr>
                  </a:solidFill>
                  <a:latin typeface="Impact" panose="020B0806030902050204" pitchFamily="34" charset="0"/>
                  <a:ea typeface="微软雅黑" panose="020B0503020204020204" charset="-122"/>
                </a:rPr>
                <a:t>01 </a:t>
              </a:r>
              <a:r>
                <a:rPr lang="en-US" altLang="zh-CN" sz="4000" dirty="0">
                  <a:solidFill>
                    <a:schemeClr val="bg2">
                      <a:lumMod val="60000"/>
                      <a:lumOff val="40000"/>
                    </a:schemeClr>
                  </a:solidFill>
                  <a:latin typeface="Impact" panose="020B0806030902050204" pitchFamily="34" charset="0"/>
                  <a:ea typeface="微软雅黑" panose="020B0503020204020204" charset="-122"/>
                </a:rPr>
                <a:t> </a:t>
              </a:r>
              <a:r>
                <a:rPr lang="en-US" altLang="zh-CN" sz="3600" dirty="0">
                  <a:solidFill>
                    <a:schemeClr val="bg2">
                      <a:lumMod val="60000"/>
                      <a:lumOff val="40000"/>
                    </a:schemeClr>
                  </a:solidFill>
                  <a:latin typeface="Impact" panose="020B0806030902050204" pitchFamily="34" charset="0"/>
                  <a:ea typeface="微软雅黑" panose="020B0503020204020204" charset="-122"/>
                </a:rPr>
                <a:t>  </a:t>
              </a:r>
              <a:r>
                <a:rPr lang="zh-CN" altLang="en-US" sz="3600" dirty="0">
                  <a:solidFill>
                    <a:schemeClr val="bg2">
                      <a:lumMod val="60000"/>
                      <a:lumOff val="40000"/>
                    </a:schemeClr>
                  </a:solidFill>
                  <a:latin typeface="Impact" panose="020B0806030902050204" pitchFamily="34" charset="0"/>
                  <a:ea typeface="微软雅黑" panose="020B0503020204020204" charset="-122"/>
                </a:rPr>
                <a:t>机器学习概述</a:t>
              </a:r>
              <a:endParaRPr lang="en-US" altLang="zh-CN" sz="3600" dirty="0">
                <a:solidFill>
                  <a:schemeClr val="bg2">
                    <a:lumMod val="60000"/>
                    <a:lumOff val="40000"/>
                  </a:schemeClr>
                </a:solidFill>
                <a:latin typeface="Impact" panose="020B0806030902050204" pitchFamily="34" charset="0"/>
                <a:ea typeface="微软雅黑" panose="020B0503020204020204" charset="-122"/>
              </a:endParaRPr>
            </a:p>
          </p:txBody>
        </p:sp>
        <p:sp>
          <p:nvSpPr>
            <p:cNvPr id="6"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defRPr sz="3600">
                  <a:solidFill>
                    <a:schemeClr val="bg2">
                      <a:lumMod val="60000"/>
                      <a:lumOff val="40000"/>
                    </a:schemeClr>
                  </a:solidFill>
                  <a:latin typeface="Impact" panose="020B0806030902050204" pitchFamily="34" charset="0"/>
                  <a:ea typeface="微软雅黑" panose="020B0503020204020204" charset="-122"/>
                </a:defRPr>
              </a:lvl1pPr>
              <a:lvl2pPr marL="742950" indent="-285750" eaLnBrk="0" hangingPunct="0">
                <a:defRPr sz="2400">
                  <a:latin typeface="等线" panose="02010600030101010101" charset="-122"/>
                  <a:ea typeface="宋体" panose="02010600030101010101" pitchFamily="2" charset="-122"/>
                </a:defRPr>
              </a:lvl2pPr>
              <a:lvl3pPr marL="1143000" indent="-228600" eaLnBrk="0" hangingPunct="0">
                <a:defRPr sz="2400">
                  <a:latin typeface="等线" panose="02010600030101010101" charset="-122"/>
                  <a:ea typeface="宋体" panose="02010600030101010101" pitchFamily="2" charset="-122"/>
                </a:defRPr>
              </a:lvl3pPr>
              <a:lvl4pPr marL="1600200" indent="-228600" eaLnBrk="0" hangingPunct="0">
                <a:defRPr sz="2400">
                  <a:latin typeface="等线" panose="02010600030101010101" charset="-122"/>
                  <a:ea typeface="宋体" panose="02010600030101010101" pitchFamily="2" charset="-122"/>
                </a:defRPr>
              </a:lvl4pPr>
              <a:lvl5pPr marL="2057400" indent="-228600" eaLnBrk="0" hangingPunct="0">
                <a:defRPr sz="2400">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9pPr>
            </a:lstStyle>
            <a:p>
              <a:r>
                <a:rPr lang="en-US" altLang="zh-CN" dirty="0"/>
                <a:t>02    </a:t>
              </a:r>
              <a:r>
                <a:rPr lang="zh-CN" altLang="en-US" dirty="0"/>
                <a:t>机器学习的类型</a:t>
              </a:r>
            </a:p>
          </p:txBody>
        </p:sp>
        <p:sp>
          <p:nvSpPr>
            <p:cNvPr id="7" name="TextBox 11"/>
            <p:cNvSpPr txBox="1">
              <a:spLocks noChangeArrowheads="1"/>
            </p:cNvSpPr>
            <p:nvPr/>
          </p:nvSpPr>
          <p:spPr bwMode="auto">
            <a:xfrm>
              <a:off x="4728" y="5058"/>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defRPr sz="3600">
                  <a:solidFill>
                    <a:schemeClr val="bg2">
                      <a:lumMod val="60000"/>
                      <a:lumOff val="40000"/>
                    </a:schemeClr>
                  </a:solidFill>
                  <a:latin typeface="Impact" panose="020B0806030902050204" pitchFamily="34" charset="0"/>
                  <a:ea typeface="微软雅黑" panose="020B0503020204020204" charset="-122"/>
                </a:defRPr>
              </a:lvl1pPr>
              <a:lvl2pPr marL="742950" indent="-285750" eaLnBrk="0" hangingPunct="0">
                <a:defRPr sz="2400">
                  <a:latin typeface="等线" panose="02010600030101010101" charset="-122"/>
                  <a:ea typeface="宋体" panose="02010600030101010101" pitchFamily="2" charset="-122"/>
                </a:defRPr>
              </a:lvl2pPr>
              <a:lvl3pPr marL="1143000" indent="-228600" eaLnBrk="0" hangingPunct="0">
                <a:defRPr sz="2400">
                  <a:latin typeface="等线" panose="02010600030101010101" charset="-122"/>
                  <a:ea typeface="宋体" panose="02010600030101010101" pitchFamily="2" charset="-122"/>
                </a:defRPr>
              </a:lvl3pPr>
              <a:lvl4pPr marL="1600200" indent="-228600" eaLnBrk="0" hangingPunct="0">
                <a:defRPr sz="2400">
                  <a:latin typeface="等线" panose="02010600030101010101" charset="-122"/>
                  <a:ea typeface="宋体" panose="02010600030101010101" pitchFamily="2" charset="-122"/>
                </a:defRPr>
              </a:lvl4pPr>
              <a:lvl5pPr marL="2057400" indent="-228600" eaLnBrk="0" hangingPunct="0">
                <a:defRPr sz="2400">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9pPr>
            </a:lstStyle>
            <a:p>
              <a:r>
                <a:rPr lang="en-US" altLang="zh-CN" dirty="0"/>
                <a:t>03    </a:t>
              </a:r>
              <a:r>
                <a:rPr lang="zh-CN" altLang="en-US" dirty="0"/>
                <a:t>机器学习的基本术语</a:t>
              </a:r>
            </a:p>
          </p:txBody>
        </p:sp>
        <p:sp>
          <p:nvSpPr>
            <p:cNvPr id="9" name="TextBox 11"/>
            <p:cNvSpPr txBox="1">
              <a:spLocks noChangeArrowheads="1"/>
            </p:cNvSpPr>
            <p:nvPr/>
          </p:nvSpPr>
          <p:spPr bwMode="auto">
            <a:xfrm>
              <a:off x="4728" y="6112"/>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defRPr sz="3600">
                  <a:solidFill>
                    <a:schemeClr val="bg2">
                      <a:lumMod val="60000"/>
                      <a:lumOff val="40000"/>
                    </a:schemeClr>
                  </a:solidFill>
                  <a:latin typeface="Impact" panose="020B0806030902050204" pitchFamily="34" charset="0"/>
                  <a:ea typeface="微软雅黑" panose="020B0503020204020204" charset="-122"/>
                </a:defRPr>
              </a:lvl1pPr>
              <a:lvl2pPr marL="742950" indent="-285750" eaLnBrk="0" hangingPunct="0">
                <a:defRPr sz="2400">
                  <a:latin typeface="等线" panose="02010600030101010101" charset="-122"/>
                  <a:ea typeface="宋体" panose="02010600030101010101" pitchFamily="2" charset="-122"/>
                </a:defRPr>
              </a:lvl2pPr>
              <a:lvl3pPr marL="1143000" indent="-228600" eaLnBrk="0" hangingPunct="0">
                <a:defRPr sz="2400">
                  <a:latin typeface="等线" panose="02010600030101010101" charset="-122"/>
                  <a:ea typeface="宋体" panose="02010600030101010101" pitchFamily="2" charset="-122"/>
                </a:defRPr>
              </a:lvl3pPr>
              <a:lvl4pPr marL="1600200" indent="-228600" eaLnBrk="0" hangingPunct="0">
                <a:defRPr sz="2400">
                  <a:latin typeface="等线" panose="02010600030101010101" charset="-122"/>
                  <a:ea typeface="宋体" panose="02010600030101010101" pitchFamily="2" charset="-122"/>
                </a:defRPr>
              </a:lvl4pPr>
              <a:lvl5pPr marL="2057400" indent="-228600" eaLnBrk="0" hangingPunct="0">
                <a:defRPr sz="2400">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9pPr>
            </a:lstStyle>
            <a:p>
              <a:r>
                <a:rPr lang="en-US" altLang="zh-CN" dirty="0"/>
                <a:t>04    </a:t>
              </a:r>
              <a:r>
                <a:rPr lang="zh-CN" altLang="en-US" dirty="0"/>
                <a:t>机器学习的开发流程</a:t>
              </a:r>
            </a:p>
          </p:txBody>
        </p:sp>
        <p:sp>
          <p:nvSpPr>
            <p:cNvPr id="10" name="TextBox 11"/>
            <p:cNvSpPr txBox="1">
              <a:spLocks noChangeArrowheads="1"/>
            </p:cNvSpPr>
            <p:nvPr/>
          </p:nvSpPr>
          <p:spPr bwMode="auto">
            <a:xfrm>
              <a:off x="4771" y="7216"/>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defRPr sz="3600">
                  <a:solidFill>
                    <a:schemeClr val="bg2">
                      <a:lumMod val="60000"/>
                      <a:lumOff val="40000"/>
                    </a:schemeClr>
                  </a:solidFill>
                  <a:latin typeface="Impact" panose="020B0806030902050204" pitchFamily="34" charset="0"/>
                  <a:ea typeface="微软雅黑" panose="020B0503020204020204" charset="-122"/>
                </a:defRPr>
              </a:lvl1pPr>
              <a:lvl2pPr marL="742950" indent="-285750" eaLnBrk="0" hangingPunct="0">
                <a:defRPr sz="2400">
                  <a:latin typeface="等线" panose="02010600030101010101" charset="-122"/>
                  <a:ea typeface="宋体" panose="02010600030101010101" pitchFamily="2" charset="-122"/>
                </a:defRPr>
              </a:lvl2pPr>
              <a:lvl3pPr marL="1143000" indent="-228600" eaLnBrk="0" hangingPunct="0">
                <a:defRPr sz="2400">
                  <a:latin typeface="等线" panose="02010600030101010101" charset="-122"/>
                  <a:ea typeface="宋体" panose="02010600030101010101" pitchFamily="2" charset="-122"/>
                </a:defRPr>
              </a:lvl3pPr>
              <a:lvl4pPr marL="1600200" indent="-228600" eaLnBrk="0" hangingPunct="0">
                <a:defRPr sz="2400">
                  <a:latin typeface="等线" panose="02010600030101010101" charset="-122"/>
                  <a:ea typeface="宋体" panose="02010600030101010101" pitchFamily="2" charset="-122"/>
                </a:defRPr>
              </a:lvl4pPr>
              <a:lvl5pPr marL="2057400" indent="-228600" eaLnBrk="0" hangingPunct="0">
                <a:defRPr sz="2400">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9pPr>
            </a:lstStyle>
            <a:p>
              <a:r>
                <a:rPr lang="en-US" altLang="zh-CN" dirty="0"/>
                <a:t>05    </a:t>
              </a:r>
              <a:r>
                <a:rPr lang="zh-CN" altLang="en-US" dirty="0"/>
                <a:t>模型的评估与选择</a:t>
              </a:r>
            </a:p>
          </p:txBody>
        </p:sp>
        <p:sp>
          <p:nvSpPr>
            <p:cNvPr id="11" name="TextBox 11">
              <a:extLst>
                <a:ext uri="{FF2B5EF4-FFF2-40B4-BE49-F238E27FC236}">
                  <a16:creationId xmlns:a16="http://schemas.microsoft.com/office/drawing/2014/main" id="{03D563A4-9EE9-42F2-BE3D-EBD9398E64FE}"/>
                </a:ext>
              </a:extLst>
            </p:cNvPr>
            <p:cNvSpPr txBox="1">
              <a:spLocks noChangeArrowheads="1"/>
            </p:cNvSpPr>
            <p:nvPr/>
          </p:nvSpPr>
          <p:spPr bwMode="auto">
            <a:xfrm>
              <a:off x="4771" y="8270"/>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zh-CN" altLang="en-US" sz="3600" b="1" dirty="0">
                  <a:solidFill>
                    <a:srgbClr val="FF0000"/>
                  </a:solidFill>
                  <a:latin typeface="Impact" panose="020B0806030902050204" pitchFamily="34" charset="0"/>
                  <a:ea typeface="微软雅黑" panose="020B0503020204020204" charset="-122"/>
                </a:rPr>
                <a:t>补充：机器学习背景知识</a:t>
              </a:r>
            </a:p>
          </p:txBody>
        </p:sp>
      </p:grpSp>
    </p:spTree>
    <p:extLst>
      <p:ext uri="{BB962C8B-B14F-4D97-AF65-F5344CB8AC3E}">
        <p14:creationId xmlns:p14="http://schemas.microsoft.com/office/powerpoint/2010/main" val="3423537404"/>
      </p:ext>
    </p:extLst>
  </p:cSld>
  <p:clrMapOvr>
    <a:masterClrMapping/>
  </p:clrMapOvr>
  <p:transition advTm="8005"/>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机器学习的背景知识</a:t>
            </a:r>
            <a:r>
              <a:rPr lang="en-US" altLang="zh-CN" dirty="0">
                <a:solidFill>
                  <a:schemeClr val="tx1"/>
                </a:solidFill>
              </a:rPr>
              <a:t>-</a:t>
            </a:r>
            <a:r>
              <a:rPr lang="zh-CN" altLang="en-US" dirty="0">
                <a:solidFill>
                  <a:schemeClr val="tx1"/>
                </a:solidFill>
              </a:rPr>
              <a:t>希腊字母</a:t>
            </a:r>
          </a:p>
        </p:txBody>
      </p:sp>
      <p:graphicFrame>
        <p:nvGraphicFramePr>
          <p:cNvPr id="3" name="表格 2"/>
          <p:cNvGraphicFramePr>
            <a:graphicFrameLocks noGrp="1"/>
          </p:cNvGraphicFramePr>
          <p:nvPr/>
        </p:nvGraphicFramePr>
        <p:xfrm>
          <a:off x="923639" y="1279709"/>
          <a:ext cx="10008075" cy="5425440"/>
        </p:xfrm>
        <a:graphic>
          <a:graphicData uri="http://schemas.openxmlformats.org/drawingml/2006/table">
            <a:tbl>
              <a:tblPr firstRow="1" firstCol="1" lastRow="1" lastCol="1">
                <a:tableStyleId>{5C22544A-7EE6-4342-B048-85BDC9FD1C3A}</a:tableStyleId>
              </a:tblPr>
              <a:tblGrid>
                <a:gridCol w="2001615">
                  <a:extLst>
                    <a:ext uri="{9D8B030D-6E8A-4147-A177-3AD203B41FA5}">
                      <a16:colId xmlns:a16="http://schemas.microsoft.com/office/drawing/2014/main" val="20000"/>
                    </a:ext>
                  </a:extLst>
                </a:gridCol>
                <a:gridCol w="2001615">
                  <a:extLst>
                    <a:ext uri="{9D8B030D-6E8A-4147-A177-3AD203B41FA5}">
                      <a16:colId xmlns:a16="http://schemas.microsoft.com/office/drawing/2014/main" val="20001"/>
                    </a:ext>
                  </a:extLst>
                </a:gridCol>
                <a:gridCol w="2001615">
                  <a:extLst>
                    <a:ext uri="{9D8B030D-6E8A-4147-A177-3AD203B41FA5}">
                      <a16:colId xmlns:a16="http://schemas.microsoft.com/office/drawing/2014/main" val="20002"/>
                    </a:ext>
                  </a:extLst>
                </a:gridCol>
                <a:gridCol w="2001615">
                  <a:extLst>
                    <a:ext uri="{9D8B030D-6E8A-4147-A177-3AD203B41FA5}">
                      <a16:colId xmlns:a16="http://schemas.microsoft.com/office/drawing/2014/main" val="20003"/>
                    </a:ext>
                  </a:extLst>
                </a:gridCol>
                <a:gridCol w="2001615">
                  <a:extLst>
                    <a:ext uri="{9D8B030D-6E8A-4147-A177-3AD203B41FA5}">
                      <a16:colId xmlns:a16="http://schemas.microsoft.com/office/drawing/2014/main" val="20004"/>
                    </a:ext>
                  </a:extLst>
                </a:gridCol>
              </a:tblGrid>
              <a:tr h="174054">
                <a:tc>
                  <a:txBody>
                    <a:bodyPr/>
                    <a:lstStyle/>
                    <a:p>
                      <a:pPr>
                        <a:spcBef>
                          <a:spcPts val="180"/>
                        </a:spcBef>
                        <a:spcAft>
                          <a:spcPts val="180"/>
                        </a:spcAft>
                      </a:pPr>
                      <a:r>
                        <a:rPr lang="en-US" sz="2000" dirty="0" err="1">
                          <a:solidFill>
                            <a:schemeClr val="tx1"/>
                          </a:solidFill>
                          <a:effectLst/>
                          <a:latin typeface="Times New Roman" panose="02020603050405020304" pitchFamily="18" charset="0"/>
                          <a:cs typeface="Times New Roman" panose="02020603050405020304" pitchFamily="18" charset="0"/>
                        </a:rPr>
                        <a:t>大写</a:t>
                      </a:r>
                      <a:endParaRPr lang="zh-CN" sz="2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nchor="b"/>
                </a:tc>
                <a:tc>
                  <a:txBody>
                    <a:bodyPr/>
                    <a:lstStyle/>
                    <a:p>
                      <a:pPr>
                        <a:spcBef>
                          <a:spcPts val="180"/>
                        </a:spcBef>
                        <a:spcAft>
                          <a:spcPts val="180"/>
                        </a:spcAft>
                      </a:pPr>
                      <a:r>
                        <a:rPr lang="en-US" sz="2000" dirty="0" err="1">
                          <a:solidFill>
                            <a:schemeClr val="tx1"/>
                          </a:solidFill>
                          <a:effectLst/>
                          <a:latin typeface="Times New Roman" panose="02020603050405020304" pitchFamily="18" charset="0"/>
                          <a:cs typeface="Times New Roman" panose="02020603050405020304" pitchFamily="18" charset="0"/>
                        </a:rPr>
                        <a:t>小写</a:t>
                      </a:r>
                      <a:endParaRPr lang="zh-CN" sz="2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nchor="b"/>
                </a:tc>
                <a:tc>
                  <a:txBody>
                    <a:bodyPr/>
                    <a:lstStyle/>
                    <a:p>
                      <a:pPr>
                        <a:spcBef>
                          <a:spcPts val="180"/>
                        </a:spcBef>
                        <a:spcAft>
                          <a:spcPts val="180"/>
                        </a:spcAft>
                      </a:pPr>
                      <a:r>
                        <a:rPr lang="en-US" sz="2000" dirty="0" err="1">
                          <a:solidFill>
                            <a:schemeClr val="tx1"/>
                          </a:solidFill>
                          <a:effectLst/>
                          <a:latin typeface="Times New Roman" panose="02020603050405020304" pitchFamily="18" charset="0"/>
                          <a:cs typeface="Times New Roman" panose="02020603050405020304" pitchFamily="18" charset="0"/>
                        </a:rPr>
                        <a:t>英文注音</a:t>
                      </a:r>
                      <a:endParaRPr lang="zh-CN" sz="2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nchor="b"/>
                </a:tc>
                <a:tc>
                  <a:txBody>
                    <a:bodyPr/>
                    <a:lstStyle/>
                    <a:p>
                      <a:pPr>
                        <a:spcBef>
                          <a:spcPts val="180"/>
                        </a:spcBef>
                        <a:spcAft>
                          <a:spcPts val="180"/>
                        </a:spcAft>
                      </a:pPr>
                      <a:r>
                        <a:rPr lang="en-US" sz="2000" dirty="0" err="1">
                          <a:solidFill>
                            <a:schemeClr val="tx1"/>
                          </a:solidFill>
                          <a:effectLst/>
                          <a:latin typeface="Times New Roman" panose="02020603050405020304" pitchFamily="18" charset="0"/>
                          <a:cs typeface="Times New Roman" panose="02020603050405020304" pitchFamily="18" charset="0"/>
                        </a:rPr>
                        <a:t>国际音标注音</a:t>
                      </a:r>
                      <a:endParaRPr lang="zh-CN" sz="2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nchor="b"/>
                </a:tc>
                <a:tc>
                  <a:txBody>
                    <a:bodyPr/>
                    <a:lstStyle/>
                    <a:p>
                      <a:pPr>
                        <a:spcBef>
                          <a:spcPts val="180"/>
                        </a:spcBef>
                        <a:spcAft>
                          <a:spcPts val="180"/>
                        </a:spcAft>
                      </a:pPr>
                      <a:r>
                        <a:rPr lang="en-US" sz="2000" dirty="0" err="1">
                          <a:solidFill>
                            <a:schemeClr val="tx1"/>
                          </a:solidFill>
                          <a:effectLst/>
                          <a:latin typeface="Times New Roman" panose="02020603050405020304" pitchFamily="18" charset="0"/>
                          <a:cs typeface="Times New Roman" panose="02020603050405020304" pitchFamily="18" charset="0"/>
                        </a:rPr>
                        <a:t>中文注音</a:t>
                      </a:r>
                      <a:endParaRPr lang="zh-CN" sz="2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nchor="b"/>
                </a:tc>
                <a:extLst>
                  <a:ext uri="{0D108BD9-81ED-4DB2-BD59-A6C34878D82A}">
                    <a16:rowId xmlns:a16="http://schemas.microsoft.com/office/drawing/2014/main" val="10000"/>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Α</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α</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alpha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alfa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阿耳法</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1"/>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Β</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β</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beta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beta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贝塔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2"/>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Γ</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γ</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gamma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gamma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伽马</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3"/>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Δ</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δ</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deta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delta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德耳塔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4"/>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Ε</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ε</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epsilon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epsilon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艾普西隆</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5"/>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Ζ</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ζ</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zeta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zeta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截塔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6"/>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Η</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η</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艾塔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7"/>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Θ</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θ</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theta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θita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西塔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8"/>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Ι</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ι</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iota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iota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约塔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9"/>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Κ</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κ</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kappa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kappa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卡帕</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0"/>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λ</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dirty="0">
                          <a:solidFill>
                            <a:srgbClr val="FF0000"/>
                          </a:solidFill>
                          <a:effectLst/>
                          <a:latin typeface="Times New Roman" panose="02020603050405020304" pitchFamily="18" charset="0"/>
                          <a:cs typeface="Times New Roman" panose="02020603050405020304" pitchFamily="18" charset="0"/>
                        </a:rPr>
                        <a:t>lambda</a:t>
                      </a:r>
                      <a:endParaRPr lang="zh-CN" sz="1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lambda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兰姆达</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1"/>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Μ</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μ</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mu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miu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缪</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2"/>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Ν</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ν</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nu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niu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纽</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3"/>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Ξ</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ξ</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xi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ksi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可塞</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4"/>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Ο</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ο</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omicron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omikron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奥密可戎</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5"/>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π</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pi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pai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派</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6"/>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Ρ</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ρ</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rho</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rou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7"/>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σ</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sigma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sigma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西格马</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8"/>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Τ</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τ</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tau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tau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套</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9"/>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Υ</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υ</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upsilon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jupsilon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衣普西隆</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20"/>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Φ</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φ</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phi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fai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斐</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21"/>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Χ</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χ</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chi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khai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喜</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22"/>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Ψ</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ψ</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psi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psai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普西</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23"/>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Ω</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ω</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omega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omiga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dirty="0" err="1">
                          <a:solidFill>
                            <a:srgbClr val="FF0000"/>
                          </a:solidFill>
                          <a:effectLst/>
                          <a:latin typeface="Times New Roman" panose="02020603050405020304" pitchFamily="18" charset="0"/>
                          <a:cs typeface="Times New Roman" panose="02020603050405020304" pitchFamily="18" charset="0"/>
                        </a:rPr>
                        <a:t>欧米</a:t>
                      </a:r>
                      <a:endParaRPr lang="zh-CN" sz="1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3923005296"/>
      </p:ext>
    </p:extLst>
  </p:cSld>
  <p:clrMapOvr>
    <a:masterClrMapping/>
  </p:clrMapOvr>
  <p:transition advTm="8005"/>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MxMDFjMDc1Yjk1MGM3M2Y4OWRhZDNjYjlmZDU4MTU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默认设计模板 1">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默认设计模板 1">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8585</TotalTime>
  <Words>11349</Words>
  <Application>Microsoft Office PowerPoint</Application>
  <PresentationFormat>宽屏</PresentationFormat>
  <Paragraphs>1411</Paragraphs>
  <Slides>145</Slides>
  <Notes>43</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2</vt:i4>
      </vt:variant>
      <vt:variant>
        <vt:lpstr>幻灯片标题</vt:lpstr>
      </vt:variant>
      <vt:variant>
        <vt:i4>145</vt:i4>
      </vt:variant>
    </vt:vector>
  </HeadingPairs>
  <TitlesOfParts>
    <vt:vector size="170" baseType="lpstr">
      <vt:lpstr>-apple-system</vt:lpstr>
      <vt:lpstr>Helvetica Neue</vt:lpstr>
      <vt:lpstr>Microsoft JhengHei</vt:lpstr>
      <vt:lpstr>仿宋</vt:lpstr>
      <vt:lpstr>黑体</vt:lpstr>
      <vt:lpstr>宋体</vt:lpstr>
      <vt:lpstr>Microsoft yahei</vt:lpstr>
      <vt:lpstr>Microsoft yahei</vt:lpstr>
      <vt:lpstr>幼圆</vt:lpstr>
      <vt:lpstr>Arial</vt:lpstr>
      <vt:lpstr>Arial</vt:lpstr>
      <vt:lpstr>Bookman Old Style</vt:lpstr>
      <vt:lpstr>Calibri</vt:lpstr>
      <vt:lpstr>Cambria</vt:lpstr>
      <vt:lpstr>Cambria Math</vt:lpstr>
      <vt:lpstr>Courier New</vt:lpstr>
      <vt:lpstr>Impact</vt:lpstr>
      <vt:lpstr>Tahoma</vt:lpstr>
      <vt:lpstr>Times New Roman</vt:lpstr>
      <vt:lpstr>Verdana</vt:lpstr>
      <vt:lpstr>Wingdings</vt:lpstr>
      <vt:lpstr>Wingdings 2</vt:lpstr>
      <vt:lpstr>默认设计模板</vt:lpstr>
      <vt:lpstr>Document</vt:lpstr>
      <vt:lpstr>Equation</vt:lpstr>
      <vt:lpstr>绪论 </vt:lpstr>
      <vt:lpstr>PowerPoint 演示文稿</vt:lpstr>
      <vt:lpstr>PowerPoint 演示文稿</vt:lpstr>
      <vt:lpstr>PowerPoint 演示文稿</vt:lpstr>
      <vt:lpstr>PowerPoint 演示文稿</vt:lpstr>
      <vt:lpstr>教辅材料</vt:lpstr>
      <vt:lpstr>前置课程</vt:lpstr>
      <vt:lpstr>授课方式</vt:lpstr>
      <vt:lpstr>考核方式 </vt:lpstr>
      <vt:lpstr>目录</vt:lpstr>
      <vt:lpstr>PowerPoint 演示文稿</vt:lpstr>
      <vt:lpstr>什么是机器学习？</vt:lpstr>
      <vt:lpstr>PowerPoint 演示文稿</vt:lpstr>
      <vt:lpstr>PowerPoint 演示文稿</vt:lpstr>
      <vt:lpstr>PowerPoint 演示文稿</vt:lpstr>
      <vt:lpstr>PowerPoint 演示文稿</vt:lpstr>
      <vt:lpstr>PowerPoint 演示文稿</vt:lpstr>
      <vt:lpstr>PowerPoint 演示文稿</vt:lpstr>
      <vt:lpstr>多学科交叉</vt:lpstr>
      <vt:lpstr>PowerPoint 演示文稿</vt:lpstr>
      <vt:lpstr>应用：搜索引擎</vt:lpstr>
      <vt:lpstr>应用：人脸识别</vt:lpstr>
      <vt:lpstr>应用：指纹识别</vt:lpstr>
      <vt:lpstr>应用：语音识别</vt:lpstr>
      <vt:lpstr>应用：机器翻译</vt:lpstr>
      <vt:lpstr>应用：对话系统</vt:lpstr>
      <vt:lpstr>应用：目标检测</vt:lpstr>
      <vt:lpstr>应用：图像分类</vt:lpstr>
      <vt:lpstr>应用：视频分类</vt:lpstr>
      <vt:lpstr>ML的发展历史(1)</vt:lpstr>
      <vt:lpstr>ML的发展历史(2)</vt:lpstr>
      <vt:lpstr>ML的发展历史(3)</vt:lpstr>
      <vt:lpstr>ML的发展历史(4)</vt:lpstr>
      <vt:lpstr>发展历程</vt:lpstr>
      <vt:lpstr>发展历程</vt:lpstr>
      <vt:lpstr>发展历程</vt:lpstr>
      <vt:lpstr>未来发展趋势</vt:lpstr>
      <vt:lpstr>PowerPoint 演示文稿</vt:lpstr>
      <vt:lpstr>PowerPoint 演示文稿</vt:lpstr>
      <vt:lpstr>PowerPoint 演示文稿</vt:lpstr>
      <vt:lpstr>PowerPoint 演示文稿</vt:lpstr>
      <vt:lpstr>机器学习的类型</vt:lpstr>
      <vt:lpstr>机器学习的类型-监督学习</vt:lpstr>
      <vt:lpstr>机器学习的类型-无监督学习</vt:lpstr>
      <vt:lpstr>机器学习的类型-强化学习</vt:lpstr>
      <vt:lpstr>机器学习的基本术语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归纳偏好</vt:lpstr>
      <vt:lpstr>PowerPoint 演示文稿</vt:lpstr>
      <vt:lpstr>PowerPoint 演示文稿</vt:lpstr>
      <vt:lpstr>PowerPoint 演示文稿</vt:lpstr>
      <vt:lpstr>PowerPoint 演示文稿</vt:lpstr>
      <vt:lpstr>统计学习-三要素</vt:lpstr>
      <vt:lpstr>统计学习-模型（model）</vt:lpstr>
      <vt:lpstr>统计学习-模型（model）</vt:lpstr>
      <vt:lpstr>统计学习-策略（strategy）</vt:lpstr>
      <vt:lpstr>统计学习-策略（strategy）</vt:lpstr>
      <vt:lpstr>统计学习-算法（algorithm）</vt:lpstr>
      <vt:lpstr>机器学习的开发流程</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与留出法类似，将数据集D划分为k个子集同样存在多种划分方式，为了减小因样本划分不同而引入的差别，k折交叉验证通常随机使用不同的划分重复p次，最终的评估结果是这p次k折交叉验证结果的均值，例如常见的“10次10折交叉验证”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偏差和方差</vt:lpstr>
      <vt:lpstr>PowerPoint 演示文稿</vt:lpstr>
      <vt:lpstr>目录</vt:lpstr>
      <vt:lpstr>机器学习的背景知识-希腊字母</vt:lpstr>
      <vt:lpstr>机器学习的背景知识-数学基础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Shunli Zhang</dc:creator>
  <cp:lastModifiedBy>帅冰 陆</cp:lastModifiedBy>
  <cp:revision>321</cp:revision>
  <dcterms:created xsi:type="dcterms:W3CDTF">2019-06-19T02:08:00Z</dcterms:created>
  <dcterms:modified xsi:type="dcterms:W3CDTF">2022-09-17T18:49:57Z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ICV">
    <vt:lpwstr>FA2470A1D3A945B58511DE37AB227016</vt:lpwstr>
  </property>
</Properties>
</file>